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287" r:id="rId6"/>
    <p:sldId id="308" r:id="rId7"/>
    <p:sldId id="285" r:id="rId8"/>
    <p:sldId id="292" r:id="rId9"/>
    <p:sldId id="291" r:id="rId10"/>
    <p:sldId id="295" r:id="rId11"/>
    <p:sldId id="301" r:id="rId12"/>
    <p:sldId id="294" r:id="rId13"/>
    <p:sldId id="290" r:id="rId14"/>
    <p:sldId id="299" r:id="rId15"/>
    <p:sldId id="306" r:id="rId16"/>
    <p:sldId id="312" r:id="rId17"/>
    <p:sldId id="314" r:id="rId18"/>
    <p:sldId id="313" r:id="rId19"/>
    <p:sldId id="304" r:id="rId20"/>
    <p:sldId id="311" r:id="rId21"/>
    <p:sldId id="302" r:id="rId22"/>
  </p:sldIdLst>
  <p:sldSz cx="9144000" cy="6858000" type="screen4x3"/>
  <p:notesSz cx="6805613" cy="99441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574" autoAdjust="0"/>
  </p:normalViewPr>
  <p:slideViewPr>
    <p:cSldViewPr showGuides="1">
      <p:cViewPr varScale="1">
        <p:scale>
          <a:sx n="55" d="100"/>
          <a:sy n="55" d="100"/>
        </p:scale>
        <p:origin x="1219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54"/>
    </p:cViewPr>
  </p:sorterViewPr>
  <p:notesViewPr>
    <p:cSldViewPr showGuides="1">
      <p:cViewPr varScale="1">
        <p:scale>
          <a:sx n="51" d="100"/>
          <a:sy n="51" d="100"/>
        </p:scale>
        <p:origin x="-3006" y="-96"/>
      </p:cViewPr>
      <p:guideLst>
        <p:guide orient="horz" pos="3133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7205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4940" y="0"/>
            <a:ext cx="2949099" cy="497205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9238678B-1B4D-4652-BA39-60FAA2406C67}" type="datetimeFigureOut">
              <a:rPr lang="fi-FI" smtClean="0"/>
              <a:pPr/>
              <a:t>26.10.2015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1" y="9445170"/>
            <a:ext cx="2949099" cy="49720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4940" y="9445170"/>
            <a:ext cx="2949099" cy="49720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955C1D27-33AE-48B6-8533-0AD83FE590F6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6168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7205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4940" y="0"/>
            <a:ext cx="2949099" cy="497205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BC5D6633-A21D-41F6-9DCA-55C2031F52E3}" type="datetimeFigureOut">
              <a:rPr lang="fi-FI" smtClean="0"/>
              <a:pPr/>
              <a:t>26.10.2015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1" y="9445170"/>
            <a:ext cx="2949099" cy="49720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4940" y="9445170"/>
            <a:ext cx="2949099" cy="49720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53E1084E-A856-495C-B990-28A3E30098E6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29061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35" y="283"/>
            <a:ext cx="4077887" cy="6857434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225910" y="2837543"/>
            <a:ext cx="6370426" cy="1533018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600" b="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224136" y="4437112"/>
            <a:ext cx="5508104" cy="72008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E40F91-AF68-4C31-8BC9-8C5146AFC289}" type="datetime1">
              <a:rPr lang="fi-FI" smtClean="0"/>
              <a:pPr/>
              <a:t>26.10.2015</a:t>
            </a:fld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9" name="Kuva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82" y="668181"/>
            <a:ext cx="4468589" cy="160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618174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tsikkodia Han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907" y="5309"/>
            <a:ext cx="4126992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225910" y="2837543"/>
            <a:ext cx="6370426" cy="1533018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600" b="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224136" y="4437112"/>
            <a:ext cx="4427984" cy="100811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D908-E7E8-45CA-B818-BD13DE30D0D7}" type="datetime1">
              <a:rPr lang="fi-FI" smtClean="0"/>
              <a:pPr/>
              <a:t>26.10.2015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9" name="Kuva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82" y="668181"/>
            <a:ext cx="4468589" cy="1608691"/>
          </a:xfrm>
          <a:prstGeom prst="rect">
            <a:avLst/>
          </a:prstGeom>
        </p:spPr>
      </p:pic>
      <p:sp>
        <p:nvSpPr>
          <p:cNvPr id="10" name="Kuvan paikkamerkki 2"/>
          <p:cNvSpPr>
            <a:spLocks noGrp="1"/>
          </p:cNvSpPr>
          <p:nvPr>
            <p:ph type="pic" idx="13" hasCustomPrompt="1"/>
          </p:nvPr>
        </p:nvSpPr>
        <p:spPr>
          <a:xfrm>
            <a:off x="7020000" y="5230800"/>
            <a:ext cx="1188000" cy="11880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dirty="0" smtClean="0"/>
              <a:t>Lisää logo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34508414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isältö luettelomerkei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B252F-3277-4DA8-8EDE-6983039E0A9B}" type="datetime1">
              <a:rPr lang="fi-FI" smtClean="0"/>
              <a:pPr/>
              <a:t>26.10.2015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7" name="Kuva 6" descr="TE__LA21_te2logo___B3__NEGA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84368" y="5949280"/>
            <a:ext cx="10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191605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i luettelomerkke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48011-1CF6-418C-BAA9-EF0488B6E2B4}" type="datetime1">
              <a:rPr lang="fi-FI" smtClean="0"/>
              <a:pPr/>
              <a:t>26.10.2015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9366028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99592" y="1844824"/>
            <a:ext cx="3744416" cy="428133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88024" y="1844824"/>
            <a:ext cx="3754760" cy="428133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9196E-0707-4FCE-AB2E-C8E359D2EBF2}" type="datetime1">
              <a:rPr lang="fi-FI" smtClean="0"/>
              <a:pPr/>
              <a:t>26.10.2015</a:t>
            </a:fld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12263754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824C-A162-4CB5-B31F-6389E2BEBE3B}" type="datetime1">
              <a:rPr lang="fi-FI" smtClean="0"/>
              <a:pPr/>
              <a:t>26.10.2015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82026813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E6521-3CEC-4EBB-BBD0-FB91B9B8ECD4}" type="datetime1">
              <a:rPr lang="fi-FI" smtClean="0"/>
              <a:pPr/>
              <a:t>26.10.2015</a:t>
            </a:fld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59832160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Otsikko, teksti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1" y="274856"/>
            <a:ext cx="8229600" cy="114233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sz="half" idx="1"/>
          </p:nvPr>
        </p:nvSpPr>
        <p:spPr>
          <a:xfrm>
            <a:off x="457201" y="1600871"/>
            <a:ext cx="4050443" cy="4525073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36357" y="1600871"/>
            <a:ext cx="4050444" cy="4525073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3977" y="6245271"/>
            <a:ext cx="2896047" cy="47731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Juha Kouvo Imatra 1.9.10 ja Lappeenranta 3.9.10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45E6-9D23-4F4D-AF1F-28CF99C8B525}" type="slidenum">
              <a:rPr lang="fi-FI" altLang="fi-FI"/>
              <a:pPr/>
              <a:t>‹#›</a:t>
            </a:fld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401825495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4802400"/>
            <a:ext cx="4827633" cy="2060278"/>
          </a:xfrm>
          <a:prstGeom prst="rect">
            <a:avLst/>
          </a:prstGeom>
        </p:spPr>
      </p:pic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899592" y="515257"/>
            <a:ext cx="7920880" cy="111354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99592" y="1821543"/>
            <a:ext cx="7920880" cy="43046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1123950" y="6545237"/>
            <a:ext cx="838200" cy="19613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>
                <a:solidFill>
                  <a:srgbClr val="000000"/>
                </a:solidFill>
              </a:defRPr>
            </a:lvl1pPr>
          </a:lstStyle>
          <a:p>
            <a:fld id="{1424AC08-A433-4192-B3C2-D1C8582FE8E3}" type="datetime1">
              <a:rPr lang="fi-FI" smtClean="0"/>
              <a:pPr/>
              <a:t>26.10.2015</a:t>
            </a:fld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755576" y="6545237"/>
            <a:ext cx="365993" cy="19613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rgbClr val="000000"/>
                </a:solidFill>
              </a:defRPr>
            </a:lvl1pPr>
          </a:lstStyle>
          <a:p>
            <a:fld id="{90912E3B-9838-4611-AED2-1868E41D44C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45484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8" r:id="rId4"/>
    <p:sldLayoutId id="2147483652" r:id="rId5"/>
    <p:sldLayoutId id="2147483654" r:id="rId6"/>
    <p:sldLayoutId id="2147483655" r:id="rId7"/>
    <p:sldLayoutId id="2147483661" r:id="rId8"/>
  </p:sldLayoutIdLst>
  <p:transition spd="med">
    <p:fade thruBlk="1"/>
  </p:transition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5600" indent="-355600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363538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74738" indent="-355600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688" indent="-361950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792288" indent="-355600" algn="l" defTabSz="914400" rtl="0" eaLnBrk="1" latinLnBrk="0" hangingPunct="1">
        <a:lnSpc>
          <a:spcPct val="95000"/>
        </a:lnSpc>
        <a:spcBef>
          <a:spcPts val="600"/>
        </a:spcBef>
        <a:buClr>
          <a:srgbClr val="B6BF00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toimistot.te-palvelut.fi/kaakkois-suomi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3568" y="2780928"/>
            <a:ext cx="7416824" cy="1533018"/>
          </a:xfrm>
        </p:spPr>
        <p:txBody>
          <a:bodyPr>
            <a:normAutofit fontScale="90000"/>
          </a:bodyPr>
          <a:lstStyle/>
          <a:p>
            <a:r>
              <a:rPr lang="fi-FI" b="1" dirty="0" smtClean="0"/>
              <a:t>Monialaisen yhteispalvelun toteuttaminen </a:t>
            </a:r>
            <a:r>
              <a:rPr lang="fi-FI" b="1" dirty="0" err="1" smtClean="0"/>
              <a:t>Kaakkois</a:t>
            </a:r>
            <a:r>
              <a:rPr lang="fi-FI" b="1" dirty="0" smtClean="0"/>
              <a:t>-Suomessa</a:t>
            </a:r>
            <a:r>
              <a:rPr lang="fi-FI" sz="7200" dirty="0" smtClean="0"/>
              <a:t/>
            </a:r>
            <a:br>
              <a:rPr lang="fi-FI" sz="7200" dirty="0" smtClean="0"/>
            </a:br>
            <a:r>
              <a:rPr lang="fi-FI" sz="7200" dirty="0" smtClean="0"/>
              <a:t/>
            </a:r>
            <a:br>
              <a:rPr lang="fi-FI" sz="7200" dirty="0" smtClean="0"/>
            </a:br>
            <a:r>
              <a:rPr lang="fi-FI" sz="1800" dirty="0" smtClean="0"/>
              <a:t>Juha Kouvo</a:t>
            </a:r>
            <a:br>
              <a:rPr lang="fi-FI" sz="1800" dirty="0" smtClean="0"/>
            </a:br>
            <a:r>
              <a:rPr lang="fi-FI" sz="1800" dirty="0" smtClean="0"/>
              <a:t>Kaakkois-Suomen TE-toimisto</a:t>
            </a:r>
            <a:br>
              <a:rPr lang="fi-FI" sz="1800" dirty="0" smtClean="0"/>
            </a:br>
            <a:r>
              <a:rPr lang="fi-FI" sz="7200" dirty="0" smtClean="0"/>
              <a:t/>
            </a:r>
            <a:br>
              <a:rPr lang="fi-FI" sz="7200" dirty="0" smtClean="0"/>
            </a:br>
            <a:r>
              <a:rPr lang="fi-FI" sz="2200" i="1" dirty="0" smtClean="0"/>
              <a:t>Valtakunnalliset TYP-päivät 27.-28.10.2015, Lappeenranta</a:t>
            </a:r>
            <a:r>
              <a:rPr lang="fi-FI" sz="4000" i="1" dirty="0" smtClean="0"/>
              <a:t/>
            </a:r>
            <a:br>
              <a:rPr lang="fi-FI" sz="4000" i="1" dirty="0" smtClean="0"/>
            </a:br>
            <a:r>
              <a:rPr lang="fi-FI" sz="4000" i="1" dirty="0" smtClean="0"/>
              <a:t/>
            </a:r>
            <a:br>
              <a:rPr lang="fi-FI" sz="4000" i="1" dirty="0" smtClean="0"/>
            </a:br>
            <a:endParaRPr lang="fi-FI" sz="4000" i="1" dirty="0"/>
          </a:p>
        </p:txBody>
      </p:sp>
    </p:spTree>
    <p:extLst>
      <p:ext uri="{BB962C8B-B14F-4D97-AF65-F5344CB8AC3E}">
        <p14:creationId xmlns:p14="http://schemas.microsoft.com/office/powerpoint/2010/main" val="180595188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99592" y="515257"/>
            <a:ext cx="7920880" cy="537479"/>
          </a:xfrm>
        </p:spPr>
        <p:txBody>
          <a:bodyPr>
            <a:normAutofit/>
          </a:bodyPr>
          <a:lstStyle/>
          <a:p>
            <a:r>
              <a:rPr lang="fi-FI" sz="2400" b="1" dirty="0" smtClean="0"/>
              <a:t>Mihin käyttää työllisyysvarat? Mitä priorisoidaan?</a:t>
            </a:r>
            <a:endParaRPr lang="fi-FI" sz="2400" b="1" dirty="0"/>
          </a:p>
        </p:txBody>
      </p:sp>
      <p:sp>
        <p:nvSpPr>
          <p:cNvPr id="11" name="Sisällön paikkamerkki 10"/>
          <p:cNvSpPr>
            <a:spLocks noGrp="1"/>
          </p:cNvSpPr>
          <p:nvPr>
            <p:ph idx="1"/>
          </p:nvPr>
        </p:nvSpPr>
        <p:spPr>
          <a:xfrm>
            <a:off x="899592" y="1196752"/>
            <a:ext cx="7920880" cy="3983721"/>
          </a:xfrm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Char char="•"/>
            </a:pPr>
            <a:r>
              <a:rPr lang="fi-FI" sz="4800" b="1" dirty="0" smtClean="0"/>
              <a:t>Ohjataanko käytettävissä oleva rahoitus esimerkiksi:</a:t>
            </a:r>
          </a:p>
          <a:p>
            <a:pPr>
              <a:buFont typeface="Arial" charset="0"/>
              <a:buChar char="•"/>
            </a:pPr>
            <a:endParaRPr lang="fi-FI" sz="4400" b="1" dirty="0" smtClean="0"/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nuoriin vai pitkään työttömänä olleisiin</a:t>
            </a:r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ammatillisesta koulutuksesta valmistuneisiin vai korkeasti koulutettuihin</a:t>
            </a:r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ammatillisen koulutuksen hankkineisiin vai työelämään tutustumiseen</a:t>
            </a:r>
          </a:p>
          <a:p>
            <a:pPr>
              <a:buFont typeface="Arial" charset="0"/>
              <a:buChar char="•"/>
            </a:pPr>
            <a:r>
              <a:rPr lang="fi-FI" sz="4400" b="1" dirty="0" err="1" smtClean="0"/>
              <a:t>Sanssikortteihin</a:t>
            </a:r>
            <a:r>
              <a:rPr lang="fi-FI" sz="4400" b="1" dirty="0" smtClean="0"/>
              <a:t>, ensimmäisiin työsuhteisiin</a:t>
            </a:r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vajaakuntoisten työllistämiseen</a:t>
            </a:r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maahanmuuttajien kotouttamiseen työssä</a:t>
            </a:r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työmarkkinoille palaamassa olevien työllistämiseen</a:t>
            </a:r>
          </a:p>
          <a:p>
            <a:pPr>
              <a:buFont typeface="Arial" charset="0"/>
              <a:buChar char="•"/>
            </a:pPr>
            <a:endParaRPr lang="fi-FI" sz="4400" b="1" dirty="0" smtClean="0"/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yhteishankintakoulutukseen yrityksille ja/vai julkiselle sektorille</a:t>
            </a:r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palkkatukeen yksityiselle sektorille, palkkatukeen julkiselle sektorille, palkkatukeen kolmannelle sektorille</a:t>
            </a:r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oppisopimuksiin</a:t>
            </a:r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kuntoutukseen</a:t>
            </a:r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omaehtoisen opiskelun mahdollistamiseen työttömyysturvalla</a:t>
            </a:r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pitkittyvän työttömyyden katkaisemiseen</a:t>
            </a:r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elämänhallinnan parantamiseen, syrjäytymisen ehkäisemiseen</a:t>
            </a:r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työttömyysturvan uudistamiseen</a:t>
            </a:r>
          </a:p>
          <a:p>
            <a:pPr>
              <a:buFont typeface="Arial" charset="0"/>
              <a:buChar char="•"/>
            </a:pPr>
            <a:endParaRPr lang="fi-FI" sz="4400" b="1" dirty="0" smtClean="0"/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työvoimakoulutuksella osaamisen ylläpitämiseen, ajantasaistamiseen vai osaamisen </a:t>
            </a:r>
            <a:r>
              <a:rPr lang="fi-FI" sz="4400" b="1" dirty="0" err="1" smtClean="0"/>
              <a:t>uusintamiseen</a:t>
            </a:r>
            <a:endParaRPr lang="fi-FI" sz="4400" b="1" dirty="0" smtClean="0"/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kuntien ”sakkomaksujen” alentamiseen</a:t>
            </a:r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yleishyödyllisten hankkeiden rahoittamiseen</a:t>
            </a:r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ostopalveluihin yksityiselle sektorille ja sitä kautta julkisen palveluvalikoiman laajentamiseen</a:t>
            </a:r>
          </a:p>
          <a:p>
            <a:pPr>
              <a:buFont typeface="Arial" charset="0"/>
              <a:buChar char="•"/>
            </a:pPr>
            <a:endParaRPr lang="fi-FI" sz="4400" b="1" dirty="0" smtClean="0"/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starttirahaan (yrittäjäksi ryhtyvän tukemiseen)</a:t>
            </a:r>
          </a:p>
          <a:p>
            <a:pPr>
              <a:buFont typeface="Arial" charset="0"/>
              <a:buChar char="•"/>
            </a:pPr>
            <a:r>
              <a:rPr lang="fi-FI" sz="4400" b="1" dirty="0" smtClean="0"/>
              <a:t>yritysideoiden testaamiseen, alkavan yrittäjän ohjaamiseen, yritysneuvontaan</a:t>
            </a:r>
          </a:p>
          <a:p>
            <a:pPr>
              <a:buFont typeface="Arial" charset="0"/>
              <a:buChar char="•"/>
            </a:pPr>
            <a:endParaRPr lang="fi-FI" b="1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363" y="1340768"/>
            <a:ext cx="8659117" cy="4289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ikehys 7"/>
          <p:cNvSpPr txBox="1">
            <a:spLocks noChangeArrowheads="1"/>
          </p:cNvSpPr>
          <p:nvPr/>
        </p:nvSpPr>
        <p:spPr bwMode="auto">
          <a:xfrm>
            <a:off x="251520" y="131490"/>
            <a:ext cx="878497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i-FI" sz="3000" b="1" dirty="0" smtClean="0">
                <a:solidFill>
                  <a:schemeClr val="tx2"/>
                </a:solidFill>
              </a:rPr>
              <a:t>Rakennetyöttömyyden ja </a:t>
            </a:r>
            <a:r>
              <a:rPr lang="fi-FI" sz="3000" b="1" dirty="0" err="1" smtClean="0">
                <a:solidFill>
                  <a:schemeClr val="tx2"/>
                </a:solidFill>
              </a:rPr>
              <a:t>TE-toimistojen</a:t>
            </a:r>
            <a:r>
              <a:rPr lang="fi-FI" sz="3000" b="1" dirty="0" smtClean="0">
                <a:solidFill>
                  <a:schemeClr val="tx2"/>
                </a:solidFill>
              </a:rPr>
              <a:t> henkilöstön määrän kehitys</a:t>
            </a:r>
            <a:endParaRPr lang="fi-FI" sz="3000" b="1" dirty="0">
              <a:solidFill>
                <a:schemeClr val="tx2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2E40B3-A0C1-46C7-A833-AC165C2AC87E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39651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Kaakkois-Suomen </a:t>
            </a:r>
            <a:r>
              <a:rPr lang="fi-FI" dirty="0" err="1" smtClean="0"/>
              <a:t>TE-toimisto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fi-FI" dirty="0" smtClean="0"/>
              <a:t>Toimialue: Etelä-Karjalan ja </a:t>
            </a:r>
            <a:br>
              <a:rPr lang="fi-FI" dirty="0" smtClean="0"/>
            </a:br>
            <a:r>
              <a:rPr lang="fi-FI" dirty="0" smtClean="0"/>
              <a:t>Kymenlaakson maakunnat</a:t>
            </a:r>
          </a:p>
          <a:p>
            <a:pPr>
              <a:defRPr/>
            </a:pPr>
            <a:r>
              <a:rPr lang="fi-FI" dirty="0" smtClean="0"/>
              <a:t>Toimipaikat: Hamina, Imatra, Kotka, </a:t>
            </a:r>
            <a:br>
              <a:rPr lang="fi-FI" dirty="0" smtClean="0"/>
            </a:br>
            <a:r>
              <a:rPr lang="fi-FI" dirty="0" smtClean="0"/>
              <a:t>Kouvola ja Lappeenranta</a:t>
            </a:r>
          </a:p>
          <a:p>
            <a:pPr>
              <a:defRPr/>
            </a:pPr>
            <a:endParaRPr lang="fi-FI" dirty="0" smtClean="0"/>
          </a:p>
          <a:p>
            <a:pPr>
              <a:defRPr/>
            </a:pPr>
            <a:r>
              <a:rPr lang="fi-FI" dirty="0" smtClean="0"/>
              <a:t>Työvoiman palvelukeskusten (2015:3kpl – 2016: 2 kpl)) toimipaikat 2015: </a:t>
            </a:r>
            <a:br>
              <a:rPr lang="fi-FI" dirty="0" smtClean="0"/>
            </a:br>
            <a:r>
              <a:rPr lang="fi-FI" dirty="0" smtClean="0"/>
              <a:t>Hamina, Imatra, Inkeroinen, Kotka, Kouvola, </a:t>
            </a:r>
            <a:br>
              <a:rPr lang="fi-FI" dirty="0" smtClean="0"/>
            </a:br>
            <a:r>
              <a:rPr lang="fi-FI" dirty="0" smtClean="0"/>
              <a:t>Kuusankoski, Lappeenranta ja Parikkala</a:t>
            </a:r>
          </a:p>
          <a:p>
            <a:pPr marL="0" indent="0">
              <a:buNone/>
              <a:defRPr/>
            </a:pPr>
            <a:endParaRPr lang="fi-FI" dirty="0" smtClean="0"/>
          </a:p>
          <a:p>
            <a:pPr>
              <a:defRPr/>
            </a:pPr>
            <a:r>
              <a:rPr lang="fi-FI" dirty="0" smtClean="0"/>
              <a:t>”liikevaihto” n. 45 m€</a:t>
            </a:r>
          </a:p>
          <a:p>
            <a:pPr>
              <a:defRPr/>
            </a:pPr>
            <a:endParaRPr lang="fi-FI" dirty="0" smtClean="0"/>
          </a:p>
          <a:p>
            <a:pPr>
              <a:defRPr/>
            </a:pPr>
            <a:r>
              <a:rPr lang="fi-FI" dirty="0" smtClean="0"/>
              <a:t>Asiointi- ja yhteystiedot sekä ajankohtaiset asiat:</a:t>
            </a:r>
            <a:br>
              <a:rPr lang="fi-FI" dirty="0" smtClean="0"/>
            </a:br>
            <a:r>
              <a:rPr lang="fi-FI" dirty="0" err="1" smtClean="0">
                <a:hlinkClick r:id="rId2"/>
              </a:rPr>
              <a:t>te-palvelut.fi/kaakkois-suomi</a:t>
            </a:r>
            <a:endParaRPr lang="fi-FI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789380">
            <a:off x="6157528" y="695855"/>
            <a:ext cx="2486146" cy="186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latunnisteen paikkamerkki 6"/>
          <p:cNvSpPr>
            <a:spLocks noGrp="1"/>
          </p:cNvSpPr>
          <p:nvPr>
            <p:ph type="ftr" sz="quarter" idx="4294967295"/>
          </p:nvPr>
        </p:nvSpPr>
        <p:spPr>
          <a:xfrm>
            <a:off x="1964432" y="6545237"/>
            <a:ext cx="447328" cy="196131"/>
          </a:xfrm>
          <a:prstGeom prst="rect">
            <a:avLst/>
          </a:prstGeom>
        </p:spPr>
        <p:txBody>
          <a:bodyPr/>
          <a:lstStyle/>
          <a:p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9" name="Päivämäärän paikkamerkki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7.10.2015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6172334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99592" y="515257"/>
            <a:ext cx="7920880" cy="681495"/>
          </a:xfrm>
        </p:spPr>
        <p:txBody>
          <a:bodyPr>
            <a:normAutofit/>
          </a:bodyPr>
          <a:lstStyle/>
          <a:p>
            <a:r>
              <a:rPr lang="fi-FI" sz="2800" dirty="0" smtClean="0"/>
              <a:t>Alkaneet </a:t>
            </a:r>
            <a:r>
              <a:rPr lang="fi-FI" sz="2800" dirty="0" err="1" smtClean="0"/>
              <a:t>asiakkuudet</a:t>
            </a:r>
            <a:r>
              <a:rPr lang="fi-FI" sz="2800" dirty="0" smtClean="0"/>
              <a:t> 1.1.-16.10.2015 Kaakossa</a:t>
            </a:r>
            <a:endParaRPr lang="fi-FI" sz="2800" dirty="0"/>
          </a:p>
        </p:txBody>
      </p:sp>
      <p:sp>
        <p:nvSpPr>
          <p:cNvPr id="11" name="Sisällön paikkamerkki 10"/>
          <p:cNvSpPr>
            <a:spLocks noGrp="1"/>
          </p:cNvSpPr>
          <p:nvPr>
            <p:ph idx="1"/>
          </p:nvPr>
        </p:nvSpPr>
        <p:spPr>
          <a:xfrm>
            <a:off x="899592" y="1821543"/>
            <a:ext cx="8136904" cy="4304620"/>
          </a:xfrm>
        </p:spPr>
        <p:txBody>
          <a:bodyPr>
            <a:normAutofit/>
          </a:bodyPr>
          <a:lstStyle/>
          <a:p>
            <a:r>
              <a:rPr lang="fi-FI" dirty="0" smtClean="0"/>
              <a:t>			</a:t>
            </a:r>
            <a:r>
              <a:rPr lang="fi-FI" sz="1400" dirty="0" smtClean="0"/>
              <a:t>TE-</a:t>
            </a:r>
            <a:r>
              <a:rPr lang="fi-FI" sz="1400" dirty="0" err="1" smtClean="0"/>
              <a:t>tsto</a:t>
            </a:r>
            <a:r>
              <a:rPr lang="fi-FI" sz="1400" dirty="0" smtClean="0"/>
              <a:t>	</a:t>
            </a:r>
            <a:r>
              <a:rPr lang="fi-FI" sz="1400" dirty="0" err="1" smtClean="0"/>
              <a:t>Sostyö</a:t>
            </a:r>
            <a:r>
              <a:rPr lang="fi-FI" sz="1400" dirty="0"/>
              <a:t>	</a:t>
            </a:r>
            <a:r>
              <a:rPr lang="fi-FI" sz="1400" dirty="0" smtClean="0"/>
              <a:t>Kela	Omaehto	Muu	yht.</a:t>
            </a:r>
          </a:p>
          <a:p>
            <a:endParaRPr lang="fi-FI" dirty="0" smtClean="0"/>
          </a:p>
          <a:p>
            <a:r>
              <a:rPr lang="fi-FI" sz="2000" dirty="0" smtClean="0"/>
              <a:t>Etelä-Karjala		</a:t>
            </a:r>
            <a:r>
              <a:rPr lang="fi-FI" sz="1800" dirty="0" smtClean="0"/>
              <a:t>350	60	5	23	2	440</a:t>
            </a:r>
          </a:p>
          <a:p>
            <a:r>
              <a:rPr lang="fi-FI" sz="2000" dirty="0" smtClean="0"/>
              <a:t>Kouvola		71	16	0	6	3	96</a:t>
            </a:r>
          </a:p>
          <a:p>
            <a:r>
              <a:rPr lang="fi-FI" sz="2000" dirty="0" smtClean="0"/>
              <a:t>Kotka-Hamina	84	18	2	19	17	140</a:t>
            </a:r>
            <a:r>
              <a:rPr lang="fi-FI" sz="2000" dirty="0"/>
              <a:t>	</a:t>
            </a:r>
            <a:endParaRPr lang="fi-FI" sz="2000" dirty="0" smtClean="0"/>
          </a:p>
          <a:p>
            <a:endParaRPr lang="fi-FI" sz="2000" dirty="0" smtClean="0"/>
          </a:p>
          <a:p>
            <a:r>
              <a:rPr lang="fi-FI" sz="2000" dirty="0" smtClean="0"/>
              <a:t>Kaakkois-Suomi	505	94	7	48	22	676</a:t>
            </a:r>
          </a:p>
          <a:p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358929719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99592" y="515257"/>
            <a:ext cx="7920880" cy="681495"/>
          </a:xfrm>
        </p:spPr>
        <p:txBody>
          <a:bodyPr>
            <a:normAutofit/>
          </a:bodyPr>
          <a:lstStyle/>
          <a:p>
            <a:r>
              <a:rPr lang="fi-FI" sz="2800" dirty="0" smtClean="0"/>
              <a:t>Aktivointiaste Kaakon </a:t>
            </a:r>
            <a:r>
              <a:rPr lang="fi-FI" sz="2800" dirty="0" err="1" smtClean="0"/>
              <a:t>TYPeissä</a:t>
            </a:r>
            <a:r>
              <a:rPr lang="fi-FI" sz="2800" dirty="0" smtClean="0"/>
              <a:t> 6.10.2015 (%)</a:t>
            </a:r>
            <a:endParaRPr lang="fi-FI" sz="2800" dirty="0"/>
          </a:p>
        </p:txBody>
      </p:sp>
      <p:sp>
        <p:nvSpPr>
          <p:cNvPr id="11" name="Sisällön paikkamerkki 10"/>
          <p:cNvSpPr>
            <a:spLocks noGrp="1"/>
          </p:cNvSpPr>
          <p:nvPr>
            <p:ph idx="1"/>
          </p:nvPr>
        </p:nvSpPr>
        <p:spPr>
          <a:xfrm>
            <a:off x="3707904" y="1124744"/>
            <a:ext cx="5112568" cy="45926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1400" dirty="0" smtClean="0"/>
              <a:t>Imatra		70,9</a:t>
            </a:r>
          </a:p>
          <a:p>
            <a:pPr marL="0" indent="0">
              <a:buNone/>
            </a:pPr>
            <a:r>
              <a:rPr lang="fi-FI" sz="1400" dirty="0" smtClean="0"/>
              <a:t>Parikkala		59,6</a:t>
            </a:r>
          </a:p>
          <a:p>
            <a:pPr marL="0" indent="0">
              <a:buNone/>
            </a:pPr>
            <a:r>
              <a:rPr lang="fi-FI" sz="1400" dirty="0" smtClean="0"/>
              <a:t>Rautjärvi		61,5</a:t>
            </a:r>
          </a:p>
          <a:p>
            <a:pPr marL="0" indent="0">
              <a:buNone/>
            </a:pPr>
            <a:r>
              <a:rPr lang="fi-FI" sz="1400" dirty="0" smtClean="0"/>
              <a:t>Ruokolahti		37,5</a:t>
            </a:r>
          </a:p>
          <a:p>
            <a:pPr marL="0" indent="0">
              <a:buNone/>
            </a:pPr>
            <a:r>
              <a:rPr lang="fi-FI" sz="1400" dirty="0" smtClean="0"/>
              <a:t>Lappeenranta	60,7</a:t>
            </a:r>
          </a:p>
          <a:p>
            <a:pPr marL="0" indent="0">
              <a:buNone/>
            </a:pPr>
            <a:r>
              <a:rPr lang="fi-FI" sz="1400" dirty="0" smtClean="0"/>
              <a:t>Lemi		54,6</a:t>
            </a:r>
          </a:p>
          <a:p>
            <a:pPr marL="0" indent="0">
              <a:buNone/>
            </a:pPr>
            <a:r>
              <a:rPr lang="fi-FI" sz="1400" dirty="0" smtClean="0"/>
              <a:t>Luumäki		65,2</a:t>
            </a:r>
          </a:p>
          <a:p>
            <a:pPr marL="0" indent="0">
              <a:buNone/>
            </a:pPr>
            <a:r>
              <a:rPr lang="fi-FI" sz="1400" dirty="0" smtClean="0"/>
              <a:t>Savitaipale		43,5</a:t>
            </a:r>
          </a:p>
          <a:p>
            <a:pPr marL="0" indent="0">
              <a:buNone/>
            </a:pPr>
            <a:r>
              <a:rPr lang="fi-FI" sz="1400" dirty="0" smtClean="0"/>
              <a:t>Taipalsaari		36,8</a:t>
            </a:r>
          </a:p>
          <a:p>
            <a:pPr marL="0" indent="0">
              <a:buNone/>
            </a:pPr>
            <a:r>
              <a:rPr lang="fi-FI" sz="1400" b="1" dirty="0" smtClean="0"/>
              <a:t>Etelä-Karjala	59,0</a:t>
            </a:r>
          </a:p>
          <a:p>
            <a:pPr marL="0" indent="0">
              <a:buNone/>
            </a:pPr>
            <a:endParaRPr lang="fi-FI" sz="1400" dirty="0"/>
          </a:p>
          <a:p>
            <a:pPr marL="0" indent="0">
              <a:buNone/>
            </a:pPr>
            <a:r>
              <a:rPr lang="fi-FI" sz="1400" dirty="0" smtClean="0"/>
              <a:t>Kouvola		55,3</a:t>
            </a:r>
          </a:p>
          <a:p>
            <a:pPr marL="0" indent="0">
              <a:buNone/>
            </a:pPr>
            <a:r>
              <a:rPr lang="fi-FI" sz="1400" dirty="0" smtClean="0"/>
              <a:t>Iitti		85,7</a:t>
            </a:r>
          </a:p>
          <a:p>
            <a:pPr marL="0" indent="0">
              <a:buNone/>
            </a:pPr>
            <a:r>
              <a:rPr lang="fi-FI" sz="1400" dirty="0" smtClean="0"/>
              <a:t>Hamina		61,2</a:t>
            </a:r>
          </a:p>
          <a:p>
            <a:pPr marL="0" indent="0">
              <a:buNone/>
            </a:pPr>
            <a:r>
              <a:rPr lang="fi-FI" sz="1400" dirty="0"/>
              <a:t>M</a:t>
            </a:r>
            <a:r>
              <a:rPr lang="fi-FI" sz="1400" dirty="0" smtClean="0"/>
              <a:t>iehikkälä		70,5</a:t>
            </a:r>
          </a:p>
          <a:p>
            <a:pPr marL="0" indent="0">
              <a:buNone/>
            </a:pPr>
            <a:r>
              <a:rPr lang="fi-FI" sz="1400" dirty="0" smtClean="0"/>
              <a:t>Virolahti		71,4</a:t>
            </a:r>
          </a:p>
          <a:p>
            <a:pPr marL="0" indent="0">
              <a:buNone/>
            </a:pPr>
            <a:r>
              <a:rPr lang="fi-FI" sz="1400" dirty="0" smtClean="0"/>
              <a:t>Kotka		57,2</a:t>
            </a:r>
          </a:p>
          <a:p>
            <a:pPr marL="0" indent="0">
              <a:buNone/>
            </a:pPr>
            <a:r>
              <a:rPr lang="fi-FI" sz="1400" dirty="0" smtClean="0"/>
              <a:t>Pyhtää		29,2</a:t>
            </a:r>
          </a:p>
          <a:p>
            <a:pPr marL="0" indent="0">
              <a:buNone/>
            </a:pPr>
            <a:r>
              <a:rPr lang="fi-FI" sz="1400" b="1" dirty="0" smtClean="0"/>
              <a:t>Kymenlaakso	58,4</a:t>
            </a:r>
          </a:p>
        </p:txBody>
      </p:sp>
    </p:spTree>
    <p:extLst>
      <p:ext uri="{BB962C8B-B14F-4D97-AF65-F5344CB8AC3E}">
        <p14:creationId xmlns:p14="http://schemas.microsoft.com/office/powerpoint/2010/main" val="378579501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99592" y="515257"/>
            <a:ext cx="7920880" cy="681495"/>
          </a:xfrm>
        </p:spPr>
        <p:txBody>
          <a:bodyPr>
            <a:normAutofit/>
          </a:bodyPr>
          <a:lstStyle/>
          <a:p>
            <a:r>
              <a:rPr lang="fi-FI" sz="2800" dirty="0" smtClean="0"/>
              <a:t>Palvelutarve asiakasjärjestelmässä 21.10.2015</a:t>
            </a:r>
            <a:endParaRPr lang="fi-FI" sz="2800" dirty="0"/>
          </a:p>
        </p:txBody>
      </p:sp>
      <p:sp>
        <p:nvSpPr>
          <p:cNvPr id="11" name="Sisällön paikkamerkki 10"/>
          <p:cNvSpPr>
            <a:spLocks noGrp="1"/>
          </p:cNvSpPr>
          <p:nvPr>
            <p:ph idx="1"/>
          </p:nvPr>
        </p:nvSpPr>
        <p:spPr>
          <a:xfrm>
            <a:off x="3707904" y="1124744"/>
            <a:ext cx="5112568" cy="45926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1200" dirty="0" smtClean="0"/>
              <a:t>Imatra		702</a:t>
            </a:r>
          </a:p>
          <a:p>
            <a:pPr marL="0" indent="0">
              <a:buNone/>
            </a:pPr>
            <a:r>
              <a:rPr lang="fi-FI" sz="1200" dirty="0" smtClean="0"/>
              <a:t>Parikkala		95</a:t>
            </a:r>
          </a:p>
          <a:p>
            <a:pPr marL="0" indent="0">
              <a:buNone/>
            </a:pPr>
            <a:r>
              <a:rPr lang="fi-FI" sz="1200" dirty="0" smtClean="0"/>
              <a:t>Rautjärvi		61</a:t>
            </a:r>
          </a:p>
          <a:p>
            <a:pPr marL="0" indent="0">
              <a:buNone/>
            </a:pPr>
            <a:r>
              <a:rPr lang="fi-FI" sz="1200" dirty="0" smtClean="0"/>
              <a:t>Ruokolahti		67</a:t>
            </a:r>
          </a:p>
          <a:p>
            <a:pPr marL="0" indent="0">
              <a:buNone/>
            </a:pPr>
            <a:r>
              <a:rPr lang="fi-FI" sz="1200" dirty="0" smtClean="0"/>
              <a:t>Lappeenranta	1273</a:t>
            </a:r>
          </a:p>
          <a:p>
            <a:pPr marL="0" indent="0">
              <a:buNone/>
            </a:pPr>
            <a:r>
              <a:rPr lang="fi-FI" sz="1200" dirty="0" smtClean="0"/>
              <a:t>Lemi		42</a:t>
            </a:r>
          </a:p>
          <a:p>
            <a:pPr marL="0" indent="0">
              <a:buNone/>
            </a:pPr>
            <a:r>
              <a:rPr lang="fi-FI" sz="1200" dirty="0" smtClean="0"/>
              <a:t>Luumäki		52</a:t>
            </a:r>
          </a:p>
          <a:p>
            <a:pPr marL="0" indent="0">
              <a:buNone/>
            </a:pPr>
            <a:r>
              <a:rPr lang="fi-FI" sz="1200" dirty="0" smtClean="0"/>
              <a:t>Savitaipale		44</a:t>
            </a:r>
          </a:p>
          <a:p>
            <a:pPr marL="0" indent="0">
              <a:buNone/>
            </a:pPr>
            <a:r>
              <a:rPr lang="fi-FI" sz="1200" dirty="0" smtClean="0"/>
              <a:t>Taipalsaari		40</a:t>
            </a:r>
          </a:p>
          <a:p>
            <a:pPr marL="0" indent="0">
              <a:buNone/>
            </a:pPr>
            <a:r>
              <a:rPr lang="fi-FI" sz="1200" b="1" dirty="0" smtClean="0"/>
              <a:t>Etelä-Karjala	2376</a:t>
            </a:r>
          </a:p>
          <a:p>
            <a:pPr marL="0" indent="0">
              <a:buNone/>
            </a:pPr>
            <a:endParaRPr lang="fi-FI" sz="1200" dirty="0"/>
          </a:p>
          <a:p>
            <a:pPr marL="0" indent="0">
              <a:buNone/>
            </a:pPr>
            <a:r>
              <a:rPr lang="fi-FI" sz="1200" dirty="0" smtClean="0"/>
              <a:t>Kouvola		1524</a:t>
            </a:r>
          </a:p>
          <a:p>
            <a:pPr marL="0" indent="0">
              <a:buNone/>
            </a:pPr>
            <a:r>
              <a:rPr lang="fi-FI" sz="1200" dirty="0" smtClean="0"/>
              <a:t>Iitti		112</a:t>
            </a:r>
          </a:p>
          <a:p>
            <a:pPr marL="0" indent="0">
              <a:buNone/>
            </a:pPr>
            <a:r>
              <a:rPr lang="fi-FI" sz="1200" dirty="0" smtClean="0"/>
              <a:t>Hamina		501</a:t>
            </a:r>
          </a:p>
          <a:p>
            <a:pPr marL="0" indent="0">
              <a:buNone/>
            </a:pPr>
            <a:r>
              <a:rPr lang="fi-FI" sz="1200" dirty="0"/>
              <a:t>M</a:t>
            </a:r>
            <a:r>
              <a:rPr lang="fi-FI" sz="1200" dirty="0" smtClean="0"/>
              <a:t>iehikkälä		38</a:t>
            </a:r>
          </a:p>
          <a:p>
            <a:pPr marL="0" indent="0">
              <a:buNone/>
            </a:pPr>
            <a:r>
              <a:rPr lang="fi-FI" sz="1200" dirty="0" smtClean="0"/>
              <a:t>Virolahti		73</a:t>
            </a:r>
          </a:p>
          <a:p>
            <a:pPr marL="0" indent="0">
              <a:buNone/>
            </a:pPr>
            <a:r>
              <a:rPr lang="fi-FI" sz="1200" dirty="0" smtClean="0"/>
              <a:t>Kotka		1165</a:t>
            </a:r>
          </a:p>
          <a:p>
            <a:pPr marL="0" indent="0">
              <a:buNone/>
            </a:pPr>
            <a:r>
              <a:rPr lang="fi-FI" sz="1200" dirty="0" smtClean="0"/>
              <a:t>Pyhtää		64</a:t>
            </a:r>
          </a:p>
          <a:p>
            <a:pPr marL="0" indent="0">
              <a:buNone/>
            </a:pPr>
            <a:r>
              <a:rPr lang="fi-FI" sz="1200" b="1" dirty="0" smtClean="0"/>
              <a:t>Kymenlaakso	3477</a:t>
            </a:r>
          </a:p>
          <a:p>
            <a:pPr marL="0" indent="0">
              <a:buNone/>
            </a:pPr>
            <a:endParaRPr lang="fi-FI" sz="1200" b="1" dirty="0"/>
          </a:p>
          <a:p>
            <a:pPr marL="0" indent="0">
              <a:buNone/>
            </a:pPr>
            <a:r>
              <a:rPr lang="fi-FI" sz="1200" b="1" dirty="0" smtClean="0"/>
              <a:t>Kaakkois-Suomi	5853</a:t>
            </a:r>
          </a:p>
        </p:txBody>
      </p:sp>
    </p:spTree>
    <p:extLst>
      <p:ext uri="{BB962C8B-B14F-4D97-AF65-F5344CB8AC3E}">
        <p14:creationId xmlns:p14="http://schemas.microsoft.com/office/powerpoint/2010/main" val="14723099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83458" y="4004858"/>
            <a:ext cx="7777763" cy="78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283" tIns="43642" rIns="87283" bIns="43642">
            <a:spAutoFit/>
          </a:bodyPr>
          <a:lstStyle>
            <a:lvl1pPr defTabSz="973138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3138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3138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3138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3138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i-FI" altLang="fi-FI" sz="2280"/>
              <a:t/>
            </a:r>
            <a:br>
              <a:rPr lang="fi-FI" altLang="fi-FI" sz="2280"/>
            </a:br>
            <a:endParaRPr lang="fi-FI" altLang="fi-FI" sz="228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6453091"/>
            <a:ext cx="9144000" cy="40491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i-FI" altLang="fi-FI" sz="1605"/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0" y="0"/>
            <a:ext cx="7895751" cy="1052499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i-FI" altLang="fi-FI" sz="1605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title"/>
          </p:nvPr>
        </p:nvSpPr>
        <p:spPr>
          <a:xfrm>
            <a:off x="1" y="0"/>
            <a:ext cx="6320354" cy="1080655"/>
          </a:xfrm>
          <a:noFill/>
        </p:spPr>
        <p:txBody>
          <a:bodyPr/>
          <a:lstStyle/>
          <a:p>
            <a:pPr eaLnBrk="1" hangingPunct="1"/>
            <a:r>
              <a:rPr lang="en-US" altLang="fi-FI" sz="3041" b="1"/>
              <a:t>Henkisen pääoman kertyminen</a:t>
            </a:r>
            <a:endParaRPr lang="fi-FI" altLang="fi-FI" sz="3041" b="1"/>
          </a:p>
        </p:txBody>
      </p:sp>
      <p:sp>
        <p:nvSpPr>
          <p:cNvPr id="28678" name="Rectangle 9"/>
          <p:cNvSpPr>
            <a:spLocks noChangeArrowheads="1"/>
          </p:cNvSpPr>
          <p:nvPr/>
        </p:nvSpPr>
        <p:spPr bwMode="auto">
          <a:xfrm>
            <a:off x="0" y="1847571"/>
            <a:ext cx="9144000" cy="3935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283" tIns="43642" rIns="87283" bIns="43642">
            <a:spAutoFit/>
          </a:bodyPr>
          <a:lstStyle>
            <a:lvl1pPr defTabSz="973138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3138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3138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3138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3138" eaLnBrk="0" hangingPunct="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fi-FI" altLang="fi-FI" sz="3716" b="1" dirty="0"/>
              <a:t> henkilöstön osaaminen: 3-5 vuotta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i-FI" altLang="fi-FI" sz="3716" b="1" dirty="0"/>
              <a:t> tuotteiden/palvelun maine: 5-6 vuotta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i-FI" altLang="fi-FI" sz="3716" b="1" dirty="0"/>
              <a:t> organisaation maine: 10-12 vuotta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fi-FI" altLang="fi-FI" sz="3716" b="1" dirty="0"/>
          </a:p>
          <a:p>
            <a:pPr eaLnBrk="1" hangingPunct="1"/>
            <a:endParaRPr lang="fi-FI" altLang="fi-FI" sz="3716" b="1" dirty="0"/>
          </a:p>
          <a:p>
            <a:pPr eaLnBrk="1" hangingPunct="1"/>
            <a:r>
              <a:rPr lang="fi-FI" altLang="fi-FI" sz="3716" b="1" dirty="0"/>
              <a:t>Kehittämisessä ei siis pärjää sprintteri!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fi-FI" altLang="fi-FI" sz="2703" b="1" dirty="0"/>
          </a:p>
        </p:txBody>
      </p:sp>
    </p:spTree>
    <p:extLst>
      <p:ext uri="{BB962C8B-B14F-4D97-AF65-F5344CB8AC3E}">
        <p14:creationId xmlns:p14="http://schemas.microsoft.com/office/powerpoint/2010/main" val="41143204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99592" y="515257"/>
            <a:ext cx="7920880" cy="609487"/>
          </a:xfrm>
        </p:spPr>
        <p:txBody>
          <a:bodyPr/>
          <a:lstStyle/>
          <a:p>
            <a:r>
              <a:rPr lang="fi-FI" b="1" dirty="0" smtClean="0"/>
              <a:t>Kustannuserä vai tai ja jakojäännös?</a:t>
            </a:r>
            <a:endParaRPr lang="fi-FI" b="1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88784" y="1196752"/>
            <a:ext cx="5832648" cy="4464496"/>
          </a:xfrm>
        </p:spPr>
        <p:txBody>
          <a:bodyPr>
            <a:noAutofit/>
          </a:bodyPr>
          <a:lstStyle/>
          <a:p>
            <a:r>
              <a:rPr lang="fi-FI" sz="1800" b="1" dirty="0" smtClean="0"/>
              <a:t>Miltä tuntuu nuoresta olla yrittäjän mukaan vätystelevä </a:t>
            </a:r>
            <a:r>
              <a:rPr lang="fi-FI" sz="1800" b="1" dirty="0"/>
              <a:t>työtä vieroksuva </a:t>
            </a:r>
            <a:r>
              <a:rPr lang="fi-FI" sz="1800" b="1" dirty="0" smtClean="0"/>
              <a:t>hupparipää?</a:t>
            </a:r>
          </a:p>
          <a:p>
            <a:endParaRPr lang="fi-FI" sz="1800" b="1" dirty="0"/>
          </a:p>
          <a:p>
            <a:r>
              <a:rPr lang="fi-FI" sz="1800" b="1" dirty="0" smtClean="0"/>
              <a:t>Miltä tuntuu kunnan </a:t>
            </a:r>
            <a:r>
              <a:rPr lang="fi-FI" sz="1800" b="1" dirty="0"/>
              <a:t>veronmaksajasta </a:t>
            </a:r>
            <a:r>
              <a:rPr lang="fi-FI" sz="1800" b="1" dirty="0" smtClean="0"/>
              <a:t>olla kunnanjohtajan kuvauksen mukaan laiska </a:t>
            </a:r>
            <a:r>
              <a:rPr lang="fi-FI" sz="1800" b="1" dirty="0"/>
              <a:t>työhaluton?</a:t>
            </a:r>
          </a:p>
          <a:p>
            <a:pPr marL="0" indent="0">
              <a:buNone/>
            </a:pPr>
            <a:endParaRPr lang="fi-FI" sz="1800" b="1" dirty="0" smtClean="0"/>
          </a:p>
          <a:p>
            <a:r>
              <a:rPr lang="fi-FI" sz="1800" b="1" dirty="0" smtClean="0"/>
              <a:t>Miltä tuntuu työttömästä olla TE-hallinnon huonosti hoitama kunnan kannalta sakkoa aiheuttava kustannuserä?</a:t>
            </a:r>
          </a:p>
          <a:p>
            <a:endParaRPr lang="fi-FI" sz="1800" b="1" dirty="0"/>
          </a:p>
          <a:p>
            <a:endParaRPr lang="fi-FI" sz="1800" b="1" dirty="0" smtClean="0"/>
          </a:p>
          <a:p>
            <a:r>
              <a:rPr lang="fi-FI" sz="1800" b="1" dirty="0" smtClean="0"/>
              <a:t>Puheiden koveneminen seurausta talouden kiristymisestä, rahoitusvastuiden muutoksista vai ihan vaan </a:t>
            </a:r>
            <a:r>
              <a:rPr lang="fi-FI" sz="1800" b="1" dirty="0" err="1" smtClean="0"/>
              <a:t>some</a:t>
            </a:r>
            <a:r>
              <a:rPr lang="fi-FI" sz="1800" b="1" dirty="0" smtClean="0"/>
              <a:t>-ajan ilmiö?</a:t>
            </a:r>
          </a:p>
          <a:p>
            <a:pPr marL="0" indent="0">
              <a:buNone/>
            </a:pPr>
            <a:endParaRPr lang="fi-FI" sz="1800" b="1" dirty="0" smtClean="0"/>
          </a:p>
          <a:p>
            <a:r>
              <a:rPr lang="fi-FI" sz="1800" b="1" dirty="0" smtClean="0"/>
              <a:t>Miten käy yhteistyö(n)?</a:t>
            </a:r>
          </a:p>
        </p:txBody>
      </p:sp>
    </p:spTree>
    <p:extLst>
      <p:ext uri="{BB962C8B-B14F-4D97-AF65-F5344CB8AC3E}">
        <p14:creationId xmlns:p14="http://schemas.microsoft.com/office/powerpoint/2010/main" val="201923237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99592" y="515257"/>
            <a:ext cx="7920880" cy="753503"/>
          </a:xfrm>
        </p:spPr>
        <p:txBody>
          <a:bodyPr>
            <a:normAutofit/>
          </a:bodyPr>
          <a:lstStyle/>
          <a:p>
            <a:r>
              <a:rPr lang="fi-FI" b="1" dirty="0" smtClean="0"/>
              <a:t> </a:t>
            </a:r>
            <a:endParaRPr lang="fi-FI" b="1" dirty="0"/>
          </a:p>
        </p:txBody>
      </p:sp>
      <p:sp>
        <p:nvSpPr>
          <p:cNvPr id="11" name="Sisällön paikkamerkki 10"/>
          <p:cNvSpPr>
            <a:spLocks noGrp="1"/>
          </p:cNvSpPr>
          <p:nvPr>
            <p:ph idx="1"/>
          </p:nvPr>
        </p:nvSpPr>
        <p:spPr>
          <a:xfrm>
            <a:off x="755576" y="2708920"/>
            <a:ext cx="7920880" cy="67135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i-FI" sz="2800" b="1" dirty="0" smtClean="0"/>
              <a:t>Kiitokset mahdollisesta mielenkiinnosta </a:t>
            </a:r>
            <a:r>
              <a:rPr lang="fi-FI" sz="2800" b="1" dirty="0" smtClean="0">
                <a:sym typeface="Wingdings" pitchFamily="2" charset="2"/>
              </a:rPr>
              <a:t></a:t>
            </a:r>
            <a:endParaRPr lang="fi-FI" sz="2800" b="1" dirty="0"/>
          </a:p>
        </p:txBody>
      </p:sp>
    </p:spTree>
    <p:extLst>
      <p:ext uri="{BB962C8B-B14F-4D97-AF65-F5344CB8AC3E}">
        <p14:creationId xmlns:p14="http://schemas.microsoft.com/office/powerpoint/2010/main" val="25246387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99592" y="515257"/>
            <a:ext cx="7920880" cy="537479"/>
          </a:xfrm>
        </p:spPr>
        <p:txBody>
          <a:bodyPr>
            <a:normAutofit/>
          </a:bodyPr>
          <a:lstStyle/>
          <a:p>
            <a:r>
              <a:rPr lang="fi-FI" b="1" dirty="0" smtClean="0"/>
              <a:t>Kaakkois-Suomen </a:t>
            </a:r>
            <a:r>
              <a:rPr lang="fi-FI" b="1" dirty="0" err="1" smtClean="0"/>
              <a:t>TE-palvelujen</a:t>
            </a:r>
            <a:r>
              <a:rPr lang="fi-FI" b="1" dirty="0" smtClean="0"/>
              <a:t> alue</a:t>
            </a:r>
            <a:endParaRPr lang="fi-FI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43608" y="1052736"/>
            <a:ext cx="720080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uorakulmio 5"/>
          <p:cNvSpPr/>
          <p:nvPr/>
        </p:nvSpPr>
        <p:spPr>
          <a:xfrm>
            <a:off x="971600" y="5373216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400" b="1" dirty="0" smtClean="0"/>
              <a:t>Toimialue</a:t>
            </a:r>
            <a:r>
              <a:rPr lang="fi-FI" sz="1400" dirty="0" smtClean="0"/>
              <a:t>: Etelä-Karjalan ja Kymenlaakson maakunnat </a:t>
            </a:r>
          </a:p>
          <a:p>
            <a:r>
              <a:rPr lang="fi-FI" sz="1400" b="1" dirty="0" smtClean="0"/>
              <a:t>Toimipaikat</a:t>
            </a:r>
            <a:r>
              <a:rPr lang="fi-FI" sz="1400" dirty="0" smtClean="0"/>
              <a:t>: Hamina, Imatra, Kotka, Kouvola ja Lappeenranta </a:t>
            </a:r>
          </a:p>
          <a:p>
            <a:r>
              <a:rPr lang="fi-FI" sz="1400" b="1" dirty="0" smtClean="0"/>
              <a:t>Työvoiman palvelukeskukset</a:t>
            </a:r>
            <a:r>
              <a:rPr lang="fi-FI" sz="1400" dirty="0" smtClean="0"/>
              <a:t>: Hamina, Imatra, Inkeroinen, Kotka, Kouvola, Kuusankoski, Lappeenranta ja Parikkala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7544" y="515257"/>
            <a:ext cx="8352928" cy="681495"/>
          </a:xfrm>
        </p:spPr>
        <p:txBody>
          <a:bodyPr/>
          <a:lstStyle/>
          <a:p>
            <a:r>
              <a:rPr lang="en-US" sz="3200" b="1" dirty="0" smtClean="0"/>
              <a:t>TE-</a:t>
            </a:r>
            <a:r>
              <a:rPr lang="en-US" sz="3200" b="1" dirty="0" err="1" smtClean="0"/>
              <a:t>toimiston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kaksi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pääasiakaskuntaa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27584" y="1340768"/>
            <a:ext cx="7344816" cy="5184576"/>
          </a:xfrm>
        </p:spPr>
        <p:txBody>
          <a:bodyPr>
            <a:normAutofit lnSpcReduction="10000"/>
          </a:bodyPr>
          <a:lstStyle/>
          <a:p>
            <a:pPr defTabSz="973138">
              <a:buFont typeface="Arial" charset="0"/>
              <a:buChar char="•"/>
            </a:pPr>
            <a:r>
              <a:rPr lang="fi-FI" sz="4000" b="1" dirty="0" smtClean="0"/>
              <a:t> Työtä tarjoavat</a:t>
            </a:r>
          </a:p>
          <a:p>
            <a:pPr defTabSz="973138">
              <a:buFont typeface="Arial" charset="0"/>
              <a:buChar char="•"/>
            </a:pPr>
            <a:r>
              <a:rPr lang="fi-FI" sz="4000" b="1" dirty="0" smtClean="0"/>
              <a:t> Työtä hakevat</a:t>
            </a:r>
          </a:p>
          <a:p>
            <a:pPr defTabSz="973138">
              <a:buFont typeface="Arial" charset="0"/>
              <a:buChar char="•"/>
            </a:pPr>
            <a:endParaRPr lang="fi-FI" sz="2400" b="1" dirty="0" smtClean="0"/>
          </a:p>
          <a:p>
            <a:pPr defTabSz="973138">
              <a:buFont typeface="Arial" charset="0"/>
              <a:buChar char="•"/>
            </a:pPr>
            <a:endParaRPr lang="fi-FI" sz="2400" b="1" dirty="0" smtClean="0"/>
          </a:p>
          <a:p>
            <a:pPr defTabSz="973138">
              <a:buFont typeface="Arial" charset="0"/>
              <a:buChar char="•"/>
            </a:pPr>
            <a:r>
              <a:rPr lang="fi-FI" sz="2800" b="1" dirty="0" smtClean="0"/>
              <a:t>Palveluita annetaan myötä- ja vastamäessä!</a:t>
            </a:r>
          </a:p>
          <a:p>
            <a:pPr defTabSz="973138">
              <a:buFont typeface="Arial" charset="0"/>
              <a:buChar char="•"/>
            </a:pPr>
            <a:endParaRPr lang="fi-FI" sz="2400" b="1" dirty="0" smtClean="0"/>
          </a:p>
          <a:p>
            <a:pPr defTabSz="973138">
              <a:buNone/>
            </a:pPr>
            <a:endParaRPr lang="fi-FI" sz="2400" b="1" dirty="0" smtClean="0"/>
          </a:p>
          <a:p>
            <a:pPr defTabSz="973138"/>
            <a:r>
              <a:rPr lang="fi-FI" sz="2400" b="1" dirty="0" smtClean="0"/>
              <a:t>Itse emme jatkossakaan tee kaikkea vaan palveluiden tuottamisessa tarvitsemme entistä enemmän kumppaneita asiakkaiden palvelutarpeita tyydyttämään.</a:t>
            </a:r>
          </a:p>
          <a:p>
            <a:pPr>
              <a:buNone/>
              <a:defRPr/>
            </a:pPr>
            <a:endParaRPr lang="fi-FI" dirty="0" smtClean="0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4294967295"/>
          </p:nvPr>
        </p:nvSpPr>
        <p:spPr>
          <a:xfrm>
            <a:off x="1964432" y="6545237"/>
            <a:ext cx="2895600" cy="196131"/>
          </a:xfrm>
          <a:prstGeom prst="rect">
            <a:avLst/>
          </a:prstGeom>
        </p:spPr>
        <p:txBody>
          <a:bodyPr/>
          <a:lstStyle/>
          <a:p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9" name="Päivämäärän paikkamerkki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7.10.2015</a:t>
            </a:r>
            <a:endParaRPr lang="fi-FI" dirty="0"/>
          </a:p>
        </p:txBody>
      </p:sp>
      <p:sp>
        <p:nvSpPr>
          <p:cNvPr id="10" name="Dian numeron paikkamerkki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i-FI" dirty="0" smtClean="0"/>
              <a:t> 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6880988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99592" y="515257"/>
            <a:ext cx="7920880" cy="609487"/>
          </a:xfrm>
        </p:spPr>
        <p:txBody>
          <a:bodyPr/>
          <a:lstStyle/>
          <a:p>
            <a:r>
              <a:rPr lang="fi-FI" b="1" dirty="0" smtClean="0"/>
              <a:t>Työttömien osuus työvoimasta 30.9.2015</a:t>
            </a:r>
            <a:endParaRPr lang="fi-FI" b="1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99592" y="1556792"/>
            <a:ext cx="5832648" cy="4464496"/>
          </a:xfrm>
        </p:spPr>
        <p:txBody>
          <a:bodyPr>
            <a:normAutofit/>
          </a:bodyPr>
          <a:lstStyle/>
          <a:p>
            <a:r>
              <a:rPr lang="fi-FI" sz="1400" dirty="0" smtClean="0"/>
              <a:t>			</a:t>
            </a:r>
            <a:r>
              <a:rPr lang="fi-FI" sz="1400" b="1" dirty="0" smtClean="0"/>
              <a:t>%</a:t>
            </a:r>
            <a:endParaRPr lang="fi-FI" sz="1400" dirty="0" smtClean="0"/>
          </a:p>
          <a:p>
            <a:endParaRPr lang="fi-FI" sz="2000" dirty="0" smtClean="0"/>
          </a:p>
          <a:p>
            <a:r>
              <a:rPr lang="fi-FI" sz="2000" dirty="0" smtClean="0"/>
              <a:t>Kymenlaakso	15,5</a:t>
            </a:r>
          </a:p>
          <a:p>
            <a:r>
              <a:rPr lang="fi-FI" sz="2000" dirty="0" smtClean="0"/>
              <a:t>Etelä-Karjala		14,1</a:t>
            </a:r>
          </a:p>
          <a:p>
            <a:endParaRPr lang="fi-FI" sz="2000" dirty="0" smtClean="0"/>
          </a:p>
          <a:p>
            <a:r>
              <a:rPr lang="fi-FI" sz="2000" dirty="0" smtClean="0"/>
              <a:t>Kaakkois-Suomi	14,9</a:t>
            </a:r>
          </a:p>
          <a:p>
            <a:endParaRPr lang="fi-FI" sz="2000" dirty="0" smtClean="0"/>
          </a:p>
          <a:p>
            <a:r>
              <a:rPr lang="fi-FI" sz="2000" dirty="0" smtClean="0"/>
              <a:t>Koko maa		12,8</a:t>
            </a:r>
          </a:p>
          <a:p>
            <a:endParaRPr lang="fi-FI" sz="2000" dirty="0" smtClean="0"/>
          </a:p>
          <a:p>
            <a:r>
              <a:rPr lang="fi-FI" sz="1100" dirty="0" smtClean="0"/>
              <a:t>Huom. Vertaa ero Tilastokeskuksen lukuihin…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99592" y="515257"/>
            <a:ext cx="7920880" cy="753503"/>
          </a:xfrm>
        </p:spPr>
        <p:txBody>
          <a:bodyPr>
            <a:normAutofit/>
          </a:bodyPr>
          <a:lstStyle/>
          <a:p>
            <a:r>
              <a:rPr lang="fi-FI" sz="2400" b="1" dirty="0" smtClean="0"/>
              <a:t>Työttömät työnhakijat ja avoimet työpaikat</a:t>
            </a:r>
            <a:endParaRPr lang="fi-FI" sz="2400" b="1" dirty="0"/>
          </a:p>
        </p:txBody>
      </p:sp>
      <p:sp>
        <p:nvSpPr>
          <p:cNvPr id="11" name="Sisällön paikkamerkki 10"/>
          <p:cNvSpPr>
            <a:spLocks noGrp="1"/>
          </p:cNvSpPr>
          <p:nvPr>
            <p:ph idx="1"/>
          </p:nvPr>
        </p:nvSpPr>
        <p:spPr>
          <a:xfrm>
            <a:off x="899592" y="1821543"/>
            <a:ext cx="7920880" cy="3983721"/>
          </a:xfrm>
        </p:spPr>
        <p:txBody>
          <a:bodyPr>
            <a:normAutofit/>
          </a:bodyPr>
          <a:lstStyle/>
          <a:p>
            <a:r>
              <a:rPr lang="fi-FI" sz="1200" dirty="0" smtClean="0"/>
              <a:t>		</a:t>
            </a:r>
            <a:r>
              <a:rPr lang="fi-FI" sz="1200" b="1" dirty="0" smtClean="0"/>
              <a:t>Työvoima		Kaikki	Työttömät 	Muutos	Avoimet</a:t>
            </a:r>
            <a:endParaRPr lang="fi-FI" sz="1200" dirty="0" smtClean="0"/>
          </a:p>
          <a:p>
            <a:r>
              <a:rPr lang="fi-FI" sz="1200" b="1" dirty="0" smtClean="0"/>
              <a:t>				työnhakijat		(ed. vuosi)	työpaikat</a:t>
            </a:r>
            <a:endParaRPr lang="fi-FI" sz="1200" dirty="0" smtClean="0"/>
          </a:p>
          <a:p>
            <a:r>
              <a:rPr lang="fi-FI" sz="2000" dirty="0" smtClean="0"/>
              <a:t> </a:t>
            </a:r>
            <a:endParaRPr lang="fi-FI" sz="2400" dirty="0" smtClean="0"/>
          </a:p>
          <a:p>
            <a:r>
              <a:rPr lang="fi-FI" sz="1800" dirty="0" smtClean="0"/>
              <a:t>Kymenlaakso	82104		23658	12712	6,5	952 (-12,4)</a:t>
            </a:r>
          </a:p>
          <a:p>
            <a:r>
              <a:rPr lang="fi-FI" sz="1800" dirty="0" smtClean="0"/>
              <a:t>Etelä-Karjala	60702		16311	8582	5,9	709 (+15,3)</a:t>
            </a:r>
          </a:p>
          <a:p>
            <a:endParaRPr lang="fi-FI" sz="1800" dirty="0" smtClean="0"/>
          </a:p>
          <a:p>
            <a:r>
              <a:rPr lang="fi-FI" sz="1800" dirty="0" err="1" smtClean="0"/>
              <a:t>Kaakkois</a:t>
            </a:r>
            <a:r>
              <a:rPr lang="fi-FI" sz="1800" dirty="0" smtClean="0"/>
              <a:t>-S	142806		39969	21294	6,2	1661 (-2,4)</a:t>
            </a:r>
          </a:p>
          <a:p>
            <a:endParaRPr lang="fi-FI" sz="1800" dirty="0" smtClean="0"/>
          </a:p>
          <a:p>
            <a:endParaRPr lang="fi-FI" sz="1800" dirty="0" smtClean="0"/>
          </a:p>
          <a:p>
            <a:r>
              <a:rPr lang="fi-FI" sz="1800" dirty="0" smtClean="0"/>
              <a:t>Koko maa	2630122	</a:t>
            </a:r>
            <a:r>
              <a:rPr lang="fi-FI" sz="1800" dirty="0"/>
              <a:t>	</a:t>
            </a:r>
            <a:r>
              <a:rPr lang="fi-FI" sz="1800" dirty="0" smtClean="0"/>
              <a:t>619994	346714	7,3	37690 (-1,1)</a:t>
            </a:r>
          </a:p>
          <a:p>
            <a:pPr>
              <a:buNone/>
            </a:pPr>
            <a:endParaRPr lang="fi-FI" sz="1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Alle 25-vuotiaat nuoret ja pitkäaikaistyöttömät</a:t>
            </a:r>
            <a:endParaRPr lang="fi-FI" dirty="0"/>
          </a:p>
        </p:txBody>
      </p:sp>
      <p:sp>
        <p:nvSpPr>
          <p:cNvPr id="11" name="Sisällön paikkamerkki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		Alle 25-vuotiaat	Pitkäaikaistyöttömät</a:t>
            </a:r>
          </a:p>
          <a:p>
            <a:endParaRPr lang="fi-FI" dirty="0" smtClean="0"/>
          </a:p>
          <a:p>
            <a:r>
              <a:rPr lang="fi-FI" dirty="0" smtClean="0"/>
              <a:t>Kymenlaakso	1 738		4 298</a:t>
            </a:r>
          </a:p>
          <a:p>
            <a:r>
              <a:rPr lang="fi-FI" dirty="0" smtClean="0"/>
              <a:t>Etelä-Karjala	1 217		2 580</a:t>
            </a:r>
          </a:p>
          <a:p>
            <a:endParaRPr lang="fi-FI" dirty="0" smtClean="0"/>
          </a:p>
          <a:p>
            <a:r>
              <a:rPr lang="fi-FI" dirty="0" smtClean="0"/>
              <a:t>Kaakkois-Suomi	2 955		6 878</a:t>
            </a:r>
          </a:p>
          <a:p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Koko maa		44 961		112 983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99592" y="515257"/>
            <a:ext cx="7920880" cy="609487"/>
          </a:xfrm>
        </p:spPr>
        <p:txBody>
          <a:bodyPr/>
          <a:lstStyle/>
          <a:p>
            <a:r>
              <a:rPr lang="fi-FI" dirty="0" smtClean="0"/>
              <a:t>Työttömyyden kuva Kaakossa</a:t>
            </a:r>
            <a:endParaRPr lang="fi-FI" dirty="0"/>
          </a:p>
        </p:txBody>
      </p:sp>
      <p:sp>
        <p:nvSpPr>
          <p:cNvPr id="11" name="Sisällön paikkamerkki 10"/>
          <p:cNvSpPr>
            <a:spLocks noGrp="1"/>
          </p:cNvSpPr>
          <p:nvPr>
            <p:ph idx="1"/>
          </p:nvPr>
        </p:nvSpPr>
        <p:spPr>
          <a:xfrm>
            <a:off x="899592" y="1556792"/>
            <a:ext cx="7920880" cy="4304620"/>
          </a:xfrm>
        </p:spPr>
        <p:txBody>
          <a:bodyPr>
            <a:normAutofit fontScale="92500" lnSpcReduction="10000"/>
          </a:bodyPr>
          <a:lstStyle/>
          <a:p>
            <a:r>
              <a:rPr lang="fi-FI" dirty="0" smtClean="0"/>
              <a:t>Työttömyyden kasvu ollut vuodessa koko maata vähäisempää</a:t>
            </a:r>
          </a:p>
          <a:p>
            <a:r>
              <a:rPr lang="fi-FI" dirty="0" smtClean="0"/>
              <a:t>Työttömyys on kasvanut viime kuukausina samaan tahtiin Etelä-Karjalassa ja Kymenlaaksossa</a:t>
            </a:r>
          </a:p>
          <a:p>
            <a:r>
              <a:rPr lang="fi-FI" dirty="0" smtClean="0"/>
              <a:t>Nuorten työttömyys kasvanut kutakuinkin samaa tahtia kokonaistyöttömyyden kanssa</a:t>
            </a:r>
          </a:p>
          <a:p>
            <a:r>
              <a:rPr lang="fi-FI" dirty="0" smtClean="0"/>
              <a:t>Nuorten naisten työttömyys on kasvanut miehiä nopeammin</a:t>
            </a:r>
          </a:p>
          <a:p>
            <a:r>
              <a:rPr lang="fi-FI" dirty="0" smtClean="0"/>
              <a:t>Pitkäaikaistyöttömyys kasvaa nopeammin kuin kokonaistyöttömyys – työttömyys pitkittyy</a:t>
            </a:r>
          </a:p>
          <a:p>
            <a:r>
              <a:rPr lang="fi-FI" dirty="0" smtClean="0"/>
              <a:t>Lukumääräisesti eniten pitkäaikaistyöttömiä on Kotka-Hamina seutukunnassa</a:t>
            </a:r>
          </a:p>
          <a:p>
            <a:r>
              <a:rPr lang="fi-FI" dirty="0" smtClean="0"/>
              <a:t>Työttömiä on kaikissa ammattiryhmissä enemmän kuin vuosi sitten</a:t>
            </a:r>
          </a:p>
          <a:p>
            <a:r>
              <a:rPr lang="fi-FI" dirty="0" smtClean="0"/>
              <a:t>Syyskuussa uusia avoimia työpaikkoja ilmoitettiin </a:t>
            </a:r>
            <a:r>
              <a:rPr lang="fi-FI" dirty="0" err="1" smtClean="0"/>
              <a:t>Kaakkois</a:t>
            </a:r>
            <a:r>
              <a:rPr lang="fi-FI" dirty="0" smtClean="0"/>
              <a:t>-Suomen TE-toimistoon edellisvuotta vähemmän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isällön paikkamerkki 2"/>
          <p:cNvSpPr>
            <a:spLocks noGrp="1"/>
          </p:cNvSpPr>
          <p:nvPr>
            <p:ph idx="1"/>
          </p:nvPr>
        </p:nvSpPr>
        <p:spPr>
          <a:xfrm>
            <a:off x="395536" y="817662"/>
            <a:ext cx="8424614" cy="5059610"/>
          </a:xfr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fi-FI" sz="2400" dirty="0" smtClean="0"/>
              <a:t>Työttömyys alenee 1 %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i-FI" dirty="0" smtClean="0"/>
              <a:t>		työllisyys lisääntyy 25.000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endParaRPr lang="fi-FI" dirty="0" smtClean="0"/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i-FI" dirty="0" smtClean="0"/>
              <a:t>			</a:t>
            </a:r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r>
              <a:rPr lang="fi-FI" dirty="0" smtClean="0"/>
              <a:t>					julkiseen talouteen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fi-FI" sz="2400" dirty="0" smtClean="0"/>
              <a:t>Kaikki työttömyysjaksot lyhenevät 1 päivän</a:t>
            </a:r>
          </a:p>
          <a:p>
            <a:pPr>
              <a:spcBef>
                <a:spcPts val="0"/>
              </a:spcBef>
              <a:spcAft>
                <a:spcPts val="400"/>
              </a:spcAft>
              <a:buNone/>
            </a:pPr>
            <a:endParaRPr lang="fi-FI" dirty="0" smtClean="0"/>
          </a:p>
          <a:p>
            <a:pPr>
              <a:spcBef>
                <a:spcPts val="0"/>
              </a:spcBef>
              <a:spcAft>
                <a:spcPts val="400"/>
              </a:spcAft>
              <a:buNone/>
            </a:pPr>
            <a:endParaRPr lang="fi-FI" dirty="0" smtClean="0"/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i-FI" dirty="0" smtClean="0"/>
              <a:t>		26 MILJ. EUROA SÄÄSTYY / vuosi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fi-FI" dirty="0" smtClean="0"/>
              <a:t>		</a:t>
            </a:r>
          </a:p>
          <a:p>
            <a:pPr>
              <a:buNone/>
            </a:pPr>
            <a:endParaRPr lang="fi-FI" dirty="0" smtClean="0"/>
          </a:p>
          <a:p>
            <a:pPr algn="ctr">
              <a:buNone/>
            </a:pPr>
            <a:endParaRPr lang="fi-FI" dirty="0" smtClean="0"/>
          </a:p>
          <a:p>
            <a:pPr algn="ctr">
              <a:buNone/>
            </a:pPr>
            <a:r>
              <a:rPr lang="fi-FI" dirty="0" smtClean="0"/>
              <a:t>TE-HALLINNONKIN </a:t>
            </a:r>
            <a:r>
              <a:rPr lang="fi-FI" dirty="0" smtClean="0"/>
              <a:t>ONNISTUMISELLA ON SUURI MERKITYS</a:t>
            </a:r>
          </a:p>
          <a:p>
            <a:endParaRPr lang="fi-FI" dirty="0" smtClean="0"/>
          </a:p>
        </p:txBody>
      </p:sp>
      <p:sp>
        <p:nvSpPr>
          <p:cNvPr id="20" name="Pyöristetty suorakulmio 19"/>
          <p:cNvSpPr/>
          <p:nvPr/>
        </p:nvSpPr>
        <p:spPr>
          <a:xfrm>
            <a:off x="1475656" y="2348880"/>
            <a:ext cx="2304256" cy="36004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098" name="Otsikko 1"/>
          <p:cNvSpPr>
            <a:spLocks noGrp="1"/>
          </p:cNvSpPr>
          <p:nvPr>
            <p:ph type="title"/>
          </p:nvPr>
        </p:nvSpPr>
        <p:spPr>
          <a:xfrm>
            <a:off x="395288" y="38100"/>
            <a:ext cx="8424862" cy="990600"/>
          </a:xfrm>
        </p:spPr>
        <p:txBody>
          <a:bodyPr/>
          <a:lstStyle/>
          <a:p>
            <a:r>
              <a:rPr lang="fi-FI" dirty="0" smtClean="0"/>
              <a:t>JOS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>
          <a:xfrm>
            <a:off x="755576" y="6545237"/>
            <a:ext cx="45719" cy="11159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12" name="Lovettu nuoli oikealle 11"/>
          <p:cNvSpPr/>
          <p:nvPr/>
        </p:nvSpPr>
        <p:spPr>
          <a:xfrm rot="5400000">
            <a:off x="2060217" y="3269098"/>
            <a:ext cx="540060" cy="432008"/>
          </a:xfrm>
          <a:prstGeom prst="notchedRightArrow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Nuoli oikealle 5"/>
          <p:cNvSpPr/>
          <p:nvPr/>
        </p:nvSpPr>
        <p:spPr>
          <a:xfrm>
            <a:off x="899592" y="1279426"/>
            <a:ext cx="432048" cy="288032"/>
          </a:xfrm>
          <a:prstGeom prst="rightArrow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Lovettu nuoli oikealle 10"/>
          <p:cNvSpPr/>
          <p:nvPr/>
        </p:nvSpPr>
        <p:spPr>
          <a:xfrm rot="5400000">
            <a:off x="2060217" y="1693492"/>
            <a:ext cx="540060" cy="432008"/>
          </a:xfrm>
          <a:prstGeom prst="notchedRightArrow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1" name="Sisällön paikkamerkki 2"/>
          <p:cNvSpPr txBox="1">
            <a:spLocks/>
          </p:cNvSpPr>
          <p:nvPr/>
        </p:nvSpPr>
        <p:spPr bwMode="auto">
          <a:xfrm>
            <a:off x="1614339" y="2348880"/>
            <a:ext cx="2088480" cy="432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5113" marR="0" lvl="0" indent="-265113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MRD EUROA</a:t>
            </a:r>
            <a:endParaRPr kumimoji="0" lang="fi-FI" sz="21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5" name="Ryhmä 24"/>
          <p:cNvGrpSpPr/>
          <p:nvPr/>
        </p:nvGrpSpPr>
        <p:grpSpPr>
          <a:xfrm>
            <a:off x="1945804" y="4590653"/>
            <a:ext cx="2952328" cy="734566"/>
            <a:chOff x="1907704" y="4619228"/>
            <a:chExt cx="2952328" cy="734566"/>
          </a:xfrm>
        </p:grpSpPr>
        <p:sp>
          <p:nvSpPr>
            <p:cNvPr id="26" name="Tasakylkinen kolmio 25"/>
            <p:cNvSpPr/>
            <p:nvPr/>
          </p:nvSpPr>
          <p:spPr>
            <a:xfrm flipV="1">
              <a:off x="1907704" y="4619228"/>
              <a:ext cx="2952328" cy="403080"/>
            </a:xfrm>
            <a:prstGeom prst="triangle">
              <a:avLst>
                <a:gd name="adj" fmla="val 48204"/>
              </a:avLst>
            </a:prstGeom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27" name="Tasakylkinen kolmio 26"/>
            <p:cNvSpPr/>
            <p:nvPr/>
          </p:nvSpPr>
          <p:spPr>
            <a:xfrm flipV="1">
              <a:off x="2681091" y="4950714"/>
              <a:ext cx="1310733" cy="403080"/>
            </a:xfrm>
            <a:prstGeom prst="triangle">
              <a:avLst>
                <a:gd name="adj" fmla="val 48204"/>
              </a:avLst>
            </a:prstGeom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</p:grpSp>
      <p:sp>
        <p:nvSpPr>
          <p:cNvPr id="23" name="Pyöristetty suorakulmio 22"/>
          <p:cNvSpPr/>
          <p:nvPr/>
        </p:nvSpPr>
        <p:spPr>
          <a:xfrm>
            <a:off x="1112565" y="4272905"/>
            <a:ext cx="5904656" cy="36004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4" name="Sisällön paikkamerkki 2"/>
          <p:cNvSpPr txBox="1">
            <a:spLocks/>
          </p:cNvSpPr>
          <p:nvPr/>
        </p:nvSpPr>
        <p:spPr bwMode="auto">
          <a:xfrm>
            <a:off x="1172766" y="4259188"/>
            <a:ext cx="6768752" cy="432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5113" lvl="0" indent="-265113" eaLnBrk="0" hangingPunct="0">
              <a:lnSpc>
                <a:spcPct val="90000"/>
              </a:lnSpc>
              <a:spcBef>
                <a:spcPct val="20000"/>
              </a:spcBef>
            </a:pPr>
            <a:r>
              <a:rPr lang="fi-FI" sz="2100" dirty="0" smtClean="0"/>
              <a:t>työttömyyden alentaminen on parasta säästöä</a:t>
            </a:r>
            <a:endParaRPr kumimoji="0" lang="fi-FI" sz="21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696109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99592" y="515257"/>
            <a:ext cx="7920880" cy="609487"/>
          </a:xfrm>
        </p:spPr>
        <p:txBody>
          <a:bodyPr/>
          <a:lstStyle/>
          <a:p>
            <a:r>
              <a:rPr lang="fi-FI" b="1" dirty="0" smtClean="0"/>
              <a:t>Valtion työllisyysrahoitus supistuu</a:t>
            </a:r>
            <a:endParaRPr lang="fi-FI" b="1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99592" y="1556792"/>
            <a:ext cx="5832648" cy="388843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ü"/>
            </a:pPr>
            <a:endParaRPr lang="fi-FI" sz="2800" dirty="0" smtClean="0"/>
          </a:p>
          <a:p>
            <a:pPr>
              <a:lnSpc>
                <a:spcPct val="100000"/>
              </a:lnSpc>
              <a:buFont typeface="Wingdings" pitchFamily="2" charset="2"/>
              <a:buChar char="ü"/>
            </a:pPr>
            <a:r>
              <a:rPr lang="fi-FI" sz="2800" dirty="0" smtClean="0"/>
              <a:t>Kaakkois-Suomessa tänä vuonna käytettävissä noin 35 </a:t>
            </a:r>
            <a:r>
              <a:rPr lang="fi-FI" sz="2800" dirty="0" err="1" smtClean="0"/>
              <a:t>m€</a:t>
            </a:r>
            <a:r>
              <a:rPr lang="fi-FI" sz="2800" dirty="0" smtClean="0"/>
              <a:t> työllisyyden hoitoon</a:t>
            </a:r>
          </a:p>
          <a:p>
            <a:pPr>
              <a:lnSpc>
                <a:spcPct val="100000"/>
              </a:lnSpc>
              <a:buFont typeface="Wingdings" pitchFamily="2" charset="2"/>
              <a:buChar char="ü"/>
            </a:pPr>
            <a:endParaRPr lang="fi-FI" sz="2800" dirty="0" smtClean="0"/>
          </a:p>
          <a:p>
            <a:pPr>
              <a:lnSpc>
                <a:spcPct val="100000"/>
              </a:lnSpc>
              <a:buFont typeface="Wingdings" pitchFamily="2" charset="2"/>
              <a:buChar char="ü"/>
            </a:pPr>
            <a:r>
              <a:rPr lang="fi-FI" sz="2800" dirty="0" smtClean="0"/>
              <a:t>Suunta on laskeva – on tehtävä strategisia valintoja</a:t>
            </a:r>
          </a:p>
          <a:p>
            <a:pPr>
              <a:lnSpc>
                <a:spcPct val="100000"/>
              </a:lnSpc>
              <a:buFont typeface="Wingdings" pitchFamily="2" charset="2"/>
              <a:buChar char="ü"/>
            </a:pPr>
            <a:endParaRPr lang="fi-FI" sz="2800" dirty="0" smtClean="0"/>
          </a:p>
          <a:p>
            <a:pPr>
              <a:lnSpc>
                <a:spcPct val="100000"/>
              </a:lnSpc>
              <a:buFont typeface="Wingdings" pitchFamily="2" charset="2"/>
              <a:buChar char="ü"/>
            </a:pPr>
            <a:r>
              <a:rPr lang="fi-FI" sz="2800" dirty="0" smtClean="0"/>
              <a:t>Sosiaalipolitiikkaa, elinkeinopolitiikkaa, talouspolitiikkaa</a:t>
            </a:r>
          </a:p>
          <a:p>
            <a:pPr>
              <a:lnSpc>
                <a:spcPct val="100000"/>
              </a:lnSpc>
              <a:buFont typeface="Wingdings" pitchFamily="2" charset="2"/>
              <a:buChar char="ü"/>
            </a:pPr>
            <a:r>
              <a:rPr lang="fi-FI" sz="2800" dirty="0" smtClean="0"/>
              <a:t>… työllisyyspolitiikkaa…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__DB01_perus__FI_V____RGB">
  <a:themeElements>
    <a:clrScheme name="TE">
      <a:dk1>
        <a:sysClr val="windowText" lastClr="000000"/>
      </a:dk1>
      <a:lt1>
        <a:sysClr val="window" lastClr="FFFFFF"/>
      </a:lt1>
      <a:dk2>
        <a:srgbClr val="003883"/>
      </a:dk2>
      <a:lt2>
        <a:srgbClr val="F0F2CC"/>
      </a:lt2>
      <a:accent1>
        <a:srgbClr val="B6BF00"/>
      </a:accent1>
      <a:accent2>
        <a:srgbClr val="D9640C"/>
      </a:accent2>
      <a:accent3>
        <a:srgbClr val="779346"/>
      </a:accent3>
      <a:accent4>
        <a:srgbClr val="003883"/>
      </a:accent4>
      <a:accent5>
        <a:srgbClr val="4460A5"/>
      </a:accent5>
      <a:accent6>
        <a:srgbClr val="7C7C7C"/>
      </a:accent6>
      <a:hlink>
        <a:srgbClr val="0000FF"/>
      </a:hlink>
      <a:folHlink>
        <a:srgbClr val="800080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B69E90C2A2E0B647BB4C6481E9461E28" ma:contentTypeVersion="1" ma:contentTypeDescription="Luo uusi asiakirja." ma:contentTypeScope="" ma:versionID="53162027a1a31c9410f9dae88a29522b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4340a008e99365d80b71206bae22299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Ajoituksen alkamispäivämäärä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Ajoituksen päättymispäivämäärä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 ma:readOnly="true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6452FCA-780C-4B89-82DF-D219BDC8CF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0948A3C-5C69-408B-91DB-2D7B8D4814B5}">
  <ds:schemaRefs>
    <ds:schemaRef ds:uri="http://schemas.microsoft.com/office/2006/metadata/properties"/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sharepoint/v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917729F-7D6E-45E2-81AC-D24235162A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3964</TotalTime>
  <Words>435</Words>
  <Application>Microsoft Office PowerPoint</Application>
  <PresentationFormat>Näytössä katseltava diaesitys (4:3)</PresentationFormat>
  <Paragraphs>194</Paragraphs>
  <Slides>18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TE__DB01_perus__FI_V____RGB</vt:lpstr>
      <vt:lpstr>Monialaisen yhteispalvelun toteuttaminen Kaakkois-Suomessa  Juha Kouvo Kaakkois-Suomen TE-toimisto  Valtakunnalliset TYP-päivät 27.-28.10.2015, Lappeenranta  </vt:lpstr>
      <vt:lpstr>Kaakkois-Suomen TE-palvelujen alue</vt:lpstr>
      <vt:lpstr>TE-toimiston kaksi pääasiakaskuntaa</vt:lpstr>
      <vt:lpstr>Työttömien osuus työvoimasta 30.9.2015</vt:lpstr>
      <vt:lpstr>Työttömät työnhakijat ja avoimet työpaikat</vt:lpstr>
      <vt:lpstr>Alle 25-vuotiaat nuoret ja pitkäaikaistyöttömät</vt:lpstr>
      <vt:lpstr>Työttömyyden kuva Kaakossa</vt:lpstr>
      <vt:lpstr>JOS</vt:lpstr>
      <vt:lpstr>Valtion työllisyysrahoitus supistuu</vt:lpstr>
      <vt:lpstr>Mihin käyttää työllisyysvarat? Mitä priorisoidaan?</vt:lpstr>
      <vt:lpstr>PowerPoint-esitys</vt:lpstr>
      <vt:lpstr>Kaakkois-Suomen TE-toimisto</vt:lpstr>
      <vt:lpstr>Alkaneet asiakkuudet 1.1.-16.10.2015 Kaakossa</vt:lpstr>
      <vt:lpstr>Aktivointiaste Kaakon TYPeissä 6.10.2015 (%)</vt:lpstr>
      <vt:lpstr>Palvelutarve asiakasjärjestelmässä 21.10.2015</vt:lpstr>
      <vt:lpstr>Henkisen pääoman kertyminen</vt:lpstr>
      <vt:lpstr>Kustannuserä vai tai ja jakojäännös?</vt:lpstr>
      <vt:lpstr> </vt:lpstr>
    </vt:vector>
  </TitlesOfParts>
  <Company>AVI ELY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A009191</dc:creator>
  <cp:lastModifiedBy>Kouvo Juha</cp:lastModifiedBy>
  <cp:revision>430</cp:revision>
  <cp:lastPrinted>2015-10-26T16:15:57Z</cp:lastPrinted>
  <dcterms:created xsi:type="dcterms:W3CDTF">2013-04-09T08:03:21Z</dcterms:created>
  <dcterms:modified xsi:type="dcterms:W3CDTF">2015-10-26T21:59:40Z</dcterms:modified>
</cp:coreProperties>
</file>