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1" r:id="rId1"/>
  </p:sldMasterIdLst>
  <p:notesMasterIdLst>
    <p:notesMasterId r:id="rId19"/>
  </p:notesMasterIdLst>
  <p:sldIdLst>
    <p:sldId id="302" r:id="rId2"/>
    <p:sldId id="300" r:id="rId3"/>
    <p:sldId id="297" r:id="rId4"/>
    <p:sldId id="299" r:id="rId5"/>
    <p:sldId id="298" r:id="rId6"/>
    <p:sldId id="303" r:id="rId7"/>
    <p:sldId id="268" r:id="rId8"/>
    <p:sldId id="271" r:id="rId9"/>
    <p:sldId id="269" r:id="rId10"/>
    <p:sldId id="304" r:id="rId11"/>
    <p:sldId id="275" r:id="rId12"/>
    <p:sldId id="295" r:id="rId13"/>
    <p:sldId id="293" r:id="rId14"/>
    <p:sldId id="296" r:id="rId15"/>
    <p:sldId id="290" r:id="rId16"/>
    <p:sldId id="291" r:id="rId17"/>
    <p:sldId id="294" r:id="rId1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CDB"/>
    <a:srgbClr val="003580"/>
    <a:srgbClr val="CBCE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2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-630" y="-96"/>
      </p:cViewPr>
      <p:guideLst>
        <p:guide orient="horz" pos="2160"/>
        <p:guide pos="5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AC0B1-A09A-4B3F-8387-9EA7517933BF}" type="datetimeFigureOut">
              <a:rPr lang="fi-FI" smtClean="0"/>
              <a:t>26.10.2015</a:t>
            </a:fld>
            <a:endParaRPr lang="fi-FI" dirty="0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 dirty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3B969-3B88-4FA8-AB7D-DD48C74CA461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04841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3B969-3B88-4FA8-AB7D-DD48C74CA461}" type="slidenum">
              <a:rPr lang="fi-FI" smtClean="0"/>
              <a:t>2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17347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Ottaisin Annen kokouksen dioista tämän; kertoo, että olemme saatujen tilastojen</a:t>
            </a:r>
            <a:r>
              <a:rPr lang="fi-FI" baseline="0" dirty="0" smtClean="0"/>
              <a:t> perusteella lähteneet arvioimaan omaa palvelujen tarjoamiskykyämme ja sen parantamista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3B969-3B88-4FA8-AB7D-DD48C74CA461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2483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3B969-3B88-4FA8-AB7D-DD48C74CA461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5254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Kansile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"/>
          <p:cNvSpPr>
            <a:spLocks/>
          </p:cNvSpPr>
          <p:nvPr userDrawn="1"/>
        </p:nvSpPr>
        <p:spPr bwMode="auto">
          <a:xfrm>
            <a:off x="3" y="1341438"/>
            <a:ext cx="9143999" cy="5516562"/>
          </a:xfrm>
          <a:custGeom>
            <a:avLst/>
            <a:gdLst>
              <a:gd name="T0" fmla="*/ 0 w 5764"/>
              <a:gd name="T1" fmla="*/ 434 h 3480"/>
              <a:gd name="T2" fmla="*/ 0 w 5764"/>
              <a:gd name="T3" fmla="*/ 1305 h 3480"/>
              <a:gd name="T4" fmla="*/ 0 w 5764"/>
              <a:gd name="T5" fmla="*/ 2174 h 3480"/>
              <a:gd name="T6" fmla="*/ 0 w 5764"/>
              <a:gd name="T7" fmla="*/ 3045 h 3480"/>
              <a:gd name="T8" fmla="*/ 721 w 5764"/>
              <a:gd name="T9" fmla="*/ 3480 h 3480"/>
              <a:gd name="T10" fmla="*/ 2162 w 5764"/>
              <a:gd name="T11" fmla="*/ 3480 h 3480"/>
              <a:gd name="T12" fmla="*/ 3603 w 5764"/>
              <a:gd name="T13" fmla="*/ 3480 h 3480"/>
              <a:gd name="T14" fmla="*/ 5044 w 5764"/>
              <a:gd name="T15" fmla="*/ 3480 h 3480"/>
              <a:gd name="T16" fmla="*/ 5764 w 5764"/>
              <a:gd name="T17" fmla="*/ 3045 h 3480"/>
              <a:gd name="T18" fmla="*/ 5764 w 5764"/>
              <a:gd name="T19" fmla="*/ 2174 h 3480"/>
              <a:gd name="T20" fmla="*/ 5764 w 5764"/>
              <a:gd name="T21" fmla="*/ 1305 h 3480"/>
              <a:gd name="T22" fmla="*/ 5764 w 5764"/>
              <a:gd name="T23" fmla="*/ 434 h 3480"/>
              <a:gd name="T24" fmla="*/ 5221 w 5764"/>
              <a:gd name="T25" fmla="*/ 0 h 3480"/>
              <a:gd name="T26" fmla="*/ 4135 w 5764"/>
              <a:gd name="T27" fmla="*/ 0 h 3480"/>
              <a:gd name="T28" fmla="*/ 3049 w 5764"/>
              <a:gd name="T29" fmla="*/ 0 h 3480"/>
              <a:gd name="T30" fmla="*/ 1964 w 5764"/>
              <a:gd name="T31" fmla="*/ 0 h 3480"/>
              <a:gd name="T32" fmla="*/ 1409 w 5764"/>
              <a:gd name="T33" fmla="*/ 1 h 3480"/>
              <a:gd name="T34" fmla="*/ 1383 w 5764"/>
              <a:gd name="T35" fmla="*/ 3 h 3480"/>
              <a:gd name="T36" fmla="*/ 1358 w 5764"/>
              <a:gd name="T37" fmla="*/ 7 h 3480"/>
              <a:gd name="T38" fmla="*/ 1333 w 5764"/>
              <a:gd name="T39" fmla="*/ 13 h 3480"/>
              <a:gd name="T40" fmla="*/ 1309 w 5764"/>
              <a:gd name="T41" fmla="*/ 20 h 3480"/>
              <a:gd name="T42" fmla="*/ 1286 w 5764"/>
              <a:gd name="T43" fmla="*/ 30 h 3480"/>
              <a:gd name="T44" fmla="*/ 1263 w 5764"/>
              <a:gd name="T45" fmla="*/ 40 h 3480"/>
              <a:gd name="T46" fmla="*/ 1242 w 5764"/>
              <a:gd name="T47" fmla="*/ 53 h 3480"/>
              <a:gd name="T48" fmla="*/ 1222 w 5764"/>
              <a:gd name="T49" fmla="*/ 66 h 3480"/>
              <a:gd name="T50" fmla="*/ 1202 w 5764"/>
              <a:gd name="T51" fmla="*/ 81 h 3480"/>
              <a:gd name="T52" fmla="*/ 1184 w 5764"/>
              <a:gd name="T53" fmla="*/ 98 h 3480"/>
              <a:gd name="T54" fmla="*/ 1167 w 5764"/>
              <a:gd name="T55" fmla="*/ 115 h 3480"/>
              <a:gd name="T56" fmla="*/ 1152 w 5764"/>
              <a:gd name="T57" fmla="*/ 134 h 3480"/>
              <a:gd name="T58" fmla="*/ 1138 w 5764"/>
              <a:gd name="T59" fmla="*/ 154 h 3480"/>
              <a:gd name="T60" fmla="*/ 1125 w 5764"/>
              <a:gd name="T61" fmla="*/ 174 h 3480"/>
              <a:gd name="T62" fmla="*/ 1114 w 5764"/>
              <a:gd name="T63" fmla="*/ 196 h 3480"/>
              <a:gd name="T64" fmla="*/ 1104 w 5764"/>
              <a:gd name="T65" fmla="*/ 196 h 3480"/>
              <a:gd name="T66" fmla="*/ 1092 w 5764"/>
              <a:gd name="T67" fmla="*/ 174 h 3480"/>
              <a:gd name="T68" fmla="*/ 1080 w 5764"/>
              <a:gd name="T69" fmla="*/ 154 h 3480"/>
              <a:gd name="T70" fmla="*/ 1065 w 5764"/>
              <a:gd name="T71" fmla="*/ 134 h 3480"/>
              <a:gd name="T72" fmla="*/ 1050 w 5764"/>
              <a:gd name="T73" fmla="*/ 115 h 3480"/>
              <a:gd name="T74" fmla="*/ 1024 w 5764"/>
              <a:gd name="T75" fmla="*/ 89 h 3480"/>
              <a:gd name="T76" fmla="*/ 1005 w 5764"/>
              <a:gd name="T77" fmla="*/ 74 h 3480"/>
              <a:gd name="T78" fmla="*/ 985 w 5764"/>
              <a:gd name="T79" fmla="*/ 59 h 3480"/>
              <a:gd name="T80" fmla="*/ 965 w 5764"/>
              <a:gd name="T81" fmla="*/ 46 h 3480"/>
              <a:gd name="T82" fmla="*/ 943 w 5764"/>
              <a:gd name="T83" fmla="*/ 35 h 3480"/>
              <a:gd name="T84" fmla="*/ 920 w 5764"/>
              <a:gd name="T85" fmla="*/ 25 h 3480"/>
              <a:gd name="T86" fmla="*/ 896 w 5764"/>
              <a:gd name="T87" fmla="*/ 16 h 3480"/>
              <a:gd name="T88" fmla="*/ 872 w 5764"/>
              <a:gd name="T89" fmla="*/ 10 h 3480"/>
              <a:gd name="T90" fmla="*/ 847 w 5764"/>
              <a:gd name="T91" fmla="*/ 5 h 3480"/>
              <a:gd name="T92" fmla="*/ 821 w 5764"/>
              <a:gd name="T93" fmla="*/ 2 h 3480"/>
              <a:gd name="T94" fmla="*/ 795 w 5764"/>
              <a:gd name="T95" fmla="*/ 0 h 3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764" h="3480">
                <a:moveTo>
                  <a:pt x="0" y="0"/>
                </a:moveTo>
                <a:lnTo>
                  <a:pt x="0" y="434"/>
                </a:lnTo>
                <a:lnTo>
                  <a:pt x="0" y="869"/>
                </a:lnTo>
                <a:lnTo>
                  <a:pt x="0" y="1305"/>
                </a:lnTo>
                <a:lnTo>
                  <a:pt x="0" y="1740"/>
                </a:lnTo>
                <a:lnTo>
                  <a:pt x="0" y="2174"/>
                </a:lnTo>
                <a:lnTo>
                  <a:pt x="0" y="2609"/>
                </a:lnTo>
                <a:lnTo>
                  <a:pt x="0" y="3045"/>
                </a:lnTo>
                <a:lnTo>
                  <a:pt x="0" y="3480"/>
                </a:lnTo>
                <a:lnTo>
                  <a:pt x="721" y="3480"/>
                </a:lnTo>
                <a:lnTo>
                  <a:pt x="1441" y="3480"/>
                </a:lnTo>
                <a:lnTo>
                  <a:pt x="2162" y="3480"/>
                </a:lnTo>
                <a:lnTo>
                  <a:pt x="2882" y="3480"/>
                </a:lnTo>
                <a:lnTo>
                  <a:pt x="3603" y="3480"/>
                </a:lnTo>
                <a:lnTo>
                  <a:pt x="4323" y="3480"/>
                </a:lnTo>
                <a:lnTo>
                  <a:pt x="5044" y="3480"/>
                </a:lnTo>
                <a:lnTo>
                  <a:pt x="5764" y="3480"/>
                </a:lnTo>
                <a:lnTo>
                  <a:pt x="5764" y="3045"/>
                </a:lnTo>
                <a:lnTo>
                  <a:pt x="5764" y="2609"/>
                </a:lnTo>
                <a:lnTo>
                  <a:pt x="5764" y="2174"/>
                </a:lnTo>
                <a:lnTo>
                  <a:pt x="5764" y="1740"/>
                </a:lnTo>
                <a:lnTo>
                  <a:pt x="5764" y="1305"/>
                </a:lnTo>
                <a:lnTo>
                  <a:pt x="5764" y="869"/>
                </a:lnTo>
                <a:lnTo>
                  <a:pt x="5764" y="434"/>
                </a:lnTo>
                <a:lnTo>
                  <a:pt x="5764" y="0"/>
                </a:lnTo>
                <a:lnTo>
                  <a:pt x="5221" y="0"/>
                </a:lnTo>
                <a:lnTo>
                  <a:pt x="4678" y="0"/>
                </a:lnTo>
                <a:lnTo>
                  <a:pt x="4135" y="0"/>
                </a:lnTo>
                <a:lnTo>
                  <a:pt x="3592" y="0"/>
                </a:lnTo>
                <a:lnTo>
                  <a:pt x="3049" y="0"/>
                </a:lnTo>
                <a:lnTo>
                  <a:pt x="2507" y="0"/>
                </a:lnTo>
                <a:lnTo>
                  <a:pt x="1964" y="0"/>
                </a:lnTo>
                <a:lnTo>
                  <a:pt x="1422" y="0"/>
                </a:lnTo>
                <a:lnTo>
                  <a:pt x="1409" y="1"/>
                </a:lnTo>
                <a:lnTo>
                  <a:pt x="1396" y="2"/>
                </a:lnTo>
                <a:lnTo>
                  <a:pt x="1383" y="3"/>
                </a:lnTo>
                <a:lnTo>
                  <a:pt x="1370" y="5"/>
                </a:lnTo>
                <a:lnTo>
                  <a:pt x="1358" y="7"/>
                </a:lnTo>
                <a:lnTo>
                  <a:pt x="1345" y="10"/>
                </a:lnTo>
                <a:lnTo>
                  <a:pt x="1333" y="13"/>
                </a:lnTo>
                <a:lnTo>
                  <a:pt x="1321" y="16"/>
                </a:lnTo>
                <a:lnTo>
                  <a:pt x="1309" y="20"/>
                </a:lnTo>
                <a:lnTo>
                  <a:pt x="1297" y="25"/>
                </a:lnTo>
                <a:lnTo>
                  <a:pt x="1286" y="30"/>
                </a:lnTo>
                <a:lnTo>
                  <a:pt x="1274" y="35"/>
                </a:lnTo>
                <a:lnTo>
                  <a:pt x="1263" y="40"/>
                </a:lnTo>
                <a:lnTo>
                  <a:pt x="1253" y="46"/>
                </a:lnTo>
                <a:lnTo>
                  <a:pt x="1242" y="53"/>
                </a:lnTo>
                <a:lnTo>
                  <a:pt x="1232" y="59"/>
                </a:lnTo>
                <a:lnTo>
                  <a:pt x="1222" y="66"/>
                </a:lnTo>
                <a:lnTo>
                  <a:pt x="1212" y="74"/>
                </a:lnTo>
                <a:lnTo>
                  <a:pt x="1202" y="81"/>
                </a:lnTo>
                <a:lnTo>
                  <a:pt x="1193" y="89"/>
                </a:lnTo>
                <a:lnTo>
                  <a:pt x="1184" y="98"/>
                </a:lnTo>
                <a:lnTo>
                  <a:pt x="1176" y="106"/>
                </a:lnTo>
                <a:lnTo>
                  <a:pt x="1167" y="115"/>
                </a:lnTo>
                <a:lnTo>
                  <a:pt x="1159" y="124"/>
                </a:lnTo>
                <a:lnTo>
                  <a:pt x="1152" y="134"/>
                </a:lnTo>
                <a:lnTo>
                  <a:pt x="1145" y="144"/>
                </a:lnTo>
                <a:lnTo>
                  <a:pt x="1138" y="154"/>
                </a:lnTo>
                <a:lnTo>
                  <a:pt x="1131" y="164"/>
                </a:lnTo>
                <a:lnTo>
                  <a:pt x="1125" y="174"/>
                </a:lnTo>
                <a:lnTo>
                  <a:pt x="1119" y="185"/>
                </a:lnTo>
                <a:lnTo>
                  <a:pt x="1114" y="196"/>
                </a:lnTo>
                <a:lnTo>
                  <a:pt x="1109" y="207"/>
                </a:lnTo>
                <a:lnTo>
                  <a:pt x="1104" y="196"/>
                </a:lnTo>
                <a:lnTo>
                  <a:pt x="1098" y="185"/>
                </a:lnTo>
                <a:lnTo>
                  <a:pt x="1092" y="174"/>
                </a:lnTo>
                <a:lnTo>
                  <a:pt x="1086" y="164"/>
                </a:lnTo>
                <a:lnTo>
                  <a:pt x="1080" y="154"/>
                </a:lnTo>
                <a:lnTo>
                  <a:pt x="1073" y="144"/>
                </a:lnTo>
                <a:lnTo>
                  <a:pt x="1065" y="134"/>
                </a:lnTo>
                <a:lnTo>
                  <a:pt x="1058" y="124"/>
                </a:lnTo>
                <a:lnTo>
                  <a:pt x="1050" y="115"/>
                </a:lnTo>
                <a:lnTo>
                  <a:pt x="1042" y="106"/>
                </a:lnTo>
                <a:lnTo>
                  <a:pt x="1024" y="89"/>
                </a:lnTo>
                <a:lnTo>
                  <a:pt x="1015" y="81"/>
                </a:lnTo>
                <a:lnTo>
                  <a:pt x="1005" y="74"/>
                </a:lnTo>
                <a:lnTo>
                  <a:pt x="996" y="66"/>
                </a:lnTo>
                <a:lnTo>
                  <a:pt x="985" y="59"/>
                </a:lnTo>
                <a:lnTo>
                  <a:pt x="975" y="53"/>
                </a:lnTo>
                <a:lnTo>
                  <a:pt x="965" y="46"/>
                </a:lnTo>
                <a:lnTo>
                  <a:pt x="954" y="40"/>
                </a:lnTo>
                <a:lnTo>
                  <a:pt x="943" y="35"/>
                </a:lnTo>
                <a:lnTo>
                  <a:pt x="931" y="30"/>
                </a:lnTo>
                <a:lnTo>
                  <a:pt x="920" y="25"/>
                </a:lnTo>
                <a:lnTo>
                  <a:pt x="908" y="20"/>
                </a:lnTo>
                <a:lnTo>
                  <a:pt x="896" y="16"/>
                </a:lnTo>
                <a:lnTo>
                  <a:pt x="884" y="13"/>
                </a:lnTo>
                <a:lnTo>
                  <a:pt x="872" y="10"/>
                </a:lnTo>
                <a:lnTo>
                  <a:pt x="860" y="7"/>
                </a:lnTo>
                <a:lnTo>
                  <a:pt x="847" y="5"/>
                </a:lnTo>
                <a:lnTo>
                  <a:pt x="834" y="3"/>
                </a:lnTo>
                <a:lnTo>
                  <a:pt x="821" y="2"/>
                </a:lnTo>
                <a:lnTo>
                  <a:pt x="808" y="1"/>
                </a:lnTo>
                <a:lnTo>
                  <a:pt x="79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 bwMode="black">
          <a:xfrm>
            <a:off x="900000" y="2998800"/>
            <a:ext cx="7344000" cy="1224000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 bwMode="black">
          <a:xfrm>
            <a:off x="900000" y="4366800"/>
            <a:ext cx="7344000" cy="75600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8" name="Kuva 7" descr="KelaFpa_väri_is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2"/>
            <a:ext cx="1656184" cy="5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98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00000" y="2059200"/>
            <a:ext cx="3600000" cy="36000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009CD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900000" y="2564904"/>
            <a:ext cx="3600000" cy="3457896"/>
          </a:xfrm>
        </p:spPr>
        <p:txBody>
          <a:bodyPr/>
          <a:lstStyle>
            <a:lvl1pPr>
              <a:buClr>
                <a:srgbClr val="009CDB"/>
              </a:buClr>
              <a:defRPr sz="2400"/>
            </a:lvl1pPr>
            <a:lvl2pPr>
              <a:buClr>
                <a:srgbClr val="009CDB"/>
              </a:buCl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4000" y="2059200"/>
            <a:ext cx="3600000" cy="36000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009CD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4000" y="2564904"/>
            <a:ext cx="3600000" cy="3457896"/>
          </a:xfrm>
        </p:spPr>
        <p:txBody>
          <a:bodyPr/>
          <a:lstStyle>
            <a:lvl1pPr>
              <a:buClr>
                <a:srgbClr val="009CDB"/>
              </a:buClr>
              <a:defRPr sz="2400"/>
            </a:lvl1pPr>
            <a:lvl2pPr>
              <a:buClr>
                <a:srgbClr val="009CDB"/>
              </a:buCl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91465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Iso 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 bwMode="black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00000" y="1342800"/>
            <a:ext cx="7344000" cy="4680000"/>
          </a:xfrm>
        </p:spPr>
        <p:txBody>
          <a:bodyPr/>
          <a:lstStyle>
            <a:lvl1pPr>
              <a:buClr>
                <a:srgbClr val="009CDB"/>
              </a:buClr>
              <a:defRPr/>
            </a:lvl1pPr>
            <a:lvl2pPr>
              <a:buClr>
                <a:srgbClr val="009CDB"/>
              </a:buClr>
              <a:defRPr/>
            </a:lvl2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  <p:pic>
        <p:nvPicPr>
          <p:cNvPr id="7" name="Kuva 6" descr="KelaFpa_väri_is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2471" y="6343889"/>
            <a:ext cx="1152128" cy="371391"/>
          </a:xfrm>
          <a:prstGeom prst="rect">
            <a:avLst/>
          </a:prstGeom>
        </p:spPr>
      </p:pic>
      <p:sp>
        <p:nvSpPr>
          <p:cNvPr id="9" name="Freeform 6"/>
          <p:cNvSpPr>
            <a:spLocks/>
          </p:cNvSpPr>
          <p:nvPr userDrawn="1"/>
        </p:nvSpPr>
        <p:spPr bwMode="auto">
          <a:xfrm>
            <a:off x="0" y="233273"/>
            <a:ext cx="335043" cy="990780"/>
          </a:xfrm>
          <a:custGeom>
            <a:avLst/>
            <a:gdLst>
              <a:gd name="T0" fmla="*/ 973 w 1028"/>
              <a:gd name="T1" fmla="*/ 1496 h 3041"/>
              <a:gd name="T2" fmla="*/ 893 w 1028"/>
              <a:gd name="T3" fmla="*/ 1457 h 3041"/>
              <a:gd name="T4" fmla="*/ 816 w 1028"/>
              <a:gd name="T5" fmla="*/ 1412 h 3041"/>
              <a:gd name="T6" fmla="*/ 741 w 1028"/>
              <a:gd name="T7" fmla="*/ 1363 h 3041"/>
              <a:gd name="T8" fmla="*/ 646 w 1028"/>
              <a:gd name="T9" fmla="*/ 1292 h 3041"/>
              <a:gd name="T10" fmla="*/ 577 w 1028"/>
              <a:gd name="T11" fmla="*/ 1236 h 3041"/>
              <a:gd name="T12" fmla="*/ 512 w 1028"/>
              <a:gd name="T13" fmla="*/ 1175 h 3041"/>
              <a:gd name="T14" fmla="*/ 450 w 1028"/>
              <a:gd name="T15" fmla="*/ 1111 h 3041"/>
              <a:gd name="T16" fmla="*/ 391 w 1028"/>
              <a:gd name="T17" fmla="*/ 1043 h 3041"/>
              <a:gd name="T18" fmla="*/ 336 w 1028"/>
              <a:gd name="T19" fmla="*/ 972 h 3041"/>
              <a:gd name="T20" fmla="*/ 285 w 1028"/>
              <a:gd name="T21" fmla="*/ 899 h 3041"/>
              <a:gd name="T22" fmla="*/ 238 w 1028"/>
              <a:gd name="T23" fmla="*/ 823 h 3041"/>
              <a:gd name="T24" fmla="*/ 194 w 1028"/>
              <a:gd name="T25" fmla="*/ 744 h 3041"/>
              <a:gd name="T26" fmla="*/ 154 w 1028"/>
              <a:gd name="T27" fmla="*/ 663 h 3041"/>
              <a:gd name="T28" fmla="*/ 118 w 1028"/>
              <a:gd name="T29" fmla="*/ 578 h 3041"/>
              <a:gd name="T30" fmla="*/ 88 w 1028"/>
              <a:gd name="T31" fmla="*/ 493 h 3041"/>
              <a:gd name="T32" fmla="*/ 61 w 1028"/>
              <a:gd name="T33" fmla="*/ 404 h 3041"/>
              <a:gd name="T34" fmla="*/ 38 w 1028"/>
              <a:gd name="T35" fmla="*/ 314 h 3041"/>
              <a:gd name="T36" fmla="*/ 21 w 1028"/>
              <a:gd name="T37" fmla="*/ 221 h 3041"/>
              <a:gd name="T38" fmla="*/ 9 w 1028"/>
              <a:gd name="T39" fmla="*/ 128 h 3041"/>
              <a:gd name="T40" fmla="*/ 1 w 1028"/>
              <a:gd name="T41" fmla="*/ 33 h 3041"/>
              <a:gd name="T42" fmla="*/ 0 w 1028"/>
              <a:gd name="T43" fmla="*/ 1521 h 3041"/>
              <a:gd name="T44" fmla="*/ 1 w 1028"/>
              <a:gd name="T45" fmla="*/ 3009 h 3041"/>
              <a:gd name="T46" fmla="*/ 9 w 1028"/>
              <a:gd name="T47" fmla="*/ 2914 h 3041"/>
              <a:gd name="T48" fmla="*/ 21 w 1028"/>
              <a:gd name="T49" fmla="*/ 2820 h 3041"/>
              <a:gd name="T50" fmla="*/ 38 w 1028"/>
              <a:gd name="T51" fmla="*/ 2728 h 3041"/>
              <a:gd name="T52" fmla="*/ 61 w 1028"/>
              <a:gd name="T53" fmla="*/ 2638 h 3041"/>
              <a:gd name="T54" fmla="*/ 88 w 1028"/>
              <a:gd name="T55" fmla="*/ 2550 h 3041"/>
              <a:gd name="T56" fmla="*/ 118 w 1028"/>
              <a:gd name="T57" fmla="*/ 2463 h 3041"/>
              <a:gd name="T58" fmla="*/ 154 w 1028"/>
              <a:gd name="T59" fmla="*/ 2380 h 3041"/>
              <a:gd name="T60" fmla="*/ 194 w 1028"/>
              <a:gd name="T61" fmla="*/ 2298 h 3041"/>
              <a:gd name="T62" fmla="*/ 238 w 1028"/>
              <a:gd name="T63" fmla="*/ 2219 h 3041"/>
              <a:gd name="T64" fmla="*/ 285 w 1028"/>
              <a:gd name="T65" fmla="*/ 2142 h 3041"/>
              <a:gd name="T66" fmla="*/ 336 w 1028"/>
              <a:gd name="T67" fmla="*/ 2069 h 3041"/>
              <a:gd name="T68" fmla="*/ 391 w 1028"/>
              <a:gd name="T69" fmla="*/ 1998 h 3041"/>
              <a:gd name="T70" fmla="*/ 450 w 1028"/>
              <a:gd name="T71" fmla="*/ 1932 h 3041"/>
              <a:gd name="T72" fmla="*/ 512 w 1028"/>
              <a:gd name="T73" fmla="*/ 1868 h 3041"/>
              <a:gd name="T74" fmla="*/ 600 w 1028"/>
              <a:gd name="T75" fmla="*/ 1787 h 3041"/>
              <a:gd name="T76" fmla="*/ 668 w 1028"/>
              <a:gd name="T77" fmla="*/ 1731 h 3041"/>
              <a:gd name="T78" fmla="*/ 741 w 1028"/>
              <a:gd name="T79" fmla="*/ 1678 h 3041"/>
              <a:gd name="T80" fmla="*/ 816 w 1028"/>
              <a:gd name="T81" fmla="*/ 1630 h 3041"/>
              <a:gd name="T82" fmla="*/ 893 w 1028"/>
              <a:gd name="T83" fmla="*/ 1586 h 3041"/>
              <a:gd name="T84" fmla="*/ 973 w 1028"/>
              <a:gd name="T85" fmla="*/ 1546 h 3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28" h="3041">
                <a:moveTo>
                  <a:pt x="1028" y="1521"/>
                </a:moveTo>
                <a:lnTo>
                  <a:pt x="1001" y="1508"/>
                </a:lnTo>
                <a:lnTo>
                  <a:pt x="973" y="1496"/>
                </a:lnTo>
                <a:lnTo>
                  <a:pt x="947" y="1484"/>
                </a:lnTo>
                <a:lnTo>
                  <a:pt x="920" y="1470"/>
                </a:lnTo>
                <a:lnTo>
                  <a:pt x="893" y="1457"/>
                </a:lnTo>
                <a:lnTo>
                  <a:pt x="867" y="1442"/>
                </a:lnTo>
                <a:lnTo>
                  <a:pt x="841" y="1427"/>
                </a:lnTo>
                <a:lnTo>
                  <a:pt x="816" y="1412"/>
                </a:lnTo>
                <a:lnTo>
                  <a:pt x="790" y="1396"/>
                </a:lnTo>
                <a:lnTo>
                  <a:pt x="765" y="1380"/>
                </a:lnTo>
                <a:lnTo>
                  <a:pt x="741" y="1363"/>
                </a:lnTo>
                <a:lnTo>
                  <a:pt x="717" y="1346"/>
                </a:lnTo>
                <a:lnTo>
                  <a:pt x="668" y="1311"/>
                </a:lnTo>
                <a:lnTo>
                  <a:pt x="646" y="1292"/>
                </a:lnTo>
                <a:lnTo>
                  <a:pt x="622" y="1274"/>
                </a:lnTo>
                <a:lnTo>
                  <a:pt x="600" y="1255"/>
                </a:lnTo>
                <a:lnTo>
                  <a:pt x="577" y="1236"/>
                </a:lnTo>
                <a:lnTo>
                  <a:pt x="555" y="1216"/>
                </a:lnTo>
                <a:lnTo>
                  <a:pt x="533" y="1195"/>
                </a:lnTo>
                <a:lnTo>
                  <a:pt x="512" y="1175"/>
                </a:lnTo>
                <a:lnTo>
                  <a:pt x="491" y="1154"/>
                </a:lnTo>
                <a:lnTo>
                  <a:pt x="470" y="1132"/>
                </a:lnTo>
                <a:lnTo>
                  <a:pt x="450" y="1111"/>
                </a:lnTo>
                <a:lnTo>
                  <a:pt x="431" y="1088"/>
                </a:lnTo>
                <a:lnTo>
                  <a:pt x="410" y="1066"/>
                </a:lnTo>
                <a:lnTo>
                  <a:pt x="391" y="1043"/>
                </a:lnTo>
                <a:lnTo>
                  <a:pt x="373" y="1020"/>
                </a:lnTo>
                <a:lnTo>
                  <a:pt x="354" y="996"/>
                </a:lnTo>
                <a:lnTo>
                  <a:pt x="336" y="972"/>
                </a:lnTo>
                <a:lnTo>
                  <a:pt x="319" y="949"/>
                </a:lnTo>
                <a:lnTo>
                  <a:pt x="302" y="924"/>
                </a:lnTo>
                <a:lnTo>
                  <a:pt x="285" y="899"/>
                </a:lnTo>
                <a:lnTo>
                  <a:pt x="268" y="874"/>
                </a:lnTo>
                <a:lnTo>
                  <a:pt x="252" y="848"/>
                </a:lnTo>
                <a:lnTo>
                  <a:pt x="238" y="823"/>
                </a:lnTo>
                <a:lnTo>
                  <a:pt x="222" y="797"/>
                </a:lnTo>
                <a:lnTo>
                  <a:pt x="207" y="771"/>
                </a:lnTo>
                <a:lnTo>
                  <a:pt x="194" y="744"/>
                </a:lnTo>
                <a:lnTo>
                  <a:pt x="180" y="717"/>
                </a:lnTo>
                <a:lnTo>
                  <a:pt x="167" y="690"/>
                </a:lnTo>
                <a:lnTo>
                  <a:pt x="154" y="663"/>
                </a:lnTo>
                <a:lnTo>
                  <a:pt x="142" y="634"/>
                </a:lnTo>
                <a:lnTo>
                  <a:pt x="130" y="606"/>
                </a:lnTo>
                <a:lnTo>
                  <a:pt x="118" y="578"/>
                </a:lnTo>
                <a:lnTo>
                  <a:pt x="107" y="550"/>
                </a:lnTo>
                <a:lnTo>
                  <a:pt x="97" y="521"/>
                </a:lnTo>
                <a:lnTo>
                  <a:pt x="88" y="493"/>
                </a:lnTo>
                <a:lnTo>
                  <a:pt x="78" y="463"/>
                </a:lnTo>
                <a:lnTo>
                  <a:pt x="69" y="434"/>
                </a:lnTo>
                <a:lnTo>
                  <a:pt x="61" y="404"/>
                </a:lnTo>
                <a:lnTo>
                  <a:pt x="53" y="374"/>
                </a:lnTo>
                <a:lnTo>
                  <a:pt x="45" y="344"/>
                </a:lnTo>
                <a:lnTo>
                  <a:pt x="38" y="314"/>
                </a:lnTo>
                <a:lnTo>
                  <a:pt x="33" y="283"/>
                </a:lnTo>
                <a:lnTo>
                  <a:pt x="27" y="253"/>
                </a:lnTo>
                <a:lnTo>
                  <a:pt x="21" y="221"/>
                </a:lnTo>
                <a:lnTo>
                  <a:pt x="17" y="191"/>
                </a:lnTo>
                <a:lnTo>
                  <a:pt x="12" y="159"/>
                </a:lnTo>
                <a:lnTo>
                  <a:pt x="9" y="128"/>
                </a:lnTo>
                <a:lnTo>
                  <a:pt x="6" y="96"/>
                </a:lnTo>
                <a:lnTo>
                  <a:pt x="3" y="65"/>
                </a:lnTo>
                <a:lnTo>
                  <a:pt x="1" y="33"/>
                </a:lnTo>
                <a:lnTo>
                  <a:pt x="0" y="0"/>
                </a:lnTo>
                <a:lnTo>
                  <a:pt x="0" y="761"/>
                </a:lnTo>
                <a:lnTo>
                  <a:pt x="0" y="1521"/>
                </a:lnTo>
                <a:lnTo>
                  <a:pt x="0" y="2281"/>
                </a:lnTo>
                <a:lnTo>
                  <a:pt x="0" y="3041"/>
                </a:lnTo>
                <a:lnTo>
                  <a:pt x="1" y="3009"/>
                </a:lnTo>
                <a:lnTo>
                  <a:pt x="3" y="2977"/>
                </a:lnTo>
                <a:lnTo>
                  <a:pt x="6" y="2945"/>
                </a:lnTo>
                <a:lnTo>
                  <a:pt x="9" y="2914"/>
                </a:lnTo>
                <a:lnTo>
                  <a:pt x="12" y="2882"/>
                </a:lnTo>
                <a:lnTo>
                  <a:pt x="17" y="2851"/>
                </a:lnTo>
                <a:lnTo>
                  <a:pt x="21" y="2820"/>
                </a:lnTo>
                <a:lnTo>
                  <a:pt x="27" y="2789"/>
                </a:lnTo>
                <a:lnTo>
                  <a:pt x="33" y="2758"/>
                </a:lnTo>
                <a:lnTo>
                  <a:pt x="38" y="2728"/>
                </a:lnTo>
                <a:lnTo>
                  <a:pt x="45" y="2698"/>
                </a:lnTo>
                <a:lnTo>
                  <a:pt x="53" y="2668"/>
                </a:lnTo>
                <a:lnTo>
                  <a:pt x="61" y="2638"/>
                </a:lnTo>
                <a:lnTo>
                  <a:pt x="69" y="2609"/>
                </a:lnTo>
                <a:lnTo>
                  <a:pt x="78" y="2579"/>
                </a:lnTo>
                <a:lnTo>
                  <a:pt x="88" y="2550"/>
                </a:lnTo>
                <a:lnTo>
                  <a:pt x="97" y="2521"/>
                </a:lnTo>
                <a:lnTo>
                  <a:pt x="107" y="2491"/>
                </a:lnTo>
                <a:lnTo>
                  <a:pt x="118" y="2463"/>
                </a:lnTo>
                <a:lnTo>
                  <a:pt x="130" y="2435"/>
                </a:lnTo>
                <a:lnTo>
                  <a:pt x="142" y="2407"/>
                </a:lnTo>
                <a:lnTo>
                  <a:pt x="154" y="2380"/>
                </a:lnTo>
                <a:lnTo>
                  <a:pt x="167" y="2352"/>
                </a:lnTo>
                <a:lnTo>
                  <a:pt x="180" y="2325"/>
                </a:lnTo>
                <a:lnTo>
                  <a:pt x="194" y="2298"/>
                </a:lnTo>
                <a:lnTo>
                  <a:pt x="207" y="2272"/>
                </a:lnTo>
                <a:lnTo>
                  <a:pt x="222" y="2245"/>
                </a:lnTo>
                <a:lnTo>
                  <a:pt x="238" y="2219"/>
                </a:lnTo>
                <a:lnTo>
                  <a:pt x="252" y="2193"/>
                </a:lnTo>
                <a:lnTo>
                  <a:pt x="268" y="2168"/>
                </a:lnTo>
                <a:lnTo>
                  <a:pt x="285" y="2142"/>
                </a:lnTo>
                <a:lnTo>
                  <a:pt x="302" y="2118"/>
                </a:lnTo>
                <a:lnTo>
                  <a:pt x="319" y="2094"/>
                </a:lnTo>
                <a:lnTo>
                  <a:pt x="336" y="2069"/>
                </a:lnTo>
                <a:lnTo>
                  <a:pt x="354" y="2046"/>
                </a:lnTo>
                <a:lnTo>
                  <a:pt x="373" y="2022"/>
                </a:lnTo>
                <a:lnTo>
                  <a:pt x="391" y="1998"/>
                </a:lnTo>
                <a:lnTo>
                  <a:pt x="410" y="1976"/>
                </a:lnTo>
                <a:lnTo>
                  <a:pt x="431" y="1953"/>
                </a:lnTo>
                <a:lnTo>
                  <a:pt x="450" y="1932"/>
                </a:lnTo>
                <a:lnTo>
                  <a:pt x="470" y="1909"/>
                </a:lnTo>
                <a:lnTo>
                  <a:pt x="491" y="1888"/>
                </a:lnTo>
                <a:lnTo>
                  <a:pt x="512" y="1868"/>
                </a:lnTo>
                <a:lnTo>
                  <a:pt x="533" y="1846"/>
                </a:lnTo>
                <a:lnTo>
                  <a:pt x="577" y="1807"/>
                </a:lnTo>
                <a:lnTo>
                  <a:pt x="600" y="1787"/>
                </a:lnTo>
                <a:lnTo>
                  <a:pt x="622" y="1767"/>
                </a:lnTo>
                <a:lnTo>
                  <a:pt x="646" y="1749"/>
                </a:lnTo>
                <a:lnTo>
                  <a:pt x="668" y="1731"/>
                </a:lnTo>
                <a:lnTo>
                  <a:pt x="692" y="1713"/>
                </a:lnTo>
                <a:lnTo>
                  <a:pt x="717" y="1695"/>
                </a:lnTo>
                <a:lnTo>
                  <a:pt x="741" y="1678"/>
                </a:lnTo>
                <a:lnTo>
                  <a:pt x="765" y="1662"/>
                </a:lnTo>
                <a:lnTo>
                  <a:pt x="790" y="1646"/>
                </a:lnTo>
                <a:lnTo>
                  <a:pt x="816" y="1630"/>
                </a:lnTo>
                <a:lnTo>
                  <a:pt x="841" y="1615"/>
                </a:lnTo>
                <a:lnTo>
                  <a:pt x="867" y="1600"/>
                </a:lnTo>
                <a:lnTo>
                  <a:pt x="893" y="1586"/>
                </a:lnTo>
                <a:lnTo>
                  <a:pt x="920" y="1571"/>
                </a:lnTo>
                <a:lnTo>
                  <a:pt x="947" y="1558"/>
                </a:lnTo>
                <a:lnTo>
                  <a:pt x="973" y="1546"/>
                </a:lnTo>
                <a:lnTo>
                  <a:pt x="1001" y="1533"/>
                </a:lnTo>
                <a:lnTo>
                  <a:pt x="1028" y="152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66774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45779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3708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9CDB"/>
              </a:buClr>
              <a:defRPr/>
            </a:lvl1pPr>
            <a:lvl2pPr>
              <a:buClr>
                <a:srgbClr val="009CDB"/>
              </a:buClr>
              <a:defRPr/>
            </a:lvl2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744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Kansileht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 userDrawn="1"/>
        </p:nvSpPr>
        <p:spPr bwMode="auto">
          <a:xfrm>
            <a:off x="3" y="1341438"/>
            <a:ext cx="9143999" cy="5516562"/>
          </a:xfrm>
          <a:custGeom>
            <a:avLst/>
            <a:gdLst>
              <a:gd name="T0" fmla="*/ 0 w 5764"/>
              <a:gd name="T1" fmla="*/ 434 h 3480"/>
              <a:gd name="T2" fmla="*/ 0 w 5764"/>
              <a:gd name="T3" fmla="*/ 1305 h 3480"/>
              <a:gd name="T4" fmla="*/ 0 w 5764"/>
              <a:gd name="T5" fmla="*/ 2174 h 3480"/>
              <a:gd name="T6" fmla="*/ 0 w 5764"/>
              <a:gd name="T7" fmla="*/ 3045 h 3480"/>
              <a:gd name="T8" fmla="*/ 721 w 5764"/>
              <a:gd name="T9" fmla="*/ 3480 h 3480"/>
              <a:gd name="T10" fmla="*/ 2162 w 5764"/>
              <a:gd name="T11" fmla="*/ 3480 h 3480"/>
              <a:gd name="T12" fmla="*/ 3603 w 5764"/>
              <a:gd name="T13" fmla="*/ 3480 h 3480"/>
              <a:gd name="T14" fmla="*/ 5044 w 5764"/>
              <a:gd name="T15" fmla="*/ 3480 h 3480"/>
              <a:gd name="T16" fmla="*/ 5764 w 5764"/>
              <a:gd name="T17" fmla="*/ 3045 h 3480"/>
              <a:gd name="T18" fmla="*/ 5764 w 5764"/>
              <a:gd name="T19" fmla="*/ 2174 h 3480"/>
              <a:gd name="T20" fmla="*/ 5764 w 5764"/>
              <a:gd name="T21" fmla="*/ 1305 h 3480"/>
              <a:gd name="T22" fmla="*/ 5764 w 5764"/>
              <a:gd name="T23" fmla="*/ 434 h 3480"/>
              <a:gd name="T24" fmla="*/ 5221 w 5764"/>
              <a:gd name="T25" fmla="*/ 0 h 3480"/>
              <a:gd name="T26" fmla="*/ 4135 w 5764"/>
              <a:gd name="T27" fmla="*/ 0 h 3480"/>
              <a:gd name="T28" fmla="*/ 3049 w 5764"/>
              <a:gd name="T29" fmla="*/ 0 h 3480"/>
              <a:gd name="T30" fmla="*/ 1964 w 5764"/>
              <a:gd name="T31" fmla="*/ 0 h 3480"/>
              <a:gd name="T32" fmla="*/ 1409 w 5764"/>
              <a:gd name="T33" fmla="*/ 1 h 3480"/>
              <a:gd name="T34" fmla="*/ 1383 w 5764"/>
              <a:gd name="T35" fmla="*/ 3 h 3480"/>
              <a:gd name="T36" fmla="*/ 1358 w 5764"/>
              <a:gd name="T37" fmla="*/ 7 h 3480"/>
              <a:gd name="T38" fmla="*/ 1333 w 5764"/>
              <a:gd name="T39" fmla="*/ 13 h 3480"/>
              <a:gd name="T40" fmla="*/ 1309 w 5764"/>
              <a:gd name="T41" fmla="*/ 20 h 3480"/>
              <a:gd name="T42" fmla="*/ 1286 w 5764"/>
              <a:gd name="T43" fmla="*/ 30 h 3480"/>
              <a:gd name="T44" fmla="*/ 1263 w 5764"/>
              <a:gd name="T45" fmla="*/ 40 h 3480"/>
              <a:gd name="T46" fmla="*/ 1242 w 5764"/>
              <a:gd name="T47" fmla="*/ 53 h 3480"/>
              <a:gd name="T48" fmla="*/ 1222 w 5764"/>
              <a:gd name="T49" fmla="*/ 66 h 3480"/>
              <a:gd name="T50" fmla="*/ 1202 w 5764"/>
              <a:gd name="T51" fmla="*/ 81 h 3480"/>
              <a:gd name="T52" fmla="*/ 1184 w 5764"/>
              <a:gd name="T53" fmla="*/ 98 h 3480"/>
              <a:gd name="T54" fmla="*/ 1167 w 5764"/>
              <a:gd name="T55" fmla="*/ 115 h 3480"/>
              <a:gd name="T56" fmla="*/ 1152 w 5764"/>
              <a:gd name="T57" fmla="*/ 134 h 3480"/>
              <a:gd name="T58" fmla="*/ 1138 w 5764"/>
              <a:gd name="T59" fmla="*/ 154 h 3480"/>
              <a:gd name="T60" fmla="*/ 1125 w 5764"/>
              <a:gd name="T61" fmla="*/ 174 h 3480"/>
              <a:gd name="T62" fmla="*/ 1114 w 5764"/>
              <a:gd name="T63" fmla="*/ 196 h 3480"/>
              <a:gd name="T64" fmla="*/ 1104 w 5764"/>
              <a:gd name="T65" fmla="*/ 196 h 3480"/>
              <a:gd name="T66" fmla="*/ 1092 w 5764"/>
              <a:gd name="T67" fmla="*/ 174 h 3480"/>
              <a:gd name="T68" fmla="*/ 1080 w 5764"/>
              <a:gd name="T69" fmla="*/ 154 h 3480"/>
              <a:gd name="T70" fmla="*/ 1065 w 5764"/>
              <a:gd name="T71" fmla="*/ 134 h 3480"/>
              <a:gd name="T72" fmla="*/ 1050 w 5764"/>
              <a:gd name="T73" fmla="*/ 115 h 3480"/>
              <a:gd name="T74" fmla="*/ 1024 w 5764"/>
              <a:gd name="T75" fmla="*/ 89 h 3480"/>
              <a:gd name="T76" fmla="*/ 1005 w 5764"/>
              <a:gd name="T77" fmla="*/ 74 h 3480"/>
              <a:gd name="T78" fmla="*/ 985 w 5764"/>
              <a:gd name="T79" fmla="*/ 59 h 3480"/>
              <a:gd name="T80" fmla="*/ 965 w 5764"/>
              <a:gd name="T81" fmla="*/ 46 h 3480"/>
              <a:gd name="T82" fmla="*/ 943 w 5764"/>
              <a:gd name="T83" fmla="*/ 35 h 3480"/>
              <a:gd name="T84" fmla="*/ 920 w 5764"/>
              <a:gd name="T85" fmla="*/ 25 h 3480"/>
              <a:gd name="T86" fmla="*/ 896 w 5764"/>
              <a:gd name="T87" fmla="*/ 16 h 3480"/>
              <a:gd name="T88" fmla="*/ 872 w 5764"/>
              <a:gd name="T89" fmla="*/ 10 h 3480"/>
              <a:gd name="T90" fmla="*/ 847 w 5764"/>
              <a:gd name="T91" fmla="*/ 5 h 3480"/>
              <a:gd name="T92" fmla="*/ 821 w 5764"/>
              <a:gd name="T93" fmla="*/ 2 h 3480"/>
              <a:gd name="T94" fmla="*/ 795 w 5764"/>
              <a:gd name="T95" fmla="*/ 0 h 3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764" h="3480">
                <a:moveTo>
                  <a:pt x="0" y="0"/>
                </a:moveTo>
                <a:lnTo>
                  <a:pt x="0" y="434"/>
                </a:lnTo>
                <a:lnTo>
                  <a:pt x="0" y="869"/>
                </a:lnTo>
                <a:lnTo>
                  <a:pt x="0" y="1305"/>
                </a:lnTo>
                <a:lnTo>
                  <a:pt x="0" y="1740"/>
                </a:lnTo>
                <a:lnTo>
                  <a:pt x="0" y="2174"/>
                </a:lnTo>
                <a:lnTo>
                  <a:pt x="0" y="2609"/>
                </a:lnTo>
                <a:lnTo>
                  <a:pt x="0" y="3045"/>
                </a:lnTo>
                <a:lnTo>
                  <a:pt x="0" y="3480"/>
                </a:lnTo>
                <a:lnTo>
                  <a:pt x="721" y="3480"/>
                </a:lnTo>
                <a:lnTo>
                  <a:pt x="1441" y="3480"/>
                </a:lnTo>
                <a:lnTo>
                  <a:pt x="2162" y="3480"/>
                </a:lnTo>
                <a:lnTo>
                  <a:pt x="2882" y="3480"/>
                </a:lnTo>
                <a:lnTo>
                  <a:pt x="3603" y="3480"/>
                </a:lnTo>
                <a:lnTo>
                  <a:pt x="4323" y="3480"/>
                </a:lnTo>
                <a:lnTo>
                  <a:pt x="5044" y="3480"/>
                </a:lnTo>
                <a:lnTo>
                  <a:pt x="5764" y="3480"/>
                </a:lnTo>
                <a:lnTo>
                  <a:pt x="5764" y="3045"/>
                </a:lnTo>
                <a:lnTo>
                  <a:pt x="5764" y="2609"/>
                </a:lnTo>
                <a:lnTo>
                  <a:pt x="5764" y="2174"/>
                </a:lnTo>
                <a:lnTo>
                  <a:pt x="5764" y="1740"/>
                </a:lnTo>
                <a:lnTo>
                  <a:pt x="5764" y="1305"/>
                </a:lnTo>
                <a:lnTo>
                  <a:pt x="5764" y="869"/>
                </a:lnTo>
                <a:lnTo>
                  <a:pt x="5764" y="434"/>
                </a:lnTo>
                <a:lnTo>
                  <a:pt x="5764" y="0"/>
                </a:lnTo>
                <a:lnTo>
                  <a:pt x="5221" y="0"/>
                </a:lnTo>
                <a:lnTo>
                  <a:pt x="4678" y="0"/>
                </a:lnTo>
                <a:lnTo>
                  <a:pt x="4135" y="0"/>
                </a:lnTo>
                <a:lnTo>
                  <a:pt x="3592" y="0"/>
                </a:lnTo>
                <a:lnTo>
                  <a:pt x="3049" y="0"/>
                </a:lnTo>
                <a:lnTo>
                  <a:pt x="2507" y="0"/>
                </a:lnTo>
                <a:lnTo>
                  <a:pt x="1964" y="0"/>
                </a:lnTo>
                <a:lnTo>
                  <a:pt x="1422" y="0"/>
                </a:lnTo>
                <a:lnTo>
                  <a:pt x="1409" y="1"/>
                </a:lnTo>
                <a:lnTo>
                  <a:pt x="1396" y="2"/>
                </a:lnTo>
                <a:lnTo>
                  <a:pt x="1383" y="3"/>
                </a:lnTo>
                <a:lnTo>
                  <a:pt x="1370" y="5"/>
                </a:lnTo>
                <a:lnTo>
                  <a:pt x="1358" y="7"/>
                </a:lnTo>
                <a:lnTo>
                  <a:pt x="1345" y="10"/>
                </a:lnTo>
                <a:lnTo>
                  <a:pt x="1333" y="13"/>
                </a:lnTo>
                <a:lnTo>
                  <a:pt x="1321" y="16"/>
                </a:lnTo>
                <a:lnTo>
                  <a:pt x="1309" y="20"/>
                </a:lnTo>
                <a:lnTo>
                  <a:pt x="1297" y="25"/>
                </a:lnTo>
                <a:lnTo>
                  <a:pt x="1286" y="30"/>
                </a:lnTo>
                <a:lnTo>
                  <a:pt x="1274" y="35"/>
                </a:lnTo>
                <a:lnTo>
                  <a:pt x="1263" y="40"/>
                </a:lnTo>
                <a:lnTo>
                  <a:pt x="1253" y="46"/>
                </a:lnTo>
                <a:lnTo>
                  <a:pt x="1242" y="53"/>
                </a:lnTo>
                <a:lnTo>
                  <a:pt x="1232" y="59"/>
                </a:lnTo>
                <a:lnTo>
                  <a:pt x="1222" y="66"/>
                </a:lnTo>
                <a:lnTo>
                  <a:pt x="1212" y="74"/>
                </a:lnTo>
                <a:lnTo>
                  <a:pt x="1202" y="81"/>
                </a:lnTo>
                <a:lnTo>
                  <a:pt x="1193" y="89"/>
                </a:lnTo>
                <a:lnTo>
                  <a:pt x="1184" y="98"/>
                </a:lnTo>
                <a:lnTo>
                  <a:pt x="1176" y="106"/>
                </a:lnTo>
                <a:lnTo>
                  <a:pt x="1167" y="115"/>
                </a:lnTo>
                <a:lnTo>
                  <a:pt x="1159" y="124"/>
                </a:lnTo>
                <a:lnTo>
                  <a:pt x="1152" y="134"/>
                </a:lnTo>
                <a:lnTo>
                  <a:pt x="1145" y="144"/>
                </a:lnTo>
                <a:lnTo>
                  <a:pt x="1138" y="154"/>
                </a:lnTo>
                <a:lnTo>
                  <a:pt x="1131" y="164"/>
                </a:lnTo>
                <a:lnTo>
                  <a:pt x="1125" y="174"/>
                </a:lnTo>
                <a:lnTo>
                  <a:pt x="1119" y="185"/>
                </a:lnTo>
                <a:lnTo>
                  <a:pt x="1114" y="196"/>
                </a:lnTo>
                <a:lnTo>
                  <a:pt x="1109" y="207"/>
                </a:lnTo>
                <a:lnTo>
                  <a:pt x="1104" y="196"/>
                </a:lnTo>
                <a:lnTo>
                  <a:pt x="1098" y="185"/>
                </a:lnTo>
                <a:lnTo>
                  <a:pt x="1092" y="174"/>
                </a:lnTo>
                <a:lnTo>
                  <a:pt x="1086" y="164"/>
                </a:lnTo>
                <a:lnTo>
                  <a:pt x="1080" y="154"/>
                </a:lnTo>
                <a:lnTo>
                  <a:pt x="1073" y="144"/>
                </a:lnTo>
                <a:lnTo>
                  <a:pt x="1065" y="134"/>
                </a:lnTo>
                <a:lnTo>
                  <a:pt x="1058" y="124"/>
                </a:lnTo>
                <a:lnTo>
                  <a:pt x="1050" y="115"/>
                </a:lnTo>
                <a:lnTo>
                  <a:pt x="1042" y="106"/>
                </a:lnTo>
                <a:lnTo>
                  <a:pt x="1024" y="89"/>
                </a:lnTo>
                <a:lnTo>
                  <a:pt x="1015" y="81"/>
                </a:lnTo>
                <a:lnTo>
                  <a:pt x="1005" y="74"/>
                </a:lnTo>
                <a:lnTo>
                  <a:pt x="996" y="66"/>
                </a:lnTo>
                <a:lnTo>
                  <a:pt x="985" y="59"/>
                </a:lnTo>
                <a:lnTo>
                  <a:pt x="975" y="53"/>
                </a:lnTo>
                <a:lnTo>
                  <a:pt x="965" y="46"/>
                </a:lnTo>
                <a:lnTo>
                  <a:pt x="954" y="40"/>
                </a:lnTo>
                <a:lnTo>
                  <a:pt x="943" y="35"/>
                </a:lnTo>
                <a:lnTo>
                  <a:pt x="931" y="30"/>
                </a:lnTo>
                <a:lnTo>
                  <a:pt x="920" y="25"/>
                </a:lnTo>
                <a:lnTo>
                  <a:pt x="908" y="20"/>
                </a:lnTo>
                <a:lnTo>
                  <a:pt x="896" y="16"/>
                </a:lnTo>
                <a:lnTo>
                  <a:pt x="884" y="13"/>
                </a:lnTo>
                <a:lnTo>
                  <a:pt x="872" y="10"/>
                </a:lnTo>
                <a:lnTo>
                  <a:pt x="860" y="7"/>
                </a:lnTo>
                <a:lnTo>
                  <a:pt x="847" y="5"/>
                </a:lnTo>
                <a:lnTo>
                  <a:pt x="834" y="3"/>
                </a:lnTo>
                <a:lnTo>
                  <a:pt x="821" y="2"/>
                </a:lnTo>
                <a:lnTo>
                  <a:pt x="808" y="1"/>
                </a:lnTo>
                <a:lnTo>
                  <a:pt x="795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 bwMode="black">
          <a:xfrm>
            <a:off x="900000" y="2998800"/>
            <a:ext cx="5184000" cy="1800000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 bwMode="black">
          <a:xfrm>
            <a:off x="900000" y="4942800"/>
            <a:ext cx="5184000" cy="75600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8" name="Kuva 7" descr="KelaFpa_väri_is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2"/>
            <a:ext cx="1656184" cy="5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06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äli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8"/>
          <p:cNvSpPr>
            <a:spLocks/>
          </p:cNvSpPr>
          <p:nvPr userDrawn="1"/>
        </p:nvSpPr>
        <p:spPr bwMode="auto">
          <a:xfrm>
            <a:off x="3" y="1341438"/>
            <a:ext cx="9143999" cy="5516562"/>
          </a:xfrm>
          <a:custGeom>
            <a:avLst/>
            <a:gdLst>
              <a:gd name="T0" fmla="*/ 0 w 5764"/>
              <a:gd name="T1" fmla="*/ 434 h 3480"/>
              <a:gd name="T2" fmla="*/ 0 w 5764"/>
              <a:gd name="T3" fmla="*/ 1305 h 3480"/>
              <a:gd name="T4" fmla="*/ 0 w 5764"/>
              <a:gd name="T5" fmla="*/ 2174 h 3480"/>
              <a:gd name="T6" fmla="*/ 0 w 5764"/>
              <a:gd name="T7" fmla="*/ 3045 h 3480"/>
              <a:gd name="T8" fmla="*/ 721 w 5764"/>
              <a:gd name="T9" fmla="*/ 3480 h 3480"/>
              <a:gd name="T10" fmla="*/ 2162 w 5764"/>
              <a:gd name="T11" fmla="*/ 3480 h 3480"/>
              <a:gd name="T12" fmla="*/ 3603 w 5764"/>
              <a:gd name="T13" fmla="*/ 3480 h 3480"/>
              <a:gd name="T14" fmla="*/ 5044 w 5764"/>
              <a:gd name="T15" fmla="*/ 3480 h 3480"/>
              <a:gd name="T16" fmla="*/ 5764 w 5764"/>
              <a:gd name="T17" fmla="*/ 3045 h 3480"/>
              <a:gd name="T18" fmla="*/ 5764 w 5764"/>
              <a:gd name="T19" fmla="*/ 2174 h 3480"/>
              <a:gd name="T20" fmla="*/ 5764 w 5764"/>
              <a:gd name="T21" fmla="*/ 1305 h 3480"/>
              <a:gd name="T22" fmla="*/ 5764 w 5764"/>
              <a:gd name="T23" fmla="*/ 434 h 3480"/>
              <a:gd name="T24" fmla="*/ 5221 w 5764"/>
              <a:gd name="T25" fmla="*/ 0 h 3480"/>
              <a:gd name="T26" fmla="*/ 4135 w 5764"/>
              <a:gd name="T27" fmla="*/ 0 h 3480"/>
              <a:gd name="T28" fmla="*/ 3049 w 5764"/>
              <a:gd name="T29" fmla="*/ 0 h 3480"/>
              <a:gd name="T30" fmla="*/ 1964 w 5764"/>
              <a:gd name="T31" fmla="*/ 0 h 3480"/>
              <a:gd name="T32" fmla="*/ 1409 w 5764"/>
              <a:gd name="T33" fmla="*/ 1 h 3480"/>
              <a:gd name="T34" fmla="*/ 1383 w 5764"/>
              <a:gd name="T35" fmla="*/ 3 h 3480"/>
              <a:gd name="T36" fmla="*/ 1358 w 5764"/>
              <a:gd name="T37" fmla="*/ 7 h 3480"/>
              <a:gd name="T38" fmla="*/ 1333 w 5764"/>
              <a:gd name="T39" fmla="*/ 13 h 3480"/>
              <a:gd name="T40" fmla="*/ 1309 w 5764"/>
              <a:gd name="T41" fmla="*/ 20 h 3480"/>
              <a:gd name="T42" fmla="*/ 1286 w 5764"/>
              <a:gd name="T43" fmla="*/ 30 h 3480"/>
              <a:gd name="T44" fmla="*/ 1263 w 5764"/>
              <a:gd name="T45" fmla="*/ 40 h 3480"/>
              <a:gd name="T46" fmla="*/ 1242 w 5764"/>
              <a:gd name="T47" fmla="*/ 53 h 3480"/>
              <a:gd name="T48" fmla="*/ 1222 w 5764"/>
              <a:gd name="T49" fmla="*/ 66 h 3480"/>
              <a:gd name="T50" fmla="*/ 1202 w 5764"/>
              <a:gd name="T51" fmla="*/ 81 h 3480"/>
              <a:gd name="T52" fmla="*/ 1184 w 5764"/>
              <a:gd name="T53" fmla="*/ 98 h 3480"/>
              <a:gd name="T54" fmla="*/ 1167 w 5764"/>
              <a:gd name="T55" fmla="*/ 115 h 3480"/>
              <a:gd name="T56" fmla="*/ 1152 w 5764"/>
              <a:gd name="T57" fmla="*/ 134 h 3480"/>
              <a:gd name="T58" fmla="*/ 1138 w 5764"/>
              <a:gd name="T59" fmla="*/ 154 h 3480"/>
              <a:gd name="T60" fmla="*/ 1125 w 5764"/>
              <a:gd name="T61" fmla="*/ 174 h 3480"/>
              <a:gd name="T62" fmla="*/ 1114 w 5764"/>
              <a:gd name="T63" fmla="*/ 196 h 3480"/>
              <a:gd name="T64" fmla="*/ 1104 w 5764"/>
              <a:gd name="T65" fmla="*/ 196 h 3480"/>
              <a:gd name="T66" fmla="*/ 1092 w 5764"/>
              <a:gd name="T67" fmla="*/ 174 h 3480"/>
              <a:gd name="T68" fmla="*/ 1080 w 5764"/>
              <a:gd name="T69" fmla="*/ 154 h 3480"/>
              <a:gd name="T70" fmla="*/ 1065 w 5764"/>
              <a:gd name="T71" fmla="*/ 134 h 3480"/>
              <a:gd name="T72" fmla="*/ 1050 w 5764"/>
              <a:gd name="T73" fmla="*/ 115 h 3480"/>
              <a:gd name="T74" fmla="*/ 1024 w 5764"/>
              <a:gd name="T75" fmla="*/ 89 h 3480"/>
              <a:gd name="T76" fmla="*/ 1005 w 5764"/>
              <a:gd name="T77" fmla="*/ 74 h 3480"/>
              <a:gd name="T78" fmla="*/ 985 w 5764"/>
              <a:gd name="T79" fmla="*/ 59 h 3480"/>
              <a:gd name="T80" fmla="*/ 965 w 5764"/>
              <a:gd name="T81" fmla="*/ 46 h 3480"/>
              <a:gd name="T82" fmla="*/ 943 w 5764"/>
              <a:gd name="T83" fmla="*/ 35 h 3480"/>
              <a:gd name="T84" fmla="*/ 920 w 5764"/>
              <a:gd name="T85" fmla="*/ 25 h 3480"/>
              <a:gd name="T86" fmla="*/ 896 w 5764"/>
              <a:gd name="T87" fmla="*/ 16 h 3480"/>
              <a:gd name="T88" fmla="*/ 872 w 5764"/>
              <a:gd name="T89" fmla="*/ 10 h 3480"/>
              <a:gd name="T90" fmla="*/ 847 w 5764"/>
              <a:gd name="T91" fmla="*/ 5 h 3480"/>
              <a:gd name="T92" fmla="*/ 821 w 5764"/>
              <a:gd name="T93" fmla="*/ 2 h 3480"/>
              <a:gd name="T94" fmla="*/ 795 w 5764"/>
              <a:gd name="T95" fmla="*/ 0 h 3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764" h="3480">
                <a:moveTo>
                  <a:pt x="0" y="0"/>
                </a:moveTo>
                <a:lnTo>
                  <a:pt x="0" y="434"/>
                </a:lnTo>
                <a:lnTo>
                  <a:pt x="0" y="869"/>
                </a:lnTo>
                <a:lnTo>
                  <a:pt x="0" y="1305"/>
                </a:lnTo>
                <a:lnTo>
                  <a:pt x="0" y="1740"/>
                </a:lnTo>
                <a:lnTo>
                  <a:pt x="0" y="2174"/>
                </a:lnTo>
                <a:lnTo>
                  <a:pt x="0" y="2609"/>
                </a:lnTo>
                <a:lnTo>
                  <a:pt x="0" y="3045"/>
                </a:lnTo>
                <a:lnTo>
                  <a:pt x="0" y="3480"/>
                </a:lnTo>
                <a:lnTo>
                  <a:pt x="721" y="3480"/>
                </a:lnTo>
                <a:lnTo>
                  <a:pt x="1441" y="3480"/>
                </a:lnTo>
                <a:lnTo>
                  <a:pt x="2162" y="3480"/>
                </a:lnTo>
                <a:lnTo>
                  <a:pt x="2882" y="3480"/>
                </a:lnTo>
                <a:lnTo>
                  <a:pt x="3603" y="3480"/>
                </a:lnTo>
                <a:lnTo>
                  <a:pt x="4323" y="3480"/>
                </a:lnTo>
                <a:lnTo>
                  <a:pt x="5044" y="3480"/>
                </a:lnTo>
                <a:lnTo>
                  <a:pt x="5764" y="3480"/>
                </a:lnTo>
                <a:lnTo>
                  <a:pt x="5764" y="3045"/>
                </a:lnTo>
                <a:lnTo>
                  <a:pt x="5764" y="2609"/>
                </a:lnTo>
                <a:lnTo>
                  <a:pt x="5764" y="2174"/>
                </a:lnTo>
                <a:lnTo>
                  <a:pt x="5764" y="1740"/>
                </a:lnTo>
                <a:lnTo>
                  <a:pt x="5764" y="1305"/>
                </a:lnTo>
                <a:lnTo>
                  <a:pt x="5764" y="869"/>
                </a:lnTo>
                <a:lnTo>
                  <a:pt x="5764" y="434"/>
                </a:lnTo>
                <a:lnTo>
                  <a:pt x="5764" y="0"/>
                </a:lnTo>
                <a:lnTo>
                  <a:pt x="5221" y="0"/>
                </a:lnTo>
                <a:lnTo>
                  <a:pt x="4678" y="0"/>
                </a:lnTo>
                <a:lnTo>
                  <a:pt x="4135" y="0"/>
                </a:lnTo>
                <a:lnTo>
                  <a:pt x="3592" y="0"/>
                </a:lnTo>
                <a:lnTo>
                  <a:pt x="3049" y="0"/>
                </a:lnTo>
                <a:lnTo>
                  <a:pt x="2507" y="0"/>
                </a:lnTo>
                <a:lnTo>
                  <a:pt x="1964" y="0"/>
                </a:lnTo>
                <a:lnTo>
                  <a:pt x="1422" y="0"/>
                </a:lnTo>
                <a:lnTo>
                  <a:pt x="1409" y="1"/>
                </a:lnTo>
                <a:lnTo>
                  <a:pt x="1396" y="2"/>
                </a:lnTo>
                <a:lnTo>
                  <a:pt x="1383" y="3"/>
                </a:lnTo>
                <a:lnTo>
                  <a:pt x="1370" y="5"/>
                </a:lnTo>
                <a:lnTo>
                  <a:pt x="1358" y="7"/>
                </a:lnTo>
                <a:lnTo>
                  <a:pt x="1345" y="10"/>
                </a:lnTo>
                <a:lnTo>
                  <a:pt x="1333" y="13"/>
                </a:lnTo>
                <a:lnTo>
                  <a:pt x="1321" y="16"/>
                </a:lnTo>
                <a:lnTo>
                  <a:pt x="1309" y="20"/>
                </a:lnTo>
                <a:lnTo>
                  <a:pt x="1297" y="25"/>
                </a:lnTo>
                <a:lnTo>
                  <a:pt x="1286" y="30"/>
                </a:lnTo>
                <a:lnTo>
                  <a:pt x="1274" y="35"/>
                </a:lnTo>
                <a:lnTo>
                  <a:pt x="1263" y="40"/>
                </a:lnTo>
                <a:lnTo>
                  <a:pt x="1253" y="46"/>
                </a:lnTo>
                <a:lnTo>
                  <a:pt x="1242" y="53"/>
                </a:lnTo>
                <a:lnTo>
                  <a:pt x="1232" y="59"/>
                </a:lnTo>
                <a:lnTo>
                  <a:pt x="1222" y="66"/>
                </a:lnTo>
                <a:lnTo>
                  <a:pt x="1212" y="74"/>
                </a:lnTo>
                <a:lnTo>
                  <a:pt x="1202" y="81"/>
                </a:lnTo>
                <a:lnTo>
                  <a:pt x="1193" y="89"/>
                </a:lnTo>
                <a:lnTo>
                  <a:pt x="1184" y="98"/>
                </a:lnTo>
                <a:lnTo>
                  <a:pt x="1176" y="106"/>
                </a:lnTo>
                <a:lnTo>
                  <a:pt x="1167" y="115"/>
                </a:lnTo>
                <a:lnTo>
                  <a:pt x="1159" y="124"/>
                </a:lnTo>
                <a:lnTo>
                  <a:pt x="1152" y="134"/>
                </a:lnTo>
                <a:lnTo>
                  <a:pt x="1145" y="144"/>
                </a:lnTo>
                <a:lnTo>
                  <a:pt x="1138" y="154"/>
                </a:lnTo>
                <a:lnTo>
                  <a:pt x="1131" y="164"/>
                </a:lnTo>
                <a:lnTo>
                  <a:pt x="1125" y="174"/>
                </a:lnTo>
                <a:lnTo>
                  <a:pt x="1119" y="185"/>
                </a:lnTo>
                <a:lnTo>
                  <a:pt x="1114" y="196"/>
                </a:lnTo>
                <a:lnTo>
                  <a:pt x="1109" y="207"/>
                </a:lnTo>
                <a:lnTo>
                  <a:pt x="1104" y="196"/>
                </a:lnTo>
                <a:lnTo>
                  <a:pt x="1098" y="185"/>
                </a:lnTo>
                <a:lnTo>
                  <a:pt x="1092" y="174"/>
                </a:lnTo>
                <a:lnTo>
                  <a:pt x="1086" y="164"/>
                </a:lnTo>
                <a:lnTo>
                  <a:pt x="1080" y="154"/>
                </a:lnTo>
                <a:lnTo>
                  <a:pt x="1073" y="144"/>
                </a:lnTo>
                <a:lnTo>
                  <a:pt x="1065" y="134"/>
                </a:lnTo>
                <a:lnTo>
                  <a:pt x="1058" y="124"/>
                </a:lnTo>
                <a:lnTo>
                  <a:pt x="1050" y="115"/>
                </a:lnTo>
                <a:lnTo>
                  <a:pt x="1042" y="106"/>
                </a:lnTo>
                <a:lnTo>
                  <a:pt x="1024" y="89"/>
                </a:lnTo>
                <a:lnTo>
                  <a:pt x="1015" y="81"/>
                </a:lnTo>
                <a:lnTo>
                  <a:pt x="1005" y="74"/>
                </a:lnTo>
                <a:lnTo>
                  <a:pt x="996" y="66"/>
                </a:lnTo>
                <a:lnTo>
                  <a:pt x="985" y="59"/>
                </a:lnTo>
                <a:lnTo>
                  <a:pt x="975" y="53"/>
                </a:lnTo>
                <a:lnTo>
                  <a:pt x="965" y="46"/>
                </a:lnTo>
                <a:lnTo>
                  <a:pt x="954" y="40"/>
                </a:lnTo>
                <a:lnTo>
                  <a:pt x="943" y="35"/>
                </a:lnTo>
                <a:lnTo>
                  <a:pt x="931" y="30"/>
                </a:lnTo>
                <a:lnTo>
                  <a:pt x="920" y="25"/>
                </a:lnTo>
                <a:lnTo>
                  <a:pt x="908" y="20"/>
                </a:lnTo>
                <a:lnTo>
                  <a:pt x="896" y="16"/>
                </a:lnTo>
                <a:lnTo>
                  <a:pt x="884" y="13"/>
                </a:lnTo>
                <a:lnTo>
                  <a:pt x="872" y="10"/>
                </a:lnTo>
                <a:lnTo>
                  <a:pt x="860" y="7"/>
                </a:lnTo>
                <a:lnTo>
                  <a:pt x="847" y="5"/>
                </a:lnTo>
                <a:lnTo>
                  <a:pt x="834" y="3"/>
                </a:lnTo>
                <a:lnTo>
                  <a:pt x="821" y="2"/>
                </a:lnTo>
                <a:lnTo>
                  <a:pt x="808" y="1"/>
                </a:lnTo>
                <a:lnTo>
                  <a:pt x="79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 bwMode="black">
          <a:xfrm>
            <a:off x="900000" y="2998800"/>
            <a:ext cx="5184000" cy="1800000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 bwMode="black">
          <a:xfrm>
            <a:off x="900000" y="4942800"/>
            <a:ext cx="5184000" cy="75600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8" name="Kuva 7" descr="KelaFpa_väri_is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2"/>
            <a:ext cx="1656184" cy="533875"/>
          </a:xfrm>
          <a:prstGeom prst="rect">
            <a:avLst/>
          </a:prstGeom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32692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äliotsikko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3" y="1341438"/>
            <a:ext cx="9143999" cy="5516562"/>
          </a:xfrm>
          <a:custGeom>
            <a:avLst/>
            <a:gdLst>
              <a:gd name="T0" fmla="*/ 0 w 5764"/>
              <a:gd name="T1" fmla="*/ 434 h 3480"/>
              <a:gd name="T2" fmla="*/ 0 w 5764"/>
              <a:gd name="T3" fmla="*/ 1305 h 3480"/>
              <a:gd name="T4" fmla="*/ 0 w 5764"/>
              <a:gd name="T5" fmla="*/ 2174 h 3480"/>
              <a:gd name="T6" fmla="*/ 0 w 5764"/>
              <a:gd name="T7" fmla="*/ 3045 h 3480"/>
              <a:gd name="T8" fmla="*/ 721 w 5764"/>
              <a:gd name="T9" fmla="*/ 3480 h 3480"/>
              <a:gd name="T10" fmla="*/ 2162 w 5764"/>
              <a:gd name="T11" fmla="*/ 3480 h 3480"/>
              <a:gd name="T12" fmla="*/ 3603 w 5764"/>
              <a:gd name="T13" fmla="*/ 3480 h 3480"/>
              <a:gd name="T14" fmla="*/ 5044 w 5764"/>
              <a:gd name="T15" fmla="*/ 3480 h 3480"/>
              <a:gd name="T16" fmla="*/ 5764 w 5764"/>
              <a:gd name="T17" fmla="*/ 3045 h 3480"/>
              <a:gd name="T18" fmla="*/ 5764 w 5764"/>
              <a:gd name="T19" fmla="*/ 2174 h 3480"/>
              <a:gd name="T20" fmla="*/ 5764 w 5764"/>
              <a:gd name="T21" fmla="*/ 1305 h 3480"/>
              <a:gd name="T22" fmla="*/ 5764 w 5764"/>
              <a:gd name="T23" fmla="*/ 434 h 3480"/>
              <a:gd name="T24" fmla="*/ 5221 w 5764"/>
              <a:gd name="T25" fmla="*/ 0 h 3480"/>
              <a:gd name="T26" fmla="*/ 4135 w 5764"/>
              <a:gd name="T27" fmla="*/ 0 h 3480"/>
              <a:gd name="T28" fmla="*/ 3049 w 5764"/>
              <a:gd name="T29" fmla="*/ 0 h 3480"/>
              <a:gd name="T30" fmla="*/ 1964 w 5764"/>
              <a:gd name="T31" fmla="*/ 0 h 3480"/>
              <a:gd name="T32" fmla="*/ 1409 w 5764"/>
              <a:gd name="T33" fmla="*/ 1 h 3480"/>
              <a:gd name="T34" fmla="*/ 1383 w 5764"/>
              <a:gd name="T35" fmla="*/ 3 h 3480"/>
              <a:gd name="T36" fmla="*/ 1358 w 5764"/>
              <a:gd name="T37" fmla="*/ 7 h 3480"/>
              <a:gd name="T38" fmla="*/ 1333 w 5764"/>
              <a:gd name="T39" fmla="*/ 13 h 3480"/>
              <a:gd name="T40" fmla="*/ 1309 w 5764"/>
              <a:gd name="T41" fmla="*/ 20 h 3480"/>
              <a:gd name="T42" fmla="*/ 1286 w 5764"/>
              <a:gd name="T43" fmla="*/ 30 h 3480"/>
              <a:gd name="T44" fmla="*/ 1263 w 5764"/>
              <a:gd name="T45" fmla="*/ 40 h 3480"/>
              <a:gd name="T46" fmla="*/ 1242 w 5764"/>
              <a:gd name="T47" fmla="*/ 53 h 3480"/>
              <a:gd name="T48" fmla="*/ 1222 w 5764"/>
              <a:gd name="T49" fmla="*/ 66 h 3480"/>
              <a:gd name="T50" fmla="*/ 1202 w 5764"/>
              <a:gd name="T51" fmla="*/ 81 h 3480"/>
              <a:gd name="T52" fmla="*/ 1184 w 5764"/>
              <a:gd name="T53" fmla="*/ 98 h 3480"/>
              <a:gd name="T54" fmla="*/ 1167 w 5764"/>
              <a:gd name="T55" fmla="*/ 115 h 3480"/>
              <a:gd name="T56" fmla="*/ 1152 w 5764"/>
              <a:gd name="T57" fmla="*/ 134 h 3480"/>
              <a:gd name="T58" fmla="*/ 1138 w 5764"/>
              <a:gd name="T59" fmla="*/ 154 h 3480"/>
              <a:gd name="T60" fmla="*/ 1125 w 5764"/>
              <a:gd name="T61" fmla="*/ 174 h 3480"/>
              <a:gd name="T62" fmla="*/ 1114 w 5764"/>
              <a:gd name="T63" fmla="*/ 196 h 3480"/>
              <a:gd name="T64" fmla="*/ 1104 w 5764"/>
              <a:gd name="T65" fmla="*/ 196 h 3480"/>
              <a:gd name="T66" fmla="*/ 1092 w 5764"/>
              <a:gd name="T67" fmla="*/ 174 h 3480"/>
              <a:gd name="T68" fmla="*/ 1080 w 5764"/>
              <a:gd name="T69" fmla="*/ 154 h 3480"/>
              <a:gd name="T70" fmla="*/ 1065 w 5764"/>
              <a:gd name="T71" fmla="*/ 134 h 3480"/>
              <a:gd name="T72" fmla="*/ 1050 w 5764"/>
              <a:gd name="T73" fmla="*/ 115 h 3480"/>
              <a:gd name="T74" fmla="*/ 1024 w 5764"/>
              <a:gd name="T75" fmla="*/ 89 h 3480"/>
              <a:gd name="T76" fmla="*/ 1005 w 5764"/>
              <a:gd name="T77" fmla="*/ 74 h 3480"/>
              <a:gd name="T78" fmla="*/ 985 w 5764"/>
              <a:gd name="T79" fmla="*/ 59 h 3480"/>
              <a:gd name="T80" fmla="*/ 965 w 5764"/>
              <a:gd name="T81" fmla="*/ 46 h 3480"/>
              <a:gd name="T82" fmla="*/ 943 w 5764"/>
              <a:gd name="T83" fmla="*/ 35 h 3480"/>
              <a:gd name="T84" fmla="*/ 920 w 5764"/>
              <a:gd name="T85" fmla="*/ 25 h 3480"/>
              <a:gd name="T86" fmla="*/ 896 w 5764"/>
              <a:gd name="T87" fmla="*/ 16 h 3480"/>
              <a:gd name="T88" fmla="*/ 872 w 5764"/>
              <a:gd name="T89" fmla="*/ 10 h 3480"/>
              <a:gd name="T90" fmla="*/ 847 w 5764"/>
              <a:gd name="T91" fmla="*/ 5 h 3480"/>
              <a:gd name="T92" fmla="*/ 821 w 5764"/>
              <a:gd name="T93" fmla="*/ 2 h 3480"/>
              <a:gd name="T94" fmla="*/ 795 w 5764"/>
              <a:gd name="T95" fmla="*/ 0 h 3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764" h="3480">
                <a:moveTo>
                  <a:pt x="0" y="0"/>
                </a:moveTo>
                <a:lnTo>
                  <a:pt x="0" y="434"/>
                </a:lnTo>
                <a:lnTo>
                  <a:pt x="0" y="869"/>
                </a:lnTo>
                <a:lnTo>
                  <a:pt x="0" y="1305"/>
                </a:lnTo>
                <a:lnTo>
                  <a:pt x="0" y="1740"/>
                </a:lnTo>
                <a:lnTo>
                  <a:pt x="0" y="2174"/>
                </a:lnTo>
                <a:lnTo>
                  <a:pt x="0" y="2609"/>
                </a:lnTo>
                <a:lnTo>
                  <a:pt x="0" y="3045"/>
                </a:lnTo>
                <a:lnTo>
                  <a:pt x="0" y="3480"/>
                </a:lnTo>
                <a:lnTo>
                  <a:pt x="721" y="3480"/>
                </a:lnTo>
                <a:lnTo>
                  <a:pt x="1441" y="3480"/>
                </a:lnTo>
                <a:lnTo>
                  <a:pt x="2162" y="3480"/>
                </a:lnTo>
                <a:lnTo>
                  <a:pt x="2882" y="3480"/>
                </a:lnTo>
                <a:lnTo>
                  <a:pt x="3603" y="3480"/>
                </a:lnTo>
                <a:lnTo>
                  <a:pt x="4323" y="3480"/>
                </a:lnTo>
                <a:lnTo>
                  <a:pt x="5044" y="3480"/>
                </a:lnTo>
                <a:lnTo>
                  <a:pt x="5764" y="3480"/>
                </a:lnTo>
                <a:lnTo>
                  <a:pt x="5764" y="3045"/>
                </a:lnTo>
                <a:lnTo>
                  <a:pt x="5764" y="2609"/>
                </a:lnTo>
                <a:lnTo>
                  <a:pt x="5764" y="2174"/>
                </a:lnTo>
                <a:lnTo>
                  <a:pt x="5764" y="1740"/>
                </a:lnTo>
                <a:lnTo>
                  <a:pt x="5764" y="1305"/>
                </a:lnTo>
                <a:lnTo>
                  <a:pt x="5764" y="869"/>
                </a:lnTo>
                <a:lnTo>
                  <a:pt x="5764" y="434"/>
                </a:lnTo>
                <a:lnTo>
                  <a:pt x="5764" y="0"/>
                </a:lnTo>
                <a:lnTo>
                  <a:pt x="5221" y="0"/>
                </a:lnTo>
                <a:lnTo>
                  <a:pt x="4678" y="0"/>
                </a:lnTo>
                <a:lnTo>
                  <a:pt x="4135" y="0"/>
                </a:lnTo>
                <a:lnTo>
                  <a:pt x="3592" y="0"/>
                </a:lnTo>
                <a:lnTo>
                  <a:pt x="3049" y="0"/>
                </a:lnTo>
                <a:lnTo>
                  <a:pt x="2507" y="0"/>
                </a:lnTo>
                <a:lnTo>
                  <a:pt x="1964" y="0"/>
                </a:lnTo>
                <a:lnTo>
                  <a:pt x="1422" y="0"/>
                </a:lnTo>
                <a:lnTo>
                  <a:pt x="1409" y="1"/>
                </a:lnTo>
                <a:lnTo>
                  <a:pt x="1396" y="2"/>
                </a:lnTo>
                <a:lnTo>
                  <a:pt x="1383" y="3"/>
                </a:lnTo>
                <a:lnTo>
                  <a:pt x="1370" y="5"/>
                </a:lnTo>
                <a:lnTo>
                  <a:pt x="1358" y="7"/>
                </a:lnTo>
                <a:lnTo>
                  <a:pt x="1345" y="10"/>
                </a:lnTo>
                <a:lnTo>
                  <a:pt x="1333" y="13"/>
                </a:lnTo>
                <a:lnTo>
                  <a:pt x="1321" y="16"/>
                </a:lnTo>
                <a:lnTo>
                  <a:pt x="1309" y="20"/>
                </a:lnTo>
                <a:lnTo>
                  <a:pt x="1297" y="25"/>
                </a:lnTo>
                <a:lnTo>
                  <a:pt x="1286" y="30"/>
                </a:lnTo>
                <a:lnTo>
                  <a:pt x="1274" y="35"/>
                </a:lnTo>
                <a:lnTo>
                  <a:pt x="1263" y="40"/>
                </a:lnTo>
                <a:lnTo>
                  <a:pt x="1253" y="46"/>
                </a:lnTo>
                <a:lnTo>
                  <a:pt x="1242" y="53"/>
                </a:lnTo>
                <a:lnTo>
                  <a:pt x="1232" y="59"/>
                </a:lnTo>
                <a:lnTo>
                  <a:pt x="1222" y="66"/>
                </a:lnTo>
                <a:lnTo>
                  <a:pt x="1212" y="74"/>
                </a:lnTo>
                <a:lnTo>
                  <a:pt x="1202" y="81"/>
                </a:lnTo>
                <a:lnTo>
                  <a:pt x="1193" y="89"/>
                </a:lnTo>
                <a:lnTo>
                  <a:pt x="1184" y="98"/>
                </a:lnTo>
                <a:lnTo>
                  <a:pt x="1176" y="106"/>
                </a:lnTo>
                <a:lnTo>
                  <a:pt x="1167" y="115"/>
                </a:lnTo>
                <a:lnTo>
                  <a:pt x="1159" y="124"/>
                </a:lnTo>
                <a:lnTo>
                  <a:pt x="1152" y="134"/>
                </a:lnTo>
                <a:lnTo>
                  <a:pt x="1145" y="144"/>
                </a:lnTo>
                <a:lnTo>
                  <a:pt x="1138" y="154"/>
                </a:lnTo>
                <a:lnTo>
                  <a:pt x="1131" y="164"/>
                </a:lnTo>
                <a:lnTo>
                  <a:pt x="1125" y="174"/>
                </a:lnTo>
                <a:lnTo>
                  <a:pt x="1119" y="185"/>
                </a:lnTo>
                <a:lnTo>
                  <a:pt x="1114" y="196"/>
                </a:lnTo>
                <a:lnTo>
                  <a:pt x="1109" y="207"/>
                </a:lnTo>
                <a:lnTo>
                  <a:pt x="1104" y="196"/>
                </a:lnTo>
                <a:lnTo>
                  <a:pt x="1098" y="185"/>
                </a:lnTo>
                <a:lnTo>
                  <a:pt x="1092" y="174"/>
                </a:lnTo>
                <a:lnTo>
                  <a:pt x="1086" y="164"/>
                </a:lnTo>
                <a:lnTo>
                  <a:pt x="1080" y="154"/>
                </a:lnTo>
                <a:lnTo>
                  <a:pt x="1073" y="144"/>
                </a:lnTo>
                <a:lnTo>
                  <a:pt x="1065" y="134"/>
                </a:lnTo>
                <a:lnTo>
                  <a:pt x="1058" y="124"/>
                </a:lnTo>
                <a:lnTo>
                  <a:pt x="1050" y="115"/>
                </a:lnTo>
                <a:lnTo>
                  <a:pt x="1042" y="106"/>
                </a:lnTo>
                <a:lnTo>
                  <a:pt x="1024" y="89"/>
                </a:lnTo>
                <a:lnTo>
                  <a:pt x="1015" y="81"/>
                </a:lnTo>
                <a:lnTo>
                  <a:pt x="1005" y="74"/>
                </a:lnTo>
                <a:lnTo>
                  <a:pt x="996" y="66"/>
                </a:lnTo>
                <a:lnTo>
                  <a:pt x="985" y="59"/>
                </a:lnTo>
                <a:lnTo>
                  <a:pt x="975" y="53"/>
                </a:lnTo>
                <a:lnTo>
                  <a:pt x="965" y="46"/>
                </a:lnTo>
                <a:lnTo>
                  <a:pt x="954" y="40"/>
                </a:lnTo>
                <a:lnTo>
                  <a:pt x="943" y="35"/>
                </a:lnTo>
                <a:lnTo>
                  <a:pt x="931" y="30"/>
                </a:lnTo>
                <a:lnTo>
                  <a:pt x="920" y="25"/>
                </a:lnTo>
                <a:lnTo>
                  <a:pt x="908" y="20"/>
                </a:lnTo>
                <a:lnTo>
                  <a:pt x="896" y="16"/>
                </a:lnTo>
                <a:lnTo>
                  <a:pt x="884" y="13"/>
                </a:lnTo>
                <a:lnTo>
                  <a:pt x="872" y="10"/>
                </a:lnTo>
                <a:lnTo>
                  <a:pt x="860" y="7"/>
                </a:lnTo>
                <a:lnTo>
                  <a:pt x="847" y="5"/>
                </a:lnTo>
                <a:lnTo>
                  <a:pt x="834" y="3"/>
                </a:lnTo>
                <a:lnTo>
                  <a:pt x="821" y="2"/>
                </a:lnTo>
                <a:lnTo>
                  <a:pt x="808" y="1"/>
                </a:lnTo>
                <a:lnTo>
                  <a:pt x="79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 bwMode="black">
          <a:xfrm>
            <a:off x="900000" y="2998800"/>
            <a:ext cx="3960000" cy="1800000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 bwMode="black">
          <a:xfrm>
            <a:off x="900000" y="4942800"/>
            <a:ext cx="3960000" cy="75600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8" name="Kuva 7" descr="KelaFpa_väri_is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2"/>
            <a:ext cx="1656184" cy="533875"/>
          </a:xfrm>
          <a:prstGeom prst="rect">
            <a:avLst/>
          </a:prstGeom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10" name="Freeform 6"/>
          <p:cNvSpPr>
            <a:spLocks/>
          </p:cNvSpPr>
          <p:nvPr userDrawn="1"/>
        </p:nvSpPr>
        <p:spPr bwMode="auto">
          <a:xfrm>
            <a:off x="5148064" y="1341438"/>
            <a:ext cx="3995936" cy="5516562"/>
          </a:xfrm>
          <a:custGeom>
            <a:avLst/>
            <a:gdLst>
              <a:gd name="T0" fmla="*/ 628 w 2510"/>
              <a:gd name="T1" fmla="*/ 0 h 3477"/>
              <a:gd name="T2" fmla="*/ 1883 w 2510"/>
              <a:gd name="T3" fmla="*/ 0 h 3477"/>
              <a:gd name="T4" fmla="*/ 2510 w 2510"/>
              <a:gd name="T5" fmla="*/ 434 h 3477"/>
              <a:gd name="T6" fmla="*/ 2510 w 2510"/>
              <a:gd name="T7" fmla="*/ 1303 h 3477"/>
              <a:gd name="T8" fmla="*/ 2510 w 2510"/>
              <a:gd name="T9" fmla="*/ 2172 h 3477"/>
              <a:gd name="T10" fmla="*/ 2510 w 2510"/>
              <a:gd name="T11" fmla="*/ 3042 h 3477"/>
              <a:gd name="T12" fmla="*/ 1883 w 2510"/>
              <a:gd name="T13" fmla="*/ 3477 h 3477"/>
              <a:gd name="T14" fmla="*/ 628 w 2510"/>
              <a:gd name="T15" fmla="*/ 3477 h 3477"/>
              <a:gd name="T16" fmla="*/ 0 w 2510"/>
              <a:gd name="T17" fmla="*/ 3023 h 3477"/>
              <a:gd name="T18" fmla="*/ 0 w 2510"/>
              <a:gd name="T19" fmla="*/ 2115 h 3477"/>
              <a:gd name="T20" fmla="*/ 0 w 2510"/>
              <a:gd name="T21" fmla="*/ 1649 h 3477"/>
              <a:gd name="T22" fmla="*/ 3 w 2510"/>
              <a:gd name="T23" fmla="*/ 1623 h 3477"/>
              <a:gd name="T24" fmla="*/ 7 w 2510"/>
              <a:gd name="T25" fmla="*/ 1597 h 3477"/>
              <a:gd name="T26" fmla="*/ 13 w 2510"/>
              <a:gd name="T27" fmla="*/ 1573 h 3477"/>
              <a:gd name="T28" fmla="*/ 20 w 2510"/>
              <a:gd name="T29" fmla="*/ 1549 h 3477"/>
              <a:gd name="T30" fmla="*/ 29 w 2510"/>
              <a:gd name="T31" fmla="*/ 1525 h 3477"/>
              <a:gd name="T32" fmla="*/ 40 w 2510"/>
              <a:gd name="T33" fmla="*/ 1503 h 3477"/>
              <a:gd name="T34" fmla="*/ 52 w 2510"/>
              <a:gd name="T35" fmla="*/ 1482 h 3477"/>
              <a:gd name="T36" fmla="*/ 66 w 2510"/>
              <a:gd name="T37" fmla="*/ 1461 h 3477"/>
              <a:gd name="T38" fmla="*/ 81 w 2510"/>
              <a:gd name="T39" fmla="*/ 1442 h 3477"/>
              <a:gd name="T40" fmla="*/ 97 w 2510"/>
              <a:gd name="T41" fmla="*/ 1424 h 3477"/>
              <a:gd name="T42" fmla="*/ 115 w 2510"/>
              <a:gd name="T43" fmla="*/ 1407 h 3477"/>
              <a:gd name="T44" fmla="*/ 133 w 2510"/>
              <a:gd name="T45" fmla="*/ 1392 h 3477"/>
              <a:gd name="T46" fmla="*/ 153 w 2510"/>
              <a:gd name="T47" fmla="*/ 1377 h 3477"/>
              <a:gd name="T48" fmla="*/ 174 w 2510"/>
              <a:gd name="T49" fmla="*/ 1365 h 3477"/>
              <a:gd name="T50" fmla="*/ 196 w 2510"/>
              <a:gd name="T51" fmla="*/ 1353 h 3477"/>
              <a:gd name="T52" fmla="*/ 196 w 2510"/>
              <a:gd name="T53" fmla="*/ 1343 h 3477"/>
              <a:gd name="T54" fmla="*/ 174 w 2510"/>
              <a:gd name="T55" fmla="*/ 1332 h 3477"/>
              <a:gd name="T56" fmla="*/ 153 w 2510"/>
              <a:gd name="T57" fmla="*/ 1319 h 3477"/>
              <a:gd name="T58" fmla="*/ 133 w 2510"/>
              <a:gd name="T59" fmla="*/ 1305 h 3477"/>
              <a:gd name="T60" fmla="*/ 115 w 2510"/>
              <a:gd name="T61" fmla="*/ 1290 h 3477"/>
              <a:gd name="T62" fmla="*/ 89 w 2510"/>
              <a:gd name="T63" fmla="*/ 1264 h 3477"/>
              <a:gd name="T64" fmla="*/ 73 w 2510"/>
              <a:gd name="T65" fmla="*/ 1245 h 3477"/>
              <a:gd name="T66" fmla="*/ 59 w 2510"/>
              <a:gd name="T67" fmla="*/ 1225 h 3477"/>
              <a:gd name="T68" fmla="*/ 46 w 2510"/>
              <a:gd name="T69" fmla="*/ 1204 h 3477"/>
              <a:gd name="T70" fmla="*/ 34 w 2510"/>
              <a:gd name="T71" fmla="*/ 1182 h 3477"/>
              <a:gd name="T72" fmla="*/ 24 w 2510"/>
              <a:gd name="T73" fmla="*/ 1160 h 3477"/>
              <a:gd name="T74" fmla="*/ 16 w 2510"/>
              <a:gd name="T75" fmla="*/ 1136 h 3477"/>
              <a:gd name="T76" fmla="*/ 9 w 2510"/>
              <a:gd name="T77" fmla="*/ 1112 h 3477"/>
              <a:gd name="T78" fmla="*/ 4 w 2510"/>
              <a:gd name="T79" fmla="*/ 1087 h 3477"/>
              <a:gd name="T80" fmla="*/ 1 w 2510"/>
              <a:gd name="T81" fmla="*/ 1061 h 3477"/>
              <a:gd name="T82" fmla="*/ 0 w 2510"/>
              <a:gd name="T83" fmla="*/ 1035 h 3477"/>
              <a:gd name="T84" fmla="*/ 0 w 2510"/>
              <a:gd name="T85" fmla="*/ 0 h 3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10" h="3477">
                <a:moveTo>
                  <a:pt x="0" y="0"/>
                </a:moveTo>
                <a:lnTo>
                  <a:pt x="628" y="0"/>
                </a:lnTo>
                <a:lnTo>
                  <a:pt x="1255" y="0"/>
                </a:lnTo>
                <a:lnTo>
                  <a:pt x="1883" y="0"/>
                </a:lnTo>
                <a:lnTo>
                  <a:pt x="2510" y="0"/>
                </a:lnTo>
                <a:lnTo>
                  <a:pt x="2510" y="434"/>
                </a:lnTo>
                <a:lnTo>
                  <a:pt x="2510" y="868"/>
                </a:lnTo>
                <a:lnTo>
                  <a:pt x="2510" y="1303"/>
                </a:lnTo>
                <a:lnTo>
                  <a:pt x="2510" y="1738"/>
                </a:lnTo>
                <a:lnTo>
                  <a:pt x="2510" y="2172"/>
                </a:lnTo>
                <a:lnTo>
                  <a:pt x="2510" y="2607"/>
                </a:lnTo>
                <a:lnTo>
                  <a:pt x="2510" y="3042"/>
                </a:lnTo>
                <a:lnTo>
                  <a:pt x="2510" y="3477"/>
                </a:lnTo>
                <a:lnTo>
                  <a:pt x="1883" y="3477"/>
                </a:lnTo>
                <a:lnTo>
                  <a:pt x="1255" y="3477"/>
                </a:lnTo>
                <a:lnTo>
                  <a:pt x="628" y="3477"/>
                </a:lnTo>
                <a:lnTo>
                  <a:pt x="0" y="3477"/>
                </a:lnTo>
                <a:lnTo>
                  <a:pt x="0" y="3023"/>
                </a:lnTo>
                <a:lnTo>
                  <a:pt x="0" y="2569"/>
                </a:lnTo>
                <a:lnTo>
                  <a:pt x="0" y="2115"/>
                </a:lnTo>
                <a:lnTo>
                  <a:pt x="0" y="1662"/>
                </a:lnTo>
                <a:lnTo>
                  <a:pt x="0" y="1649"/>
                </a:lnTo>
                <a:lnTo>
                  <a:pt x="1" y="1636"/>
                </a:lnTo>
                <a:lnTo>
                  <a:pt x="3" y="1623"/>
                </a:lnTo>
                <a:lnTo>
                  <a:pt x="4" y="1610"/>
                </a:lnTo>
                <a:lnTo>
                  <a:pt x="7" y="1597"/>
                </a:lnTo>
                <a:lnTo>
                  <a:pt x="9" y="1585"/>
                </a:lnTo>
                <a:lnTo>
                  <a:pt x="13" y="1573"/>
                </a:lnTo>
                <a:lnTo>
                  <a:pt x="16" y="1561"/>
                </a:lnTo>
                <a:lnTo>
                  <a:pt x="20" y="1549"/>
                </a:lnTo>
                <a:lnTo>
                  <a:pt x="24" y="1537"/>
                </a:lnTo>
                <a:lnTo>
                  <a:pt x="29" y="1525"/>
                </a:lnTo>
                <a:lnTo>
                  <a:pt x="34" y="1514"/>
                </a:lnTo>
                <a:lnTo>
                  <a:pt x="40" y="1503"/>
                </a:lnTo>
                <a:lnTo>
                  <a:pt x="46" y="1492"/>
                </a:lnTo>
                <a:lnTo>
                  <a:pt x="52" y="1482"/>
                </a:lnTo>
                <a:lnTo>
                  <a:pt x="59" y="1471"/>
                </a:lnTo>
                <a:lnTo>
                  <a:pt x="66" y="1461"/>
                </a:lnTo>
                <a:lnTo>
                  <a:pt x="73" y="1452"/>
                </a:lnTo>
                <a:lnTo>
                  <a:pt x="81" y="1442"/>
                </a:lnTo>
                <a:lnTo>
                  <a:pt x="89" y="1433"/>
                </a:lnTo>
                <a:lnTo>
                  <a:pt x="97" y="1424"/>
                </a:lnTo>
                <a:lnTo>
                  <a:pt x="106" y="1415"/>
                </a:lnTo>
                <a:lnTo>
                  <a:pt x="115" y="1407"/>
                </a:lnTo>
                <a:lnTo>
                  <a:pt x="124" y="1399"/>
                </a:lnTo>
                <a:lnTo>
                  <a:pt x="133" y="1392"/>
                </a:lnTo>
                <a:lnTo>
                  <a:pt x="143" y="1384"/>
                </a:lnTo>
                <a:lnTo>
                  <a:pt x="153" y="1377"/>
                </a:lnTo>
                <a:lnTo>
                  <a:pt x="163" y="1371"/>
                </a:lnTo>
                <a:lnTo>
                  <a:pt x="174" y="1365"/>
                </a:lnTo>
                <a:lnTo>
                  <a:pt x="185" y="1359"/>
                </a:lnTo>
                <a:lnTo>
                  <a:pt x="196" y="1353"/>
                </a:lnTo>
                <a:lnTo>
                  <a:pt x="207" y="1348"/>
                </a:lnTo>
                <a:lnTo>
                  <a:pt x="196" y="1343"/>
                </a:lnTo>
                <a:lnTo>
                  <a:pt x="185" y="1338"/>
                </a:lnTo>
                <a:lnTo>
                  <a:pt x="174" y="1332"/>
                </a:lnTo>
                <a:lnTo>
                  <a:pt x="163" y="1326"/>
                </a:lnTo>
                <a:lnTo>
                  <a:pt x="153" y="1319"/>
                </a:lnTo>
                <a:lnTo>
                  <a:pt x="143" y="1312"/>
                </a:lnTo>
                <a:lnTo>
                  <a:pt x="133" y="1305"/>
                </a:lnTo>
                <a:lnTo>
                  <a:pt x="124" y="1297"/>
                </a:lnTo>
                <a:lnTo>
                  <a:pt x="115" y="1290"/>
                </a:lnTo>
                <a:lnTo>
                  <a:pt x="106" y="1281"/>
                </a:lnTo>
                <a:lnTo>
                  <a:pt x="89" y="1264"/>
                </a:lnTo>
                <a:lnTo>
                  <a:pt x="81" y="1255"/>
                </a:lnTo>
                <a:lnTo>
                  <a:pt x="73" y="1245"/>
                </a:lnTo>
                <a:lnTo>
                  <a:pt x="66" y="1235"/>
                </a:lnTo>
                <a:lnTo>
                  <a:pt x="59" y="1225"/>
                </a:lnTo>
                <a:lnTo>
                  <a:pt x="52" y="1215"/>
                </a:lnTo>
                <a:lnTo>
                  <a:pt x="46" y="1204"/>
                </a:lnTo>
                <a:lnTo>
                  <a:pt x="40" y="1194"/>
                </a:lnTo>
                <a:lnTo>
                  <a:pt x="34" y="1182"/>
                </a:lnTo>
                <a:lnTo>
                  <a:pt x="29" y="1171"/>
                </a:lnTo>
                <a:lnTo>
                  <a:pt x="24" y="1160"/>
                </a:lnTo>
                <a:lnTo>
                  <a:pt x="20" y="1148"/>
                </a:lnTo>
                <a:lnTo>
                  <a:pt x="16" y="1136"/>
                </a:lnTo>
                <a:lnTo>
                  <a:pt x="13" y="1124"/>
                </a:lnTo>
                <a:lnTo>
                  <a:pt x="9" y="1112"/>
                </a:lnTo>
                <a:lnTo>
                  <a:pt x="7" y="1099"/>
                </a:lnTo>
                <a:lnTo>
                  <a:pt x="4" y="1087"/>
                </a:lnTo>
                <a:lnTo>
                  <a:pt x="3" y="1074"/>
                </a:lnTo>
                <a:lnTo>
                  <a:pt x="1" y="1061"/>
                </a:lnTo>
                <a:lnTo>
                  <a:pt x="0" y="1048"/>
                </a:lnTo>
                <a:lnTo>
                  <a:pt x="0" y="1035"/>
                </a:lnTo>
                <a:lnTo>
                  <a:pt x="0" y="51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298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äliotsikkodi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3" y="1341438"/>
            <a:ext cx="9143999" cy="5516562"/>
          </a:xfrm>
          <a:custGeom>
            <a:avLst/>
            <a:gdLst>
              <a:gd name="T0" fmla="*/ 0 w 5764"/>
              <a:gd name="T1" fmla="*/ 434 h 3480"/>
              <a:gd name="T2" fmla="*/ 0 w 5764"/>
              <a:gd name="T3" fmla="*/ 1305 h 3480"/>
              <a:gd name="T4" fmla="*/ 0 w 5764"/>
              <a:gd name="T5" fmla="*/ 2174 h 3480"/>
              <a:gd name="T6" fmla="*/ 0 w 5764"/>
              <a:gd name="T7" fmla="*/ 3045 h 3480"/>
              <a:gd name="T8" fmla="*/ 721 w 5764"/>
              <a:gd name="T9" fmla="*/ 3480 h 3480"/>
              <a:gd name="T10" fmla="*/ 2162 w 5764"/>
              <a:gd name="T11" fmla="*/ 3480 h 3480"/>
              <a:gd name="T12" fmla="*/ 3603 w 5764"/>
              <a:gd name="T13" fmla="*/ 3480 h 3480"/>
              <a:gd name="T14" fmla="*/ 5044 w 5764"/>
              <a:gd name="T15" fmla="*/ 3480 h 3480"/>
              <a:gd name="T16" fmla="*/ 5764 w 5764"/>
              <a:gd name="T17" fmla="*/ 3045 h 3480"/>
              <a:gd name="T18" fmla="*/ 5764 w 5764"/>
              <a:gd name="T19" fmla="*/ 2174 h 3480"/>
              <a:gd name="T20" fmla="*/ 5764 w 5764"/>
              <a:gd name="T21" fmla="*/ 1305 h 3480"/>
              <a:gd name="T22" fmla="*/ 5764 w 5764"/>
              <a:gd name="T23" fmla="*/ 434 h 3480"/>
              <a:gd name="T24" fmla="*/ 5221 w 5764"/>
              <a:gd name="T25" fmla="*/ 0 h 3480"/>
              <a:gd name="T26" fmla="*/ 4135 w 5764"/>
              <a:gd name="T27" fmla="*/ 0 h 3480"/>
              <a:gd name="T28" fmla="*/ 3049 w 5764"/>
              <a:gd name="T29" fmla="*/ 0 h 3480"/>
              <a:gd name="T30" fmla="*/ 1964 w 5764"/>
              <a:gd name="T31" fmla="*/ 0 h 3480"/>
              <a:gd name="T32" fmla="*/ 1409 w 5764"/>
              <a:gd name="T33" fmla="*/ 1 h 3480"/>
              <a:gd name="T34" fmla="*/ 1383 w 5764"/>
              <a:gd name="T35" fmla="*/ 3 h 3480"/>
              <a:gd name="T36" fmla="*/ 1358 w 5764"/>
              <a:gd name="T37" fmla="*/ 7 h 3480"/>
              <a:gd name="T38" fmla="*/ 1333 w 5764"/>
              <a:gd name="T39" fmla="*/ 13 h 3480"/>
              <a:gd name="T40" fmla="*/ 1309 w 5764"/>
              <a:gd name="T41" fmla="*/ 20 h 3480"/>
              <a:gd name="T42" fmla="*/ 1286 w 5764"/>
              <a:gd name="T43" fmla="*/ 30 h 3480"/>
              <a:gd name="T44" fmla="*/ 1263 w 5764"/>
              <a:gd name="T45" fmla="*/ 40 h 3480"/>
              <a:gd name="T46" fmla="*/ 1242 w 5764"/>
              <a:gd name="T47" fmla="*/ 53 h 3480"/>
              <a:gd name="T48" fmla="*/ 1222 w 5764"/>
              <a:gd name="T49" fmla="*/ 66 h 3480"/>
              <a:gd name="T50" fmla="*/ 1202 w 5764"/>
              <a:gd name="T51" fmla="*/ 81 h 3480"/>
              <a:gd name="T52" fmla="*/ 1184 w 5764"/>
              <a:gd name="T53" fmla="*/ 98 h 3480"/>
              <a:gd name="T54" fmla="*/ 1167 w 5764"/>
              <a:gd name="T55" fmla="*/ 115 h 3480"/>
              <a:gd name="T56" fmla="*/ 1152 w 5764"/>
              <a:gd name="T57" fmla="*/ 134 h 3480"/>
              <a:gd name="T58" fmla="*/ 1138 w 5764"/>
              <a:gd name="T59" fmla="*/ 154 h 3480"/>
              <a:gd name="T60" fmla="*/ 1125 w 5764"/>
              <a:gd name="T61" fmla="*/ 174 h 3480"/>
              <a:gd name="T62" fmla="*/ 1114 w 5764"/>
              <a:gd name="T63" fmla="*/ 196 h 3480"/>
              <a:gd name="T64" fmla="*/ 1104 w 5764"/>
              <a:gd name="T65" fmla="*/ 196 h 3480"/>
              <a:gd name="T66" fmla="*/ 1092 w 5764"/>
              <a:gd name="T67" fmla="*/ 174 h 3480"/>
              <a:gd name="T68" fmla="*/ 1080 w 5764"/>
              <a:gd name="T69" fmla="*/ 154 h 3480"/>
              <a:gd name="T70" fmla="*/ 1065 w 5764"/>
              <a:gd name="T71" fmla="*/ 134 h 3480"/>
              <a:gd name="T72" fmla="*/ 1050 w 5764"/>
              <a:gd name="T73" fmla="*/ 115 h 3480"/>
              <a:gd name="T74" fmla="*/ 1024 w 5764"/>
              <a:gd name="T75" fmla="*/ 89 h 3480"/>
              <a:gd name="T76" fmla="*/ 1005 w 5764"/>
              <a:gd name="T77" fmla="*/ 74 h 3480"/>
              <a:gd name="T78" fmla="*/ 985 w 5764"/>
              <a:gd name="T79" fmla="*/ 59 h 3480"/>
              <a:gd name="T80" fmla="*/ 965 w 5764"/>
              <a:gd name="T81" fmla="*/ 46 h 3480"/>
              <a:gd name="T82" fmla="*/ 943 w 5764"/>
              <a:gd name="T83" fmla="*/ 35 h 3480"/>
              <a:gd name="T84" fmla="*/ 920 w 5764"/>
              <a:gd name="T85" fmla="*/ 25 h 3480"/>
              <a:gd name="T86" fmla="*/ 896 w 5764"/>
              <a:gd name="T87" fmla="*/ 16 h 3480"/>
              <a:gd name="T88" fmla="*/ 872 w 5764"/>
              <a:gd name="T89" fmla="*/ 10 h 3480"/>
              <a:gd name="T90" fmla="*/ 847 w 5764"/>
              <a:gd name="T91" fmla="*/ 5 h 3480"/>
              <a:gd name="T92" fmla="*/ 821 w 5764"/>
              <a:gd name="T93" fmla="*/ 2 h 3480"/>
              <a:gd name="T94" fmla="*/ 795 w 5764"/>
              <a:gd name="T95" fmla="*/ 0 h 3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764" h="3480">
                <a:moveTo>
                  <a:pt x="0" y="0"/>
                </a:moveTo>
                <a:lnTo>
                  <a:pt x="0" y="434"/>
                </a:lnTo>
                <a:lnTo>
                  <a:pt x="0" y="869"/>
                </a:lnTo>
                <a:lnTo>
                  <a:pt x="0" y="1305"/>
                </a:lnTo>
                <a:lnTo>
                  <a:pt x="0" y="1740"/>
                </a:lnTo>
                <a:lnTo>
                  <a:pt x="0" y="2174"/>
                </a:lnTo>
                <a:lnTo>
                  <a:pt x="0" y="2609"/>
                </a:lnTo>
                <a:lnTo>
                  <a:pt x="0" y="3045"/>
                </a:lnTo>
                <a:lnTo>
                  <a:pt x="0" y="3480"/>
                </a:lnTo>
                <a:lnTo>
                  <a:pt x="721" y="3480"/>
                </a:lnTo>
                <a:lnTo>
                  <a:pt x="1441" y="3480"/>
                </a:lnTo>
                <a:lnTo>
                  <a:pt x="2162" y="3480"/>
                </a:lnTo>
                <a:lnTo>
                  <a:pt x="2882" y="3480"/>
                </a:lnTo>
                <a:lnTo>
                  <a:pt x="3603" y="3480"/>
                </a:lnTo>
                <a:lnTo>
                  <a:pt x="4323" y="3480"/>
                </a:lnTo>
                <a:lnTo>
                  <a:pt x="5044" y="3480"/>
                </a:lnTo>
                <a:lnTo>
                  <a:pt x="5764" y="3480"/>
                </a:lnTo>
                <a:lnTo>
                  <a:pt x="5764" y="3045"/>
                </a:lnTo>
                <a:lnTo>
                  <a:pt x="5764" y="2609"/>
                </a:lnTo>
                <a:lnTo>
                  <a:pt x="5764" y="2174"/>
                </a:lnTo>
                <a:lnTo>
                  <a:pt x="5764" y="1740"/>
                </a:lnTo>
                <a:lnTo>
                  <a:pt x="5764" y="1305"/>
                </a:lnTo>
                <a:lnTo>
                  <a:pt x="5764" y="869"/>
                </a:lnTo>
                <a:lnTo>
                  <a:pt x="5764" y="434"/>
                </a:lnTo>
                <a:lnTo>
                  <a:pt x="5764" y="0"/>
                </a:lnTo>
                <a:lnTo>
                  <a:pt x="5221" y="0"/>
                </a:lnTo>
                <a:lnTo>
                  <a:pt x="4678" y="0"/>
                </a:lnTo>
                <a:lnTo>
                  <a:pt x="4135" y="0"/>
                </a:lnTo>
                <a:lnTo>
                  <a:pt x="3592" y="0"/>
                </a:lnTo>
                <a:lnTo>
                  <a:pt x="3049" y="0"/>
                </a:lnTo>
                <a:lnTo>
                  <a:pt x="2507" y="0"/>
                </a:lnTo>
                <a:lnTo>
                  <a:pt x="1964" y="0"/>
                </a:lnTo>
                <a:lnTo>
                  <a:pt x="1422" y="0"/>
                </a:lnTo>
                <a:lnTo>
                  <a:pt x="1409" y="1"/>
                </a:lnTo>
                <a:lnTo>
                  <a:pt x="1396" y="2"/>
                </a:lnTo>
                <a:lnTo>
                  <a:pt x="1383" y="3"/>
                </a:lnTo>
                <a:lnTo>
                  <a:pt x="1370" y="5"/>
                </a:lnTo>
                <a:lnTo>
                  <a:pt x="1358" y="7"/>
                </a:lnTo>
                <a:lnTo>
                  <a:pt x="1345" y="10"/>
                </a:lnTo>
                <a:lnTo>
                  <a:pt x="1333" y="13"/>
                </a:lnTo>
                <a:lnTo>
                  <a:pt x="1321" y="16"/>
                </a:lnTo>
                <a:lnTo>
                  <a:pt x="1309" y="20"/>
                </a:lnTo>
                <a:lnTo>
                  <a:pt x="1297" y="25"/>
                </a:lnTo>
                <a:lnTo>
                  <a:pt x="1286" y="30"/>
                </a:lnTo>
                <a:lnTo>
                  <a:pt x="1274" y="35"/>
                </a:lnTo>
                <a:lnTo>
                  <a:pt x="1263" y="40"/>
                </a:lnTo>
                <a:lnTo>
                  <a:pt x="1253" y="46"/>
                </a:lnTo>
                <a:lnTo>
                  <a:pt x="1242" y="53"/>
                </a:lnTo>
                <a:lnTo>
                  <a:pt x="1232" y="59"/>
                </a:lnTo>
                <a:lnTo>
                  <a:pt x="1222" y="66"/>
                </a:lnTo>
                <a:lnTo>
                  <a:pt x="1212" y="74"/>
                </a:lnTo>
                <a:lnTo>
                  <a:pt x="1202" y="81"/>
                </a:lnTo>
                <a:lnTo>
                  <a:pt x="1193" y="89"/>
                </a:lnTo>
                <a:lnTo>
                  <a:pt x="1184" y="98"/>
                </a:lnTo>
                <a:lnTo>
                  <a:pt x="1176" y="106"/>
                </a:lnTo>
                <a:lnTo>
                  <a:pt x="1167" y="115"/>
                </a:lnTo>
                <a:lnTo>
                  <a:pt x="1159" y="124"/>
                </a:lnTo>
                <a:lnTo>
                  <a:pt x="1152" y="134"/>
                </a:lnTo>
                <a:lnTo>
                  <a:pt x="1145" y="144"/>
                </a:lnTo>
                <a:lnTo>
                  <a:pt x="1138" y="154"/>
                </a:lnTo>
                <a:lnTo>
                  <a:pt x="1131" y="164"/>
                </a:lnTo>
                <a:lnTo>
                  <a:pt x="1125" y="174"/>
                </a:lnTo>
                <a:lnTo>
                  <a:pt x="1119" y="185"/>
                </a:lnTo>
                <a:lnTo>
                  <a:pt x="1114" y="196"/>
                </a:lnTo>
                <a:lnTo>
                  <a:pt x="1109" y="207"/>
                </a:lnTo>
                <a:lnTo>
                  <a:pt x="1104" y="196"/>
                </a:lnTo>
                <a:lnTo>
                  <a:pt x="1098" y="185"/>
                </a:lnTo>
                <a:lnTo>
                  <a:pt x="1092" y="174"/>
                </a:lnTo>
                <a:lnTo>
                  <a:pt x="1086" y="164"/>
                </a:lnTo>
                <a:lnTo>
                  <a:pt x="1080" y="154"/>
                </a:lnTo>
                <a:lnTo>
                  <a:pt x="1073" y="144"/>
                </a:lnTo>
                <a:lnTo>
                  <a:pt x="1065" y="134"/>
                </a:lnTo>
                <a:lnTo>
                  <a:pt x="1058" y="124"/>
                </a:lnTo>
                <a:lnTo>
                  <a:pt x="1050" y="115"/>
                </a:lnTo>
                <a:lnTo>
                  <a:pt x="1042" y="106"/>
                </a:lnTo>
                <a:lnTo>
                  <a:pt x="1024" y="89"/>
                </a:lnTo>
                <a:lnTo>
                  <a:pt x="1015" y="81"/>
                </a:lnTo>
                <a:lnTo>
                  <a:pt x="1005" y="74"/>
                </a:lnTo>
                <a:lnTo>
                  <a:pt x="996" y="66"/>
                </a:lnTo>
                <a:lnTo>
                  <a:pt x="985" y="59"/>
                </a:lnTo>
                <a:lnTo>
                  <a:pt x="975" y="53"/>
                </a:lnTo>
                <a:lnTo>
                  <a:pt x="965" y="46"/>
                </a:lnTo>
                <a:lnTo>
                  <a:pt x="954" y="40"/>
                </a:lnTo>
                <a:lnTo>
                  <a:pt x="943" y="35"/>
                </a:lnTo>
                <a:lnTo>
                  <a:pt x="931" y="30"/>
                </a:lnTo>
                <a:lnTo>
                  <a:pt x="920" y="25"/>
                </a:lnTo>
                <a:lnTo>
                  <a:pt x="908" y="20"/>
                </a:lnTo>
                <a:lnTo>
                  <a:pt x="896" y="16"/>
                </a:lnTo>
                <a:lnTo>
                  <a:pt x="884" y="13"/>
                </a:lnTo>
                <a:lnTo>
                  <a:pt x="872" y="10"/>
                </a:lnTo>
                <a:lnTo>
                  <a:pt x="860" y="7"/>
                </a:lnTo>
                <a:lnTo>
                  <a:pt x="847" y="5"/>
                </a:lnTo>
                <a:lnTo>
                  <a:pt x="834" y="3"/>
                </a:lnTo>
                <a:lnTo>
                  <a:pt x="821" y="2"/>
                </a:lnTo>
                <a:lnTo>
                  <a:pt x="808" y="1"/>
                </a:lnTo>
                <a:lnTo>
                  <a:pt x="795" y="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 bwMode="black">
          <a:xfrm>
            <a:off x="900000" y="2998800"/>
            <a:ext cx="5184000" cy="1800000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 bwMode="black">
          <a:xfrm>
            <a:off x="900000" y="4942800"/>
            <a:ext cx="5184000" cy="75600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8" name="Kuva 7" descr="KelaFpa_väri_is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2"/>
            <a:ext cx="1656184" cy="533875"/>
          </a:xfrm>
          <a:prstGeom prst="rect">
            <a:avLst/>
          </a:prstGeom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66358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äliotsikkodi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3" y="1341438"/>
            <a:ext cx="9143999" cy="5516562"/>
          </a:xfrm>
          <a:custGeom>
            <a:avLst/>
            <a:gdLst>
              <a:gd name="T0" fmla="*/ 0 w 5764"/>
              <a:gd name="T1" fmla="*/ 434 h 3480"/>
              <a:gd name="T2" fmla="*/ 0 w 5764"/>
              <a:gd name="T3" fmla="*/ 1305 h 3480"/>
              <a:gd name="T4" fmla="*/ 0 w 5764"/>
              <a:gd name="T5" fmla="*/ 2174 h 3480"/>
              <a:gd name="T6" fmla="*/ 0 w 5764"/>
              <a:gd name="T7" fmla="*/ 3045 h 3480"/>
              <a:gd name="T8" fmla="*/ 721 w 5764"/>
              <a:gd name="T9" fmla="*/ 3480 h 3480"/>
              <a:gd name="T10" fmla="*/ 2162 w 5764"/>
              <a:gd name="T11" fmla="*/ 3480 h 3480"/>
              <a:gd name="T12" fmla="*/ 3603 w 5764"/>
              <a:gd name="T13" fmla="*/ 3480 h 3480"/>
              <a:gd name="T14" fmla="*/ 5044 w 5764"/>
              <a:gd name="T15" fmla="*/ 3480 h 3480"/>
              <a:gd name="T16" fmla="*/ 5764 w 5764"/>
              <a:gd name="T17" fmla="*/ 3045 h 3480"/>
              <a:gd name="T18" fmla="*/ 5764 w 5764"/>
              <a:gd name="T19" fmla="*/ 2174 h 3480"/>
              <a:gd name="T20" fmla="*/ 5764 w 5764"/>
              <a:gd name="T21" fmla="*/ 1305 h 3480"/>
              <a:gd name="T22" fmla="*/ 5764 w 5764"/>
              <a:gd name="T23" fmla="*/ 434 h 3480"/>
              <a:gd name="T24" fmla="*/ 5221 w 5764"/>
              <a:gd name="T25" fmla="*/ 0 h 3480"/>
              <a:gd name="T26" fmla="*/ 4135 w 5764"/>
              <a:gd name="T27" fmla="*/ 0 h 3480"/>
              <a:gd name="T28" fmla="*/ 3049 w 5764"/>
              <a:gd name="T29" fmla="*/ 0 h 3480"/>
              <a:gd name="T30" fmla="*/ 1964 w 5764"/>
              <a:gd name="T31" fmla="*/ 0 h 3480"/>
              <a:gd name="T32" fmla="*/ 1409 w 5764"/>
              <a:gd name="T33" fmla="*/ 1 h 3480"/>
              <a:gd name="T34" fmla="*/ 1383 w 5764"/>
              <a:gd name="T35" fmla="*/ 3 h 3480"/>
              <a:gd name="T36" fmla="*/ 1358 w 5764"/>
              <a:gd name="T37" fmla="*/ 7 h 3480"/>
              <a:gd name="T38" fmla="*/ 1333 w 5764"/>
              <a:gd name="T39" fmla="*/ 13 h 3480"/>
              <a:gd name="T40" fmla="*/ 1309 w 5764"/>
              <a:gd name="T41" fmla="*/ 20 h 3480"/>
              <a:gd name="T42" fmla="*/ 1286 w 5764"/>
              <a:gd name="T43" fmla="*/ 30 h 3480"/>
              <a:gd name="T44" fmla="*/ 1263 w 5764"/>
              <a:gd name="T45" fmla="*/ 40 h 3480"/>
              <a:gd name="T46" fmla="*/ 1242 w 5764"/>
              <a:gd name="T47" fmla="*/ 53 h 3480"/>
              <a:gd name="T48" fmla="*/ 1222 w 5764"/>
              <a:gd name="T49" fmla="*/ 66 h 3480"/>
              <a:gd name="T50" fmla="*/ 1202 w 5764"/>
              <a:gd name="T51" fmla="*/ 81 h 3480"/>
              <a:gd name="T52" fmla="*/ 1184 w 5764"/>
              <a:gd name="T53" fmla="*/ 98 h 3480"/>
              <a:gd name="T54" fmla="*/ 1167 w 5764"/>
              <a:gd name="T55" fmla="*/ 115 h 3480"/>
              <a:gd name="T56" fmla="*/ 1152 w 5764"/>
              <a:gd name="T57" fmla="*/ 134 h 3480"/>
              <a:gd name="T58" fmla="*/ 1138 w 5764"/>
              <a:gd name="T59" fmla="*/ 154 h 3480"/>
              <a:gd name="T60" fmla="*/ 1125 w 5764"/>
              <a:gd name="T61" fmla="*/ 174 h 3480"/>
              <a:gd name="T62" fmla="*/ 1114 w 5764"/>
              <a:gd name="T63" fmla="*/ 196 h 3480"/>
              <a:gd name="T64" fmla="*/ 1104 w 5764"/>
              <a:gd name="T65" fmla="*/ 196 h 3480"/>
              <a:gd name="T66" fmla="*/ 1092 w 5764"/>
              <a:gd name="T67" fmla="*/ 174 h 3480"/>
              <a:gd name="T68" fmla="*/ 1080 w 5764"/>
              <a:gd name="T69" fmla="*/ 154 h 3480"/>
              <a:gd name="T70" fmla="*/ 1065 w 5764"/>
              <a:gd name="T71" fmla="*/ 134 h 3480"/>
              <a:gd name="T72" fmla="*/ 1050 w 5764"/>
              <a:gd name="T73" fmla="*/ 115 h 3480"/>
              <a:gd name="T74" fmla="*/ 1024 w 5764"/>
              <a:gd name="T75" fmla="*/ 89 h 3480"/>
              <a:gd name="T76" fmla="*/ 1005 w 5764"/>
              <a:gd name="T77" fmla="*/ 74 h 3480"/>
              <a:gd name="T78" fmla="*/ 985 w 5764"/>
              <a:gd name="T79" fmla="*/ 59 h 3480"/>
              <a:gd name="T80" fmla="*/ 965 w 5764"/>
              <a:gd name="T81" fmla="*/ 46 h 3480"/>
              <a:gd name="T82" fmla="*/ 943 w 5764"/>
              <a:gd name="T83" fmla="*/ 35 h 3480"/>
              <a:gd name="T84" fmla="*/ 920 w 5764"/>
              <a:gd name="T85" fmla="*/ 25 h 3480"/>
              <a:gd name="T86" fmla="*/ 896 w 5764"/>
              <a:gd name="T87" fmla="*/ 16 h 3480"/>
              <a:gd name="T88" fmla="*/ 872 w 5764"/>
              <a:gd name="T89" fmla="*/ 10 h 3480"/>
              <a:gd name="T90" fmla="*/ 847 w 5764"/>
              <a:gd name="T91" fmla="*/ 5 h 3480"/>
              <a:gd name="T92" fmla="*/ 821 w 5764"/>
              <a:gd name="T93" fmla="*/ 2 h 3480"/>
              <a:gd name="T94" fmla="*/ 795 w 5764"/>
              <a:gd name="T95" fmla="*/ 0 h 3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764" h="3480">
                <a:moveTo>
                  <a:pt x="0" y="0"/>
                </a:moveTo>
                <a:lnTo>
                  <a:pt x="0" y="434"/>
                </a:lnTo>
                <a:lnTo>
                  <a:pt x="0" y="869"/>
                </a:lnTo>
                <a:lnTo>
                  <a:pt x="0" y="1305"/>
                </a:lnTo>
                <a:lnTo>
                  <a:pt x="0" y="1740"/>
                </a:lnTo>
                <a:lnTo>
                  <a:pt x="0" y="2174"/>
                </a:lnTo>
                <a:lnTo>
                  <a:pt x="0" y="2609"/>
                </a:lnTo>
                <a:lnTo>
                  <a:pt x="0" y="3045"/>
                </a:lnTo>
                <a:lnTo>
                  <a:pt x="0" y="3480"/>
                </a:lnTo>
                <a:lnTo>
                  <a:pt x="721" y="3480"/>
                </a:lnTo>
                <a:lnTo>
                  <a:pt x="1441" y="3480"/>
                </a:lnTo>
                <a:lnTo>
                  <a:pt x="2162" y="3480"/>
                </a:lnTo>
                <a:lnTo>
                  <a:pt x="2882" y="3480"/>
                </a:lnTo>
                <a:lnTo>
                  <a:pt x="3603" y="3480"/>
                </a:lnTo>
                <a:lnTo>
                  <a:pt x="4323" y="3480"/>
                </a:lnTo>
                <a:lnTo>
                  <a:pt x="5044" y="3480"/>
                </a:lnTo>
                <a:lnTo>
                  <a:pt x="5764" y="3480"/>
                </a:lnTo>
                <a:lnTo>
                  <a:pt x="5764" y="3045"/>
                </a:lnTo>
                <a:lnTo>
                  <a:pt x="5764" y="2609"/>
                </a:lnTo>
                <a:lnTo>
                  <a:pt x="5764" y="2174"/>
                </a:lnTo>
                <a:lnTo>
                  <a:pt x="5764" y="1740"/>
                </a:lnTo>
                <a:lnTo>
                  <a:pt x="5764" y="1305"/>
                </a:lnTo>
                <a:lnTo>
                  <a:pt x="5764" y="869"/>
                </a:lnTo>
                <a:lnTo>
                  <a:pt x="5764" y="434"/>
                </a:lnTo>
                <a:lnTo>
                  <a:pt x="5764" y="0"/>
                </a:lnTo>
                <a:lnTo>
                  <a:pt x="5221" y="0"/>
                </a:lnTo>
                <a:lnTo>
                  <a:pt x="4678" y="0"/>
                </a:lnTo>
                <a:lnTo>
                  <a:pt x="4135" y="0"/>
                </a:lnTo>
                <a:lnTo>
                  <a:pt x="3592" y="0"/>
                </a:lnTo>
                <a:lnTo>
                  <a:pt x="3049" y="0"/>
                </a:lnTo>
                <a:lnTo>
                  <a:pt x="2507" y="0"/>
                </a:lnTo>
                <a:lnTo>
                  <a:pt x="1964" y="0"/>
                </a:lnTo>
                <a:lnTo>
                  <a:pt x="1422" y="0"/>
                </a:lnTo>
                <a:lnTo>
                  <a:pt x="1409" y="1"/>
                </a:lnTo>
                <a:lnTo>
                  <a:pt x="1396" y="2"/>
                </a:lnTo>
                <a:lnTo>
                  <a:pt x="1383" y="3"/>
                </a:lnTo>
                <a:lnTo>
                  <a:pt x="1370" y="5"/>
                </a:lnTo>
                <a:lnTo>
                  <a:pt x="1358" y="7"/>
                </a:lnTo>
                <a:lnTo>
                  <a:pt x="1345" y="10"/>
                </a:lnTo>
                <a:lnTo>
                  <a:pt x="1333" y="13"/>
                </a:lnTo>
                <a:lnTo>
                  <a:pt x="1321" y="16"/>
                </a:lnTo>
                <a:lnTo>
                  <a:pt x="1309" y="20"/>
                </a:lnTo>
                <a:lnTo>
                  <a:pt x="1297" y="25"/>
                </a:lnTo>
                <a:lnTo>
                  <a:pt x="1286" y="30"/>
                </a:lnTo>
                <a:lnTo>
                  <a:pt x="1274" y="35"/>
                </a:lnTo>
                <a:lnTo>
                  <a:pt x="1263" y="40"/>
                </a:lnTo>
                <a:lnTo>
                  <a:pt x="1253" y="46"/>
                </a:lnTo>
                <a:lnTo>
                  <a:pt x="1242" y="53"/>
                </a:lnTo>
                <a:lnTo>
                  <a:pt x="1232" y="59"/>
                </a:lnTo>
                <a:lnTo>
                  <a:pt x="1222" y="66"/>
                </a:lnTo>
                <a:lnTo>
                  <a:pt x="1212" y="74"/>
                </a:lnTo>
                <a:lnTo>
                  <a:pt x="1202" y="81"/>
                </a:lnTo>
                <a:lnTo>
                  <a:pt x="1193" y="89"/>
                </a:lnTo>
                <a:lnTo>
                  <a:pt x="1184" y="98"/>
                </a:lnTo>
                <a:lnTo>
                  <a:pt x="1176" y="106"/>
                </a:lnTo>
                <a:lnTo>
                  <a:pt x="1167" y="115"/>
                </a:lnTo>
                <a:lnTo>
                  <a:pt x="1159" y="124"/>
                </a:lnTo>
                <a:lnTo>
                  <a:pt x="1152" y="134"/>
                </a:lnTo>
                <a:lnTo>
                  <a:pt x="1145" y="144"/>
                </a:lnTo>
                <a:lnTo>
                  <a:pt x="1138" y="154"/>
                </a:lnTo>
                <a:lnTo>
                  <a:pt x="1131" y="164"/>
                </a:lnTo>
                <a:lnTo>
                  <a:pt x="1125" y="174"/>
                </a:lnTo>
                <a:lnTo>
                  <a:pt x="1119" y="185"/>
                </a:lnTo>
                <a:lnTo>
                  <a:pt x="1114" y="196"/>
                </a:lnTo>
                <a:lnTo>
                  <a:pt x="1109" y="207"/>
                </a:lnTo>
                <a:lnTo>
                  <a:pt x="1104" y="196"/>
                </a:lnTo>
                <a:lnTo>
                  <a:pt x="1098" y="185"/>
                </a:lnTo>
                <a:lnTo>
                  <a:pt x="1092" y="174"/>
                </a:lnTo>
                <a:lnTo>
                  <a:pt x="1086" y="164"/>
                </a:lnTo>
                <a:lnTo>
                  <a:pt x="1080" y="154"/>
                </a:lnTo>
                <a:lnTo>
                  <a:pt x="1073" y="144"/>
                </a:lnTo>
                <a:lnTo>
                  <a:pt x="1065" y="134"/>
                </a:lnTo>
                <a:lnTo>
                  <a:pt x="1058" y="124"/>
                </a:lnTo>
                <a:lnTo>
                  <a:pt x="1050" y="115"/>
                </a:lnTo>
                <a:lnTo>
                  <a:pt x="1042" y="106"/>
                </a:lnTo>
                <a:lnTo>
                  <a:pt x="1024" y="89"/>
                </a:lnTo>
                <a:lnTo>
                  <a:pt x="1015" y="81"/>
                </a:lnTo>
                <a:lnTo>
                  <a:pt x="1005" y="74"/>
                </a:lnTo>
                <a:lnTo>
                  <a:pt x="996" y="66"/>
                </a:lnTo>
                <a:lnTo>
                  <a:pt x="985" y="59"/>
                </a:lnTo>
                <a:lnTo>
                  <a:pt x="975" y="53"/>
                </a:lnTo>
                <a:lnTo>
                  <a:pt x="965" y="46"/>
                </a:lnTo>
                <a:lnTo>
                  <a:pt x="954" y="40"/>
                </a:lnTo>
                <a:lnTo>
                  <a:pt x="943" y="35"/>
                </a:lnTo>
                <a:lnTo>
                  <a:pt x="931" y="30"/>
                </a:lnTo>
                <a:lnTo>
                  <a:pt x="920" y="25"/>
                </a:lnTo>
                <a:lnTo>
                  <a:pt x="908" y="20"/>
                </a:lnTo>
                <a:lnTo>
                  <a:pt x="896" y="16"/>
                </a:lnTo>
                <a:lnTo>
                  <a:pt x="884" y="13"/>
                </a:lnTo>
                <a:lnTo>
                  <a:pt x="872" y="10"/>
                </a:lnTo>
                <a:lnTo>
                  <a:pt x="860" y="7"/>
                </a:lnTo>
                <a:lnTo>
                  <a:pt x="847" y="5"/>
                </a:lnTo>
                <a:lnTo>
                  <a:pt x="834" y="3"/>
                </a:lnTo>
                <a:lnTo>
                  <a:pt x="821" y="2"/>
                </a:lnTo>
                <a:lnTo>
                  <a:pt x="808" y="1"/>
                </a:lnTo>
                <a:lnTo>
                  <a:pt x="79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 bwMode="black">
          <a:xfrm>
            <a:off x="900000" y="2998800"/>
            <a:ext cx="3960000" cy="1800000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 bwMode="black">
          <a:xfrm>
            <a:off x="900000" y="4942800"/>
            <a:ext cx="3960000" cy="75600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8" name="Kuva 7" descr="KelaFpa_väri_is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2"/>
            <a:ext cx="1656184" cy="533875"/>
          </a:xfrm>
          <a:prstGeom prst="rect">
            <a:avLst/>
          </a:prstGeom>
        </p:spPr>
      </p:pic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  <p:sp>
        <p:nvSpPr>
          <p:cNvPr id="10" name="Freeform 6"/>
          <p:cNvSpPr>
            <a:spLocks/>
          </p:cNvSpPr>
          <p:nvPr userDrawn="1"/>
        </p:nvSpPr>
        <p:spPr bwMode="auto">
          <a:xfrm>
            <a:off x="5148064" y="1341438"/>
            <a:ext cx="3995936" cy="5516562"/>
          </a:xfrm>
          <a:custGeom>
            <a:avLst/>
            <a:gdLst>
              <a:gd name="T0" fmla="*/ 628 w 2510"/>
              <a:gd name="T1" fmla="*/ 0 h 3477"/>
              <a:gd name="T2" fmla="*/ 1883 w 2510"/>
              <a:gd name="T3" fmla="*/ 0 h 3477"/>
              <a:gd name="T4" fmla="*/ 2510 w 2510"/>
              <a:gd name="T5" fmla="*/ 434 h 3477"/>
              <a:gd name="T6" fmla="*/ 2510 w 2510"/>
              <a:gd name="T7" fmla="*/ 1303 h 3477"/>
              <a:gd name="T8" fmla="*/ 2510 w 2510"/>
              <a:gd name="T9" fmla="*/ 2172 h 3477"/>
              <a:gd name="T10" fmla="*/ 2510 w 2510"/>
              <a:gd name="T11" fmla="*/ 3042 h 3477"/>
              <a:gd name="T12" fmla="*/ 1883 w 2510"/>
              <a:gd name="T13" fmla="*/ 3477 h 3477"/>
              <a:gd name="T14" fmla="*/ 628 w 2510"/>
              <a:gd name="T15" fmla="*/ 3477 h 3477"/>
              <a:gd name="T16" fmla="*/ 0 w 2510"/>
              <a:gd name="T17" fmla="*/ 3023 h 3477"/>
              <a:gd name="T18" fmla="*/ 0 w 2510"/>
              <a:gd name="T19" fmla="*/ 2115 h 3477"/>
              <a:gd name="T20" fmla="*/ 0 w 2510"/>
              <a:gd name="T21" fmla="*/ 1649 h 3477"/>
              <a:gd name="T22" fmla="*/ 3 w 2510"/>
              <a:gd name="T23" fmla="*/ 1623 h 3477"/>
              <a:gd name="T24" fmla="*/ 7 w 2510"/>
              <a:gd name="T25" fmla="*/ 1597 h 3477"/>
              <a:gd name="T26" fmla="*/ 13 w 2510"/>
              <a:gd name="T27" fmla="*/ 1573 h 3477"/>
              <a:gd name="T28" fmla="*/ 20 w 2510"/>
              <a:gd name="T29" fmla="*/ 1549 h 3477"/>
              <a:gd name="T30" fmla="*/ 29 w 2510"/>
              <a:gd name="T31" fmla="*/ 1525 h 3477"/>
              <a:gd name="T32" fmla="*/ 40 w 2510"/>
              <a:gd name="T33" fmla="*/ 1503 h 3477"/>
              <a:gd name="T34" fmla="*/ 52 w 2510"/>
              <a:gd name="T35" fmla="*/ 1482 h 3477"/>
              <a:gd name="T36" fmla="*/ 66 w 2510"/>
              <a:gd name="T37" fmla="*/ 1461 h 3477"/>
              <a:gd name="T38" fmla="*/ 81 w 2510"/>
              <a:gd name="T39" fmla="*/ 1442 h 3477"/>
              <a:gd name="T40" fmla="*/ 97 w 2510"/>
              <a:gd name="T41" fmla="*/ 1424 h 3477"/>
              <a:gd name="T42" fmla="*/ 115 w 2510"/>
              <a:gd name="T43" fmla="*/ 1407 h 3477"/>
              <a:gd name="T44" fmla="*/ 133 w 2510"/>
              <a:gd name="T45" fmla="*/ 1392 h 3477"/>
              <a:gd name="T46" fmla="*/ 153 w 2510"/>
              <a:gd name="T47" fmla="*/ 1377 h 3477"/>
              <a:gd name="T48" fmla="*/ 174 w 2510"/>
              <a:gd name="T49" fmla="*/ 1365 h 3477"/>
              <a:gd name="T50" fmla="*/ 196 w 2510"/>
              <a:gd name="T51" fmla="*/ 1353 h 3477"/>
              <a:gd name="T52" fmla="*/ 196 w 2510"/>
              <a:gd name="T53" fmla="*/ 1343 h 3477"/>
              <a:gd name="T54" fmla="*/ 174 w 2510"/>
              <a:gd name="T55" fmla="*/ 1332 h 3477"/>
              <a:gd name="T56" fmla="*/ 153 w 2510"/>
              <a:gd name="T57" fmla="*/ 1319 h 3477"/>
              <a:gd name="T58" fmla="*/ 133 w 2510"/>
              <a:gd name="T59" fmla="*/ 1305 h 3477"/>
              <a:gd name="T60" fmla="*/ 115 w 2510"/>
              <a:gd name="T61" fmla="*/ 1290 h 3477"/>
              <a:gd name="T62" fmla="*/ 89 w 2510"/>
              <a:gd name="T63" fmla="*/ 1264 h 3477"/>
              <a:gd name="T64" fmla="*/ 73 w 2510"/>
              <a:gd name="T65" fmla="*/ 1245 h 3477"/>
              <a:gd name="T66" fmla="*/ 59 w 2510"/>
              <a:gd name="T67" fmla="*/ 1225 h 3477"/>
              <a:gd name="T68" fmla="*/ 46 w 2510"/>
              <a:gd name="T69" fmla="*/ 1204 h 3477"/>
              <a:gd name="T70" fmla="*/ 34 w 2510"/>
              <a:gd name="T71" fmla="*/ 1182 h 3477"/>
              <a:gd name="T72" fmla="*/ 24 w 2510"/>
              <a:gd name="T73" fmla="*/ 1160 h 3477"/>
              <a:gd name="T74" fmla="*/ 16 w 2510"/>
              <a:gd name="T75" fmla="*/ 1136 h 3477"/>
              <a:gd name="T76" fmla="*/ 9 w 2510"/>
              <a:gd name="T77" fmla="*/ 1112 h 3477"/>
              <a:gd name="T78" fmla="*/ 4 w 2510"/>
              <a:gd name="T79" fmla="*/ 1087 h 3477"/>
              <a:gd name="T80" fmla="*/ 1 w 2510"/>
              <a:gd name="T81" fmla="*/ 1061 h 3477"/>
              <a:gd name="T82" fmla="*/ 0 w 2510"/>
              <a:gd name="T83" fmla="*/ 1035 h 3477"/>
              <a:gd name="T84" fmla="*/ 0 w 2510"/>
              <a:gd name="T85" fmla="*/ 0 h 3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10" h="3477">
                <a:moveTo>
                  <a:pt x="0" y="0"/>
                </a:moveTo>
                <a:lnTo>
                  <a:pt x="628" y="0"/>
                </a:lnTo>
                <a:lnTo>
                  <a:pt x="1255" y="0"/>
                </a:lnTo>
                <a:lnTo>
                  <a:pt x="1883" y="0"/>
                </a:lnTo>
                <a:lnTo>
                  <a:pt x="2510" y="0"/>
                </a:lnTo>
                <a:lnTo>
                  <a:pt x="2510" y="434"/>
                </a:lnTo>
                <a:lnTo>
                  <a:pt x="2510" y="868"/>
                </a:lnTo>
                <a:lnTo>
                  <a:pt x="2510" y="1303"/>
                </a:lnTo>
                <a:lnTo>
                  <a:pt x="2510" y="1738"/>
                </a:lnTo>
                <a:lnTo>
                  <a:pt x="2510" y="2172"/>
                </a:lnTo>
                <a:lnTo>
                  <a:pt x="2510" y="2607"/>
                </a:lnTo>
                <a:lnTo>
                  <a:pt x="2510" y="3042"/>
                </a:lnTo>
                <a:lnTo>
                  <a:pt x="2510" y="3477"/>
                </a:lnTo>
                <a:lnTo>
                  <a:pt x="1883" y="3477"/>
                </a:lnTo>
                <a:lnTo>
                  <a:pt x="1255" y="3477"/>
                </a:lnTo>
                <a:lnTo>
                  <a:pt x="628" y="3477"/>
                </a:lnTo>
                <a:lnTo>
                  <a:pt x="0" y="3477"/>
                </a:lnTo>
                <a:lnTo>
                  <a:pt x="0" y="3023"/>
                </a:lnTo>
                <a:lnTo>
                  <a:pt x="0" y="2569"/>
                </a:lnTo>
                <a:lnTo>
                  <a:pt x="0" y="2115"/>
                </a:lnTo>
                <a:lnTo>
                  <a:pt x="0" y="1662"/>
                </a:lnTo>
                <a:lnTo>
                  <a:pt x="0" y="1649"/>
                </a:lnTo>
                <a:lnTo>
                  <a:pt x="1" y="1636"/>
                </a:lnTo>
                <a:lnTo>
                  <a:pt x="3" y="1623"/>
                </a:lnTo>
                <a:lnTo>
                  <a:pt x="4" y="1610"/>
                </a:lnTo>
                <a:lnTo>
                  <a:pt x="7" y="1597"/>
                </a:lnTo>
                <a:lnTo>
                  <a:pt x="9" y="1585"/>
                </a:lnTo>
                <a:lnTo>
                  <a:pt x="13" y="1573"/>
                </a:lnTo>
                <a:lnTo>
                  <a:pt x="16" y="1561"/>
                </a:lnTo>
                <a:lnTo>
                  <a:pt x="20" y="1549"/>
                </a:lnTo>
                <a:lnTo>
                  <a:pt x="24" y="1537"/>
                </a:lnTo>
                <a:lnTo>
                  <a:pt x="29" y="1525"/>
                </a:lnTo>
                <a:lnTo>
                  <a:pt x="34" y="1514"/>
                </a:lnTo>
                <a:lnTo>
                  <a:pt x="40" y="1503"/>
                </a:lnTo>
                <a:lnTo>
                  <a:pt x="46" y="1492"/>
                </a:lnTo>
                <a:lnTo>
                  <a:pt x="52" y="1482"/>
                </a:lnTo>
                <a:lnTo>
                  <a:pt x="59" y="1471"/>
                </a:lnTo>
                <a:lnTo>
                  <a:pt x="66" y="1461"/>
                </a:lnTo>
                <a:lnTo>
                  <a:pt x="73" y="1452"/>
                </a:lnTo>
                <a:lnTo>
                  <a:pt x="81" y="1442"/>
                </a:lnTo>
                <a:lnTo>
                  <a:pt x="89" y="1433"/>
                </a:lnTo>
                <a:lnTo>
                  <a:pt x="97" y="1424"/>
                </a:lnTo>
                <a:lnTo>
                  <a:pt x="106" y="1415"/>
                </a:lnTo>
                <a:lnTo>
                  <a:pt x="115" y="1407"/>
                </a:lnTo>
                <a:lnTo>
                  <a:pt x="124" y="1399"/>
                </a:lnTo>
                <a:lnTo>
                  <a:pt x="133" y="1392"/>
                </a:lnTo>
                <a:lnTo>
                  <a:pt x="143" y="1384"/>
                </a:lnTo>
                <a:lnTo>
                  <a:pt x="153" y="1377"/>
                </a:lnTo>
                <a:lnTo>
                  <a:pt x="163" y="1371"/>
                </a:lnTo>
                <a:lnTo>
                  <a:pt x="174" y="1365"/>
                </a:lnTo>
                <a:lnTo>
                  <a:pt x="185" y="1359"/>
                </a:lnTo>
                <a:lnTo>
                  <a:pt x="196" y="1353"/>
                </a:lnTo>
                <a:lnTo>
                  <a:pt x="207" y="1348"/>
                </a:lnTo>
                <a:lnTo>
                  <a:pt x="196" y="1343"/>
                </a:lnTo>
                <a:lnTo>
                  <a:pt x="185" y="1338"/>
                </a:lnTo>
                <a:lnTo>
                  <a:pt x="174" y="1332"/>
                </a:lnTo>
                <a:lnTo>
                  <a:pt x="163" y="1326"/>
                </a:lnTo>
                <a:lnTo>
                  <a:pt x="153" y="1319"/>
                </a:lnTo>
                <a:lnTo>
                  <a:pt x="143" y="1312"/>
                </a:lnTo>
                <a:lnTo>
                  <a:pt x="133" y="1305"/>
                </a:lnTo>
                <a:lnTo>
                  <a:pt x="124" y="1297"/>
                </a:lnTo>
                <a:lnTo>
                  <a:pt x="115" y="1290"/>
                </a:lnTo>
                <a:lnTo>
                  <a:pt x="106" y="1281"/>
                </a:lnTo>
                <a:lnTo>
                  <a:pt x="89" y="1264"/>
                </a:lnTo>
                <a:lnTo>
                  <a:pt x="81" y="1255"/>
                </a:lnTo>
                <a:lnTo>
                  <a:pt x="73" y="1245"/>
                </a:lnTo>
                <a:lnTo>
                  <a:pt x="66" y="1235"/>
                </a:lnTo>
                <a:lnTo>
                  <a:pt x="59" y="1225"/>
                </a:lnTo>
                <a:lnTo>
                  <a:pt x="52" y="1215"/>
                </a:lnTo>
                <a:lnTo>
                  <a:pt x="46" y="1204"/>
                </a:lnTo>
                <a:lnTo>
                  <a:pt x="40" y="1194"/>
                </a:lnTo>
                <a:lnTo>
                  <a:pt x="34" y="1182"/>
                </a:lnTo>
                <a:lnTo>
                  <a:pt x="29" y="1171"/>
                </a:lnTo>
                <a:lnTo>
                  <a:pt x="24" y="1160"/>
                </a:lnTo>
                <a:lnTo>
                  <a:pt x="20" y="1148"/>
                </a:lnTo>
                <a:lnTo>
                  <a:pt x="16" y="1136"/>
                </a:lnTo>
                <a:lnTo>
                  <a:pt x="13" y="1124"/>
                </a:lnTo>
                <a:lnTo>
                  <a:pt x="9" y="1112"/>
                </a:lnTo>
                <a:lnTo>
                  <a:pt x="7" y="1099"/>
                </a:lnTo>
                <a:lnTo>
                  <a:pt x="4" y="1087"/>
                </a:lnTo>
                <a:lnTo>
                  <a:pt x="3" y="1074"/>
                </a:lnTo>
                <a:lnTo>
                  <a:pt x="1" y="1061"/>
                </a:lnTo>
                <a:lnTo>
                  <a:pt x="0" y="1048"/>
                </a:lnTo>
                <a:lnTo>
                  <a:pt x="0" y="1035"/>
                </a:lnTo>
                <a:lnTo>
                  <a:pt x="0" y="51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63825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palst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900000" y="2059200"/>
            <a:ext cx="3600000" cy="39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4000" y="2059200"/>
            <a:ext cx="3600000" cy="39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65250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aotsikoll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00000" y="2059200"/>
            <a:ext cx="7344000" cy="36000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009CD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900000" y="2564904"/>
            <a:ext cx="7344000" cy="3457896"/>
          </a:xfrm>
        </p:spPr>
        <p:txBody>
          <a:bodyPr/>
          <a:lstStyle>
            <a:lvl1pPr>
              <a:buClr>
                <a:srgbClr val="009CDB"/>
              </a:buClr>
              <a:defRPr sz="2400"/>
            </a:lvl1pPr>
            <a:lvl2pPr>
              <a:buClr>
                <a:srgbClr val="009CDB"/>
              </a:buCl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619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1"/>
          <p:cNvSpPr>
            <a:spLocks/>
          </p:cNvSpPr>
          <p:nvPr/>
        </p:nvSpPr>
        <p:spPr bwMode="auto">
          <a:xfrm>
            <a:off x="0" y="2"/>
            <a:ext cx="9144000" cy="1670477"/>
          </a:xfrm>
          <a:custGeom>
            <a:avLst/>
            <a:gdLst>
              <a:gd name="T0" fmla="*/ 1964 w 5764"/>
              <a:gd name="T1" fmla="*/ 846 h 1053"/>
              <a:gd name="T2" fmla="*/ 3049 w 5764"/>
              <a:gd name="T3" fmla="*/ 846 h 1053"/>
              <a:gd name="T4" fmla="*/ 4135 w 5764"/>
              <a:gd name="T5" fmla="*/ 846 h 1053"/>
              <a:gd name="T6" fmla="*/ 5221 w 5764"/>
              <a:gd name="T7" fmla="*/ 846 h 1053"/>
              <a:gd name="T8" fmla="*/ 5764 w 5764"/>
              <a:gd name="T9" fmla="*/ 422 h 1053"/>
              <a:gd name="T10" fmla="*/ 5044 w 5764"/>
              <a:gd name="T11" fmla="*/ 0 h 1053"/>
              <a:gd name="T12" fmla="*/ 3603 w 5764"/>
              <a:gd name="T13" fmla="*/ 0 h 1053"/>
              <a:gd name="T14" fmla="*/ 2162 w 5764"/>
              <a:gd name="T15" fmla="*/ 0 h 1053"/>
              <a:gd name="T16" fmla="*/ 721 w 5764"/>
              <a:gd name="T17" fmla="*/ 0 h 1053"/>
              <a:gd name="T18" fmla="*/ 0 w 5764"/>
              <a:gd name="T19" fmla="*/ 422 h 1053"/>
              <a:gd name="T20" fmla="*/ 795 w 5764"/>
              <a:gd name="T21" fmla="*/ 846 h 1053"/>
              <a:gd name="T22" fmla="*/ 821 w 5764"/>
              <a:gd name="T23" fmla="*/ 848 h 1053"/>
              <a:gd name="T24" fmla="*/ 847 w 5764"/>
              <a:gd name="T25" fmla="*/ 851 h 1053"/>
              <a:gd name="T26" fmla="*/ 872 w 5764"/>
              <a:gd name="T27" fmla="*/ 856 h 1053"/>
              <a:gd name="T28" fmla="*/ 896 w 5764"/>
              <a:gd name="T29" fmla="*/ 862 h 1053"/>
              <a:gd name="T30" fmla="*/ 920 w 5764"/>
              <a:gd name="T31" fmla="*/ 871 h 1053"/>
              <a:gd name="T32" fmla="*/ 943 w 5764"/>
              <a:gd name="T33" fmla="*/ 881 h 1053"/>
              <a:gd name="T34" fmla="*/ 965 w 5764"/>
              <a:gd name="T35" fmla="*/ 892 h 1053"/>
              <a:gd name="T36" fmla="*/ 985 w 5764"/>
              <a:gd name="T37" fmla="*/ 905 h 1053"/>
              <a:gd name="T38" fmla="*/ 1005 w 5764"/>
              <a:gd name="T39" fmla="*/ 919 h 1053"/>
              <a:gd name="T40" fmla="*/ 1024 w 5764"/>
              <a:gd name="T41" fmla="*/ 935 h 1053"/>
              <a:gd name="T42" fmla="*/ 1042 w 5764"/>
              <a:gd name="T43" fmla="*/ 952 h 1053"/>
              <a:gd name="T44" fmla="*/ 1058 w 5764"/>
              <a:gd name="T45" fmla="*/ 970 h 1053"/>
              <a:gd name="T46" fmla="*/ 1073 w 5764"/>
              <a:gd name="T47" fmla="*/ 989 h 1053"/>
              <a:gd name="T48" fmla="*/ 1086 w 5764"/>
              <a:gd name="T49" fmla="*/ 1010 h 1053"/>
              <a:gd name="T50" fmla="*/ 1098 w 5764"/>
              <a:gd name="T51" fmla="*/ 1031 h 1053"/>
              <a:gd name="T52" fmla="*/ 1109 w 5764"/>
              <a:gd name="T53" fmla="*/ 1053 h 1053"/>
              <a:gd name="T54" fmla="*/ 1119 w 5764"/>
              <a:gd name="T55" fmla="*/ 1031 h 1053"/>
              <a:gd name="T56" fmla="*/ 1131 w 5764"/>
              <a:gd name="T57" fmla="*/ 1010 h 1053"/>
              <a:gd name="T58" fmla="*/ 1145 w 5764"/>
              <a:gd name="T59" fmla="*/ 989 h 1053"/>
              <a:gd name="T60" fmla="*/ 1159 w 5764"/>
              <a:gd name="T61" fmla="*/ 970 h 1053"/>
              <a:gd name="T62" fmla="*/ 1176 w 5764"/>
              <a:gd name="T63" fmla="*/ 952 h 1053"/>
              <a:gd name="T64" fmla="*/ 1202 w 5764"/>
              <a:gd name="T65" fmla="*/ 927 h 1053"/>
              <a:gd name="T66" fmla="*/ 1222 w 5764"/>
              <a:gd name="T67" fmla="*/ 912 h 1053"/>
              <a:gd name="T68" fmla="*/ 1242 w 5764"/>
              <a:gd name="T69" fmla="*/ 898 h 1053"/>
              <a:gd name="T70" fmla="*/ 1263 w 5764"/>
              <a:gd name="T71" fmla="*/ 886 h 1053"/>
              <a:gd name="T72" fmla="*/ 1286 w 5764"/>
              <a:gd name="T73" fmla="*/ 875 h 1053"/>
              <a:gd name="T74" fmla="*/ 1309 w 5764"/>
              <a:gd name="T75" fmla="*/ 866 h 1053"/>
              <a:gd name="T76" fmla="*/ 1333 w 5764"/>
              <a:gd name="T77" fmla="*/ 859 h 1053"/>
              <a:gd name="T78" fmla="*/ 1358 w 5764"/>
              <a:gd name="T79" fmla="*/ 853 h 1053"/>
              <a:gd name="T80" fmla="*/ 1383 w 5764"/>
              <a:gd name="T81" fmla="*/ 849 h 1053"/>
              <a:gd name="T82" fmla="*/ 1409 w 5764"/>
              <a:gd name="T83" fmla="*/ 847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764" h="1053">
                <a:moveTo>
                  <a:pt x="1422" y="846"/>
                </a:moveTo>
                <a:lnTo>
                  <a:pt x="1964" y="846"/>
                </a:lnTo>
                <a:lnTo>
                  <a:pt x="2507" y="846"/>
                </a:lnTo>
                <a:lnTo>
                  <a:pt x="3049" y="846"/>
                </a:lnTo>
                <a:lnTo>
                  <a:pt x="3592" y="846"/>
                </a:lnTo>
                <a:lnTo>
                  <a:pt x="4135" y="846"/>
                </a:lnTo>
                <a:lnTo>
                  <a:pt x="4678" y="846"/>
                </a:lnTo>
                <a:lnTo>
                  <a:pt x="5221" y="846"/>
                </a:lnTo>
                <a:lnTo>
                  <a:pt x="5764" y="846"/>
                </a:lnTo>
                <a:lnTo>
                  <a:pt x="5764" y="422"/>
                </a:lnTo>
                <a:lnTo>
                  <a:pt x="5764" y="0"/>
                </a:lnTo>
                <a:lnTo>
                  <a:pt x="5044" y="0"/>
                </a:lnTo>
                <a:lnTo>
                  <a:pt x="4323" y="0"/>
                </a:lnTo>
                <a:lnTo>
                  <a:pt x="3603" y="0"/>
                </a:lnTo>
                <a:lnTo>
                  <a:pt x="2882" y="0"/>
                </a:lnTo>
                <a:lnTo>
                  <a:pt x="2162" y="0"/>
                </a:lnTo>
                <a:lnTo>
                  <a:pt x="1441" y="0"/>
                </a:lnTo>
                <a:lnTo>
                  <a:pt x="721" y="0"/>
                </a:lnTo>
                <a:lnTo>
                  <a:pt x="0" y="0"/>
                </a:lnTo>
                <a:lnTo>
                  <a:pt x="0" y="422"/>
                </a:lnTo>
                <a:lnTo>
                  <a:pt x="0" y="846"/>
                </a:lnTo>
                <a:lnTo>
                  <a:pt x="795" y="846"/>
                </a:lnTo>
                <a:lnTo>
                  <a:pt x="808" y="847"/>
                </a:lnTo>
                <a:lnTo>
                  <a:pt x="821" y="848"/>
                </a:lnTo>
                <a:lnTo>
                  <a:pt x="834" y="849"/>
                </a:lnTo>
                <a:lnTo>
                  <a:pt x="847" y="851"/>
                </a:lnTo>
                <a:lnTo>
                  <a:pt x="860" y="853"/>
                </a:lnTo>
                <a:lnTo>
                  <a:pt x="872" y="856"/>
                </a:lnTo>
                <a:lnTo>
                  <a:pt x="884" y="859"/>
                </a:lnTo>
                <a:lnTo>
                  <a:pt x="896" y="862"/>
                </a:lnTo>
                <a:lnTo>
                  <a:pt x="908" y="866"/>
                </a:lnTo>
                <a:lnTo>
                  <a:pt x="920" y="871"/>
                </a:lnTo>
                <a:lnTo>
                  <a:pt x="931" y="875"/>
                </a:lnTo>
                <a:lnTo>
                  <a:pt x="943" y="881"/>
                </a:lnTo>
                <a:lnTo>
                  <a:pt x="954" y="886"/>
                </a:lnTo>
                <a:lnTo>
                  <a:pt x="965" y="892"/>
                </a:lnTo>
                <a:lnTo>
                  <a:pt x="975" y="898"/>
                </a:lnTo>
                <a:lnTo>
                  <a:pt x="985" y="905"/>
                </a:lnTo>
                <a:lnTo>
                  <a:pt x="996" y="912"/>
                </a:lnTo>
                <a:lnTo>
                  <a:pt x="1005" y="919"/>
                </a:lnTo>
                <a:lnTo>
                  <a:pt x="1015" y="927"/>
                </a:lnTo>
                <a:lnTo>
                  <a:pt x="1024" y="935"/>
                </a:lnTo>
                <a:lnTo>
                  <a:pt x="1033" y="943"/>
                </a:lnTo>
                <a:lnTo>
                  <a:pt x="1042" y="952"/>
                </a:lnTo>
                <a:lnTo>
                  <a:pt x="1050" y="961"/>
                </a:lnTo>
                <a:lnTo>
                  <a:pt x="1058" y="970"/>
                </a:lnTo>
                <a:lnTo>
                  <a:pt x="1065" y="980"/>
                </a:lnTo>
                <a:lnTo>
                  <a:pt x="1073" y="989"/>
                </a:lnTo>
                <a:lnTo>
                  <a:pt x="1080" y="999"/>
                </a:lnTo>
                <a:lnTo>
                  <a:pt x="1086" y="1010"/>
                </a:lnTo>
                <a:lnTo>
                  <a:pt x="1092" y="1020"/>
                </a:lnTo>
                <a:lnTo>
                  <a:pt x="1098" y="1031"/>
                </a:lnTo>
                <a:lnTo>
                  <a:pt x="1104" y="1042"/>
                </a:lnTo>
                <a:lnTo>
                  <a:pt x="1109" y="1053"/>
                </a:lnTo>
                <a:lnTo>
                  <a:pt x="1114" y="1042"/>
                </a:lnTo>
                <a:lnTo>
                  <a:pt x="1119" y="1031"/>
                </a:lnTo>
                <a:lnTo>
                  <a:pt x="1125" y="1020"/>
                </a:lnTo>
                <a:lnTo>
                  <a:pt x="1131" y="1010"/>
                </a:lnTo>
                <a:lnTo>
                  <a:pt x="1138" y="999"/>
                </a:lnTo>
                <a:lnTo>
                  <a:pt x="1145" y="989"/>
                </a:lnTo>
                <a:lnTo>
                  <a:pt x="1152" y="980"/>
                </a:lnTo>
                <a:lnTo>
                  <a:pt x="1159" y="970"/>
                </a:lnTo>
                <a:lnTo>
                  <a:pt x="1167" y="961"/>
                </a:lnTo>
                <a:lnTo>
                  <a:pt x="1176" y="952"/>
                </a:lnTo>
                <a:lnTo>
                  <a:pt x="1193" y="935"/>
                </a:lnTo>
                <a:lnTo>
                  <a:pt x="1202" y="927"/>
                </a:lnTo>
                <a:lnTo>
                  <a:pt x="1212" y="919"/>
                </a:lnTo>
                <a:lnTo>
                  <a:pt x="1222" y="912"/>
                </a:lnTo>
                <a:lnTo>
                  <a:pt x="1232" y="905"/>
                </a:lnTo>
                <a:lnTo>
                  <a:pt x="1242" y="898"/>
                </a:lnTo>
                <a:lnTo>
                  <a:pt x="1253" y="892"/>
                </a:lnTo>
                <a:lnTo>
                  <a:pt x="1263" y="886"/>
                </a:lnTo>
                <a:lnTo>
                  <a:pt x="1274" y="881"/>
                </a:lnTo>
                <a:lnTo>
                  <a:pt x="1286" y="875"/>
                </a:lnTo>
                <a:lnTo>
                  <a:pt x="1297" y="871"/>
                </a:lnTo>
                <a:lnTo>
                  <a:pt x="1309" y="866"/>
                </a:lnTo>
                <a:lnTo>
                  <a:pt x="1321" y="862"/>
                </a:lnTo>
                <a:lnTo>
                  <a:pt x="1333" y="859"/>
                </a:lnTo>
                <a:lnTo>
                  <a:pt x="1345" y="856"/>
                </a:lnTo>
                <a:lnTo>
                  <a:pt x="1358" y="853"/>
                </a:lnTo>
                <a:lnTo>
                  <a:pt x="1370" y="851"/>
                </a:lnTo>
                <a:lnTo>
                  <a:pt x="1383" y="849"/>
                </a:lnTo>
                <a:lnTo>
                  <a:pt x="1396" y="848"/>
                </a:lnTo>
                <a:lnTo>
                  <a:pt x="1409" y="847"/>
                </a:lnTo>
                <a:lnTo>
                  <a:pt x="1422" y="8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  <p:sp>
        <p:nvSpPr>
          <p:cNvPr id="2" name="Otsikon paikkamerkki 1"/>
          <p:cNvSpPr>
            <a:spLocks noGrp="1"/>
          </p:cNvSpPr>
          <p:nvPr>
            <p:ph type="title"/>
          </p:nvPr>
        </p:nvSpPr>
        <p:spPr bwMode="white">
          <a:xfrm>
            <a:off x="900000" y="259200"/>
            <a:ext cx="7344000" cy="93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00000" y="2062800"/>
            <a:ext cx="7344000" cy="39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99592" y="6402533"/>
            <a:ext cx="100811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i-FI" dirty="0" smtClean="0"/>
              <a:t>[pvm]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64000" y="6402533"/>
            <a:ext cx="2895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i-FI" dirty="0" smtClean="0"/>
              <a:t>Yksikkö/Projekti/Esittäjä | Esityksen otsikko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432000" y="6402533"/>
            <a:ext cx="32357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EA8B17D0-BA01-4CC0-9408-FAF7B5A248A9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7" name="Kuva 6" descr="KelaFpa_väri_iso.jp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2471" y="6343889"/>
            <a:ext cx="1152128" cy="37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9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spcBef>
          <a:spcPts val="0"/>
        </a:spcBef>
        <a:spcAft>
          <a:spcPts val="40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spcBef>
          <a:spcPts val="0"/>
        </a:spcBef>
        <a:spcAft>
          <a:spcPts val="4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spcBef>
          <a:spcPts val="0"/>
        </a:spcBef>
        <a:spcAft>
          <a:spcPts val="400"/>
        </a:spcAft>
        <a:buClrTx/>
        <a:buFont typeface="Arial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0000" algn="l" defTabSz="914400" rtl="0" eaLnBrk="1" latinLnBrk="0" hangingPunct="1">
        <a:spcBef>
          <a:spcPts val="0"/>
        </a:spcBef>
        <a:spcAft>
          <a:spcPts val="400"/>
        </a:spcAft>
        <a:buClrTx/>
        <a:buFont typeface="Arial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spcBef>
          <a:spcPts val="0"/>
        </a:spcBef>
        <a:spcAft>
          <a:spcPts val="400"/>
        </a:spcAft>
        <a:buClrTx/>
        <a:buFont typeface="Arial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20000" indent="-270000" algn="l" defTabSz="914400" rtl="0" eaLnBrk="1" latinLnBrk="0" hangingPunct="1">
        <a:spcBef>
          <a:spcPts val="0"/>
        </a:spcBef>
        <a:spcAft>
          <a:spcPts val="400"/>
        </a:spcAft>
        <a:buClrTx/>
        <a:buFont typeface="Arial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90000" indent="-270000" algn="l" defTabSz="914400" rtl="0" eaLnBrk="1" latinLnBrk="0" hangingPunct="1">
        <a:spcBef>
          <a:spcPts val="0"/>
        </a:spcBef>
        <a:spcAft>
          <a:spcPts val="400"/>
        </a:spcAft>
        <a:buClrTx/>
        <a:buFont typeface="Arial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60000" indent="-270000" algn="l" defTabSz="914400" rtl="0" eaLnBrk="1" latinLnBrk="0" hangingPunct="1">
        <a:spcBef>
          <a:spcPts val="0"/>
        </a:spcBef>
        <a:spcAft>
          <a:spcPts val="400"/>
        </a:spcAft>
        <a:buClrTx/>
        <a:buFont typeface="Arial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60000" indent="0" algn="l" defTabSz="914400" rtl="0" eaLnBrk="1" latinLnBrk="0" hangingPunct="1">
        <a:spcBef>
          <a:spcPts val="0"/>
        </a:spcBef>
        <a:spcAft>
          <a:spcPts val="400"/>
        </a:spcAft>
        <a:buClrTx/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Kela osana monialaisessa verkostossa</a:t>
            </a:r>
            <a:endParaRPr lang="fi-FI" dirty="0"/>
          </a:p>
        </p:txBody>
      </p:sp>
      <p:sp>
        <p:nvSpPr>
          <p:cNvPr id="5" name="Alaotsikk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Ilpo Hakula</a:t>
            </a:r>
          </a:p>
          <a:p>
            <a:r>
              <a:rPr lang="fi-FI" dirty="0" smtClean="0"/>
              <a:t>Vakuutuspiirin johtaja</a:t>
            </a:r>
          </a:p>
          <a:p>
            <a:r>
              <a:rPr lang="fi-FI" dirty="0" smtClean="0"/>
              <a:t>27.10.2015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4306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10</a:t>
            </a:fld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8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TYP- asiakasprosessissa huomioitavaa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55576" y="1700808"/>
            <a:ext cx="7344000" cy="4246520"/>
          </a:xfrm>
        </p:spPr>
        <p:txBody>
          <a:bodyPr/>
          <a:lstStyle/>
          <a:p>
            <a:pPr lvl="1"/>
            <a:r>
              <a:rPr lang="fi-FI" sz="1800" b="1" dirty="0" smtClean="0">
                <a:sym typeface="Wingdings" panose="05000000000000000000" pitchFamily="2" charset="2"/>
              </a:rPr>
              <a:t>Asiakasta palvellaan nyt monialaisesti</a:t>
            </a:r>
          </a:p>
          <a:p>
            <a:pPr lvl="2"/>
            <a:r>
              <a:rPr lang="fi-FI" sz="1600" dirty="0" smtClean="0">
                <a:sym typeface="Wingdings" panose="05000000000000000000" pitchFamily="2" charset="2"/>
              </a:rPr>
              <a:t>Pyrkimys: monialaista </a:t>
            </a:r>
            <a:r>
              <a:rPr lang="fi-FI" sz="1600" dirty="0">
                <a:sym typeface="Wingdings" panose="05000000000000000000" pitchFamily="2" charset="2"/>
              </a:rPr>
              <a:t>palvelua </a:t>
            </a:r>
            <a:r>
              <a:rPr lang="fi-FI" sz="1600" dirty="0" smtClean="0">
                <a:sym typeface="Wingdings" panose="05000000000000000000" pitchFamily="2" charset="2"/>
              </a:rPr>
              <a:t>toteutetaan kasvokkain</a:t>
            </a:r>
          </a:p>
          <a:p>
            <a:pPr lvl="2"/>
            <a:r>
              <a:rPr lang="fi-FI" sz="1600" dirty="0" smtClean="0">
                <a:sym typeface="Wingdings" panose="05000000000000000000" pitchFamily="2" charset="2"/>
              </a:rPr>
              <a:t>Perustelu: asiakasprofiilissa haasteellisia </a:t>
            </a:r>
            <a:r>
              <a:rPr lang="fi-FI" sz="1600" dirty="0">
                <a:sym typeface="Wingdings" panose="05000000000000000000" pitchFamily="2" charset="2"/>
              </a:rPr>
              <a:t>asiakkaita, jotka tarvitsevat erityistukea </a:t>
            </a:r>
            <a:r>
              <a:rPr lang="fi-FI" sz="1600" dirty="0" smtClean="0">
                <a:sym typeface="Wingdings" panose="05000000000000000000" pitchFamily="2" charset="2"/>
              </a:rPr>
              <a:t>ja kohtaamista (erityisasiakkaat)</a:t>
            </a:r>
          </a:p>
          <a:p>
            <a:pPr marL="270000" lvl="1" indent="0">
              <a:buNone/>
            </a:pPr>
            <a:endParaRPr lang="fi-FI" sz="1600" dirty="0" smtClean="0">
              <a:sym typeface="Wingdings" panose="05000000000000000000" pitchFamily="2" charset="2"/>
            </a:endParaRPr>
          </a:p>
          <a:p>
            <a:pPr lvl="1"/>
            <a:r>
              <a:rPr lang="fi-FI" sz="1800" b="1" dirty="0" smtClean="0"/>
              <a:t>Kela osoittaa TYP- toimintaan henkilöstöä, jolla on erityistä kuntoutusosaamista</a:t>
            </a:r>
          </a:p>
          <a:p>
            <a:pPr lvl="1"/>
            <a:endParaRPr lang="fi-FI" sz="1600" b="1" dirty="0" smtClean="0"/>
          </a:p>
          <a:p>
            <a:pPr lvl="1"/>
            <a:r>
              <a:rPr lang="fi-FI" sz="1800" b="1" dirty="0" smtClean="0">
                <a:sym typeface="Wingdings" panose="05000000000000000000" pitchFamily="2" charset="2"/>
              </a:rPr>
              <a:t>Kelan työntekijän läsnäolon minimi  TYP- toimipisteessä tulee määritellä</a:t>
            </a:r>
          </a:p>
          <a:p>
            <a:pPr lvl="2"/>
            <a:r>
              <a:rPr lang="fi-FI" sz="1600" dirty="0" smtClean="0">
                <a:sym typeface="Wingdings" panose="05000000000000000000" pitchFamily="2" charset="2"/>
              </a:rPr>
              <a:t>Kelan työntekijän läsnäolo määräytyy asiakastarpeen ja laajuuden mukaisesti. Miniminä voidaan pitää 1 päivä/vko. Asiakasmäärältään suurimmissa TYP- toimipisteissä Kelan toimihenkilö/toimihenkilöt työskentelee/työskentelevät kokopäiväisesti</a:t>
            </a:r>
          </a:p>
          <a:p>
            <a:pPr lvl="2"/>
            <a:r>
              <a:rPr lang="fi-FI" sz="1600" dirty="0" smtClean="0">
                <a:sym typeface="Wingdings" panose="05000000000000000000" pitchFamily="2" charset="2"/>
              </a:rPr>
              <a:t>Yhteydet/verkosto pitää </a:t>
            </a:r>
            <a:r>
              <a:rPr lang="fi-FI" sz="1600" dirty="0">
                <a:sym typeface="Wingdings" panose="05000000000000000000" pitchFamily="2" charset="2"/>
              </a:rPr>
              <a:t>luoda fyysisellä läsnäololla, </a:t>
            </a:r>
            <a:r>
              <a:rPr lang="fi-FI" sz="1600" dirty="0" smtClean="0">
                <a:sym typeface="Wingdings" panose="05000000000000000000" pitchFamily="2" charset="2"/>
              </a:rPr>
              <a:t>ja asiakasprosessin jatkotoimet voidaan hoitaa esim. etäyhteyksillä huomioiden maantieteelliset  etäisyydet</a:t>
            </a:r>
            <a:endParaRPr lang="fi-FI" sz="1600" dirty="0">
              <a:sym typeface="Wingdings" panose="05000000000000000000" pitchFamily="2" charset="2"/>
            </a:endParaRPr>
          </a:p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11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975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9338" y="1971057"/>
            <a:ext cx="3745110" cy="4336082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fi-FI" sz="1800" dirty="0">
                <a:latin typeface="Arial" pitchFamily="34" charset="0"/>
                <a:cs typeface="Arial" pitchFamily="34" charset="0"/>
              </a:rPr>
              <a:t>Fyysinen, psyykkinen ja sosiaalinen toimintakyky ja terveys muodostavat yhdessä työkyvyn perustan</a:t>
            </a:r>
          </a:p>
          <a:p>
            <a:pPr>
              <a:lnSpc>
                <a:spcPct val="70000"/>
              </a:lnSpc>
            </a:pPr>
            <a:endParaRPr lang="fi-FI" sz="1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70000"/>
              </a:lnSpc>
            </a:pPr>
            <a:r>
              <a:rPr lang="fi-FI" sz="1800" dirty="0">
                <a:latin typeface="Arial" pitchFamily="34" charset="0"/>
                <a:cs typeface="Arial" pitchFamily="34" charset="0"/>
              </a:rPr>
              <a:t>Ammatillisen osaamisen merkitys on viime vuosina korostunut, koska uusia työkykyvaatimuksia ja osaamisen alueita syntyy jatkuvasti kaikilla toimialoilla</a:t>
            </a:r>
          </a:p>
          <a:p>
            <a:pPr>
              <a:lnSpc>
                <a:spcPct val="70000"/>
              </a:lnSpc>
              <a:buFontTx/>
              <a:buNone/>
            </a:pPr>
            <a:endParaRPr lang="fi-FI" sz="1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70000"/>
              </a:lnSpc>
            </a:pPr>
            <a:r>
              <a:rPr lang="fi-FI" sz="1800" dirty="0">
                <a:latin typeface="Arial" pitchFamily="34" charset="0"/>
                <a:cs typeface="Arial" pitchFamily="34" charset="0"/>
              </a:rPr>
              <a:t>Omat asenteet työntekoon vaikuttavat merkittävästi </a:t>
            </a:r>
            <a:r>
              <a:rPr lang="fi-FI" sz="1800" dirty="0" smtClean="0">
                <a:latin typeface="Arial" pitchFamily="34" charset="0"/>
                <a:cs typeface="Arial" pitchFamily="34" charset="0"/>
              </a:rPr>
              <a:t>työkykyyn</a:t>
            </a:r>
          </a:p>
          <a:p>
            <a:pPr>
              <a:lnSpc>
                <a:spcPct val="70000"/>
              </a:lnSpc>
            </a:pPr>
            <a:endParaRPr lang="fi-FI" sz="1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i-FI" sz="1800" b="1" dirty="0" smtClean="0">
                <a:solidFill>
                  <a:srgbClr val="9DD323"/>
                </a:solidFill>
                <a:latin typeface="Arial" pitchFamily="34" charset="0"/>
                <a:cs typeface="Arial" pitchFamily="34" charset="0"/>
              </a:rPr>
              <a:t>Kelan rooli TYPissä painottuu työkykyyn ja kuntoutukseen liittyvään asiantuntemukseen ja osaamiseen</a:t>
            </a:r>
            <a:endParaRPr lang="fi-FI" sz="1800" b="1" dirty="0">
              <a:solidFill>
                <a:srgbClr val="9DD32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2868" name="Picture 4" descr="nimetö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34" y="1772816"/>
            <a:ext cx="3200400" cy="444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2869" name="Rectangle 5"/>
          <p:cNvSpPr>
            <a:spLocks noChangeArrowheads="1"/>
          </p:cNvSpPr>
          <p:nvPr/>
        </p:nvSpPr>
        <p:spPr bwMode="auto">
          <a:xfrm>
            <a:off x="1317013" y="404664"/>
            <a:ext cx="6705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en-US" sz="2800" dirty="0" smtClean="0">
                <a:solidFill>
                  <a:srgbClr val="FFFFFF"/>
                </a:solidFill>
                <a:latin typeface="+mj-lt"/>
              </a:rPr>
              <a:t>TYPin toiminta kohdistuu asiakkaiden työkyvyn perustan luomiseen</a:t>
            </a:r>
            <a:endParaRPr lang="en-US" sz="28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92870" name="Oval 6"/>
          <p:cNvSpPr>
            <a:spLocks noChangeArrowheads="1"/>
          </p:cNvSpPr>
          <p:nvPr/>
        </p:nvSpPr>
        <p:spPr bwMode="auto">
          <a:xfrm>
            <a:off x="1619250" y="4724400"/>
            <a:ext cx="2376488" cy="1512888"/>
          </a:xfrm>
          <a:prstGeom prst="ellipse">
            <a:avLst/>
          </a:prstGeom>
          <a:noFill/>
          <a:ln w="38100" algn="ctr">
            <a:solidFill>
              <a:srgbClr val="D4060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i-FI" dirty="0">
              <a:solidFill>
                <a:srgbClr val="000000"/>
              </a:solidFill>
            </a:endParaRPr>
          </a:p>
        </p:txBody>
      </p:sp>
      <p:sp>
        <p:nvSpPr>
          <p:cNvPr id="292872" name="Rectangle 8"/>
          <p:cNvSpPr>
            <a:spLocks noChangeArrowheads="1"/>
          </p:cNvSpPr>
          <p:nvPr/>
        </p:nvSpPr>
        <p:spPr bwMode="auto">
          <a:xfrm>
            <a:off x="1331913" y="6308725"/>
            <a:ext cx="122396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i-FI" sz="800" dirty="0">
                <a:solidFill>
                  <a:srgbClr val="000000"/>
                </a:solidFill>
              </a:rPr>
              <a:t>Kuva: Työterveyslaitos</a:t>
            </a:r>
          </a:p>
        </p:txBody>
      </p:sp>
    </p:spTree>
    <p:extLst>
      <p:ext uri="{BB962C8B-B14F-4D97-AF65-F5344CB8AC3E}">
        <p14:creationId xmlns:p14="http://schemas.microsoft.com/office/powerpoint/2010/main" val="291779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Kelan tarjoama palvelu TYP: ssa 1/2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Kela keskittyy kuntoutuspalvelujen tarjoamiseen, koska se edistää asiakkaan työ-, opiskelu- ja toimintakykyä TYP- asiakkuusprosessissa</a:t>
            </a:r>
          </a:p>
          <a:p>
            <a:r>
              <a:rPr lang="fi-FI" sz="2000" dirty="0" smtClean="0"/>
              <a:t>Asiakkaan hyöty:</a:t>
            </a:r>
          </a:p>
          <a:p>
            <a:pPr lvl="1"/>
            <a:r>
              <a:rPr lang="fi-FI" sz="1800" dirty="0" smtClean="0"/>
              <a:t>Kuntoutus voidaan joustavasti integroida yhteiseen suunnitelmaan ja vie asiakasta eteenpäin</a:t>
            </a:r>
          </a:p>
          <a:p>
            <a:pPr lvl="1"/>
            <a:r>
              <a:rPr lang="fi-FI" sz="1800" dirty="0" smtClean="0"/>
              <a:t>Palveluja voidaan limittää tai ketjuttaa tarpeiden mukaisesti</a:t>
            </a:r>
          </a:p>
          <a:p>
            <a:pPr lvl="1"/>
            <a:r>
              <a:rPr lang="fi-FI" sz="1800" dirty="0" smtClean="0"/>
              <a:t>Ei päällekkäisiä toimintoja eri luukuilta</a:t>
            </a:r>
          </a:p>
          <a:p>
            <a:pPr lvl="1"/>
            <a:r>
              <a:rPr lang="fi-FI" sz="1800" dirty="0" smtClean="0"/>
              <a:t>Asiakas sitoutuu yhteiseen suunnitelmaan, ei turhaudu</a:t>
            </a:r>
            <a:endParaRPr lang="fi-FI" sz="1800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2439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Kela huomioi muiden toimijoiden teettämät selvitykset ja toimenpiteet sekä täydentää niitä omilla kuntoutuspalveluillaan</a:t>
            </a:r>
          </a:p>
          <a:p>
            <a:pPr lvl="1"/>
            <a:r>
              <a:rPr lang="fi-FI" dirty="0" smtClean="0"/>
              <a:t>Kuntoutustarpeen arviointi , suunnitelma, kuntoutuksen hakeminen ja kuntoutuksen seuranta, yhteistyö palveluntuottajien kanssa → tiedottaminen muille TYP: n toimijoille</a:t>
            </a:r>
          </a:p>
          <a:p>
            <a:pPr lvl="1"/>
            <a:r>
              <a:rPr lang="fi-FI" dirty="0" smtClean="0"/>
              <a:t>Lisäksi Kelan työntekijä antaa tarpeen mukaan muuta Kelan etuusneuvontaa tai ohjaa asiakasta Kelan muuhun palvelukanavaan → toimeentulo turvataan kuntoutuksen aikana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14</a:t>
            </a:fld>
            <a:endParaRPr lang="fi-FI"/>
          </a:p>
        </p:txBody>
      </p:sp>
      <p:sp>
        <p:nvSpPr>
          <p:cNvPr id="5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Kelan tarjoama palvelu TYP: ssa 2/2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329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Kelan työkykyneuvojan rooli ja tehtävät </a:t>
            </a:r>
            <a:br>
              <a:rPr lang="fi-FI" dirty="0" smtClean="0"/>
            </a:br>
            <a:r>
              <a:rPr lang="fi-FI" dirty="0" smtClean="0"/>
              <a:t>TYP- toiminnassa 				1/2</a:t>
            </a:r>
            <a:br>
              <a:rPr lang="fi-FI" dirty="0" smtClean="0"/>
            </a:br>
            <a:endParaRPr lang="fi-FI" sz="1400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i-FI" sz="1800" dirty="0" smtClean="0"/>
              <a:t>On </a:t>
            </a:r>
            <a:r>
              <a:rPr lang="fi-FI" sz="1800" b="1" dirty="0"/>
              <a:t>K</a:t>
            </a:r>
            <a:r>
              <a:rPr lang="fi-FI" sz="1800" b="1" dirty="0" smtClean="0"/>
              <a:t>elan ”erityisasiantuntija ”</a:t>
            </a:r>
          </a:p>
          <a:p>
            <a:r>
              <a:rPr lang="fi-FI" sz="1800" b="1" dirty="0" smtClean="0"/>
              <a:t>kuntoutukseen ja työkykyyn liittyvissä etuuksissa</a:t>
            </a:r>
            <a:r>
              <a:rPr lang="fi-FI" sz="1800" dirty="0" smtClean="0"/>
              <a:t>; </a:t>
            </a:r>
            <a:br>
              <a:rPr lang="fi-FI" sz="1800" dirty="0" smtClean="0"/>
            </a:br>
            <a:r>
              <a:rPr lang="fi-FI" sz="1800" dirty="0" smtClean="0"/>
              <a:t>TYP: n tavoitteena on työelämään siirtyminen, missä työntekijä tarjoaa työ- ja toimintakykyä parantavia kuntoutuspalveluja</a:t>
            </a:r>
          </a:p>
          <a:p>
            <a:r>
              <a:rPr lang="fi-FI" sz="1800" dirty="0" smtClean="0"/>
              <a:t>joka arvioi sen, että TYP- asiakas on oikealla etuudella</a:t>
            </a:r>
          </a:p>
          <a:p>
            <a:r>
              <a:rPr lang="fi-FI" sz="1800" dirty="0" smtClean="0"/>
              <a:t>joka pyrkii ratkaisemaan  TYP- asiakkaan kuntoutushakemuksen tai suosittaa kuntoutuskäsittelijälle, miten TYP- asiakkaan kuntoutushakemus ratkaistaan joka kykenee monialaiseen työskentelyyn, on vahva kuntoutusosaaja ja osaa liitännäisetuuksia</a:t>
            </a:r>
          </a:p>
          <a:p>
            <a:r>
              <a:rPr lang="fi-FI" sz="1800" dirty="0" smtClean="0"/>
              <a:t>joka kykenee itsenäiseen työskentelyyn, arviointiin, ratkaisuihin ja päätöksentekoon (=elämänkestoinen päätös asiakkaan asiassa)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2970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Kelan </a:t>
            </a:r>
            <a:r>
              <a:rPr lang="fi-FI" dirty="0" smtClean="0"/>
              <a:t>työkykyneuvojan </a:t>
            </a:r>
            <a:r>
              <a:rPr lang="fi-FI" dirty="0"/>
              <a:t>rooli ja tehtävät 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TYP- toiminnassa 				2/2    </a:t>
            </a:r>
            <a:endParaRPr lang="fi-FI" sz="1400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827584" y="1772816"/>
            <a:ext cx="7416416" cy="42499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sz="2000" dirty="0"/>
              <a:t>On </a:t>
            </a:r>
            <a:r>
              <a:rPr lang="fi-FI" sz="2000" b="1" dirty="0"/>
              <a:t>Kelan ”erityisasiantuntija </a:t>
            </a:r>
            <a:r>
              <a:rPr lang="fi-FI" sz="2000" b="1" dirty="0" smtClean="0"/>
              <a:t>”</a:t>
            </a:r>
            <a:endParaRPr lang="fi-FI" sz="2000" dirty="0" smtClean="0"/>
          </a:p>
          <a:p>
            <a:r>
              <a:rPr lang="fi-FI" sz="2000" dirty="0" smtClean="0"/>
              <a:t>joka kykenee ottamaan kantaa asiakkaan kokonaistilanteeseen; ymmärtää TE- ja sosiaalitoimen ja terveydenhuollon ratkaisuja ja muiden hallintoyksiköiden toimintamalleja</a:t>
            </a:r>
          </a:p>
          <a:p>
            <a:r>
              <a:rPr lang="fi-FI" sz="2000" dirty="0" smtClean="0"/>
              <a:t>joka rakentaa </a:t>
            </a:r>
            <a:r>
              <a:rPr lang="fi-FI" sz="2000" dirty="0" smtClean="0"/>
              <a:t>luottamussuhteen asiakkaaseen ja monialaiseen työryhmään</a:t>
            </a:r>
            <a:endParaRPr lang="fi-FI" sz="2000" dirty="0" smtClean="0"/>
          </a:p>
          <a:p>
            <a:r>
              <a:rPr lang="fi-FI" sz="2000" dirty="0" smtClean="0"/>
              <a:t>joka kykenee linkittämään Kelan palveluja asiakkaan kokonaisprosessiin</a:t>
            </a:r>
          </a:p>
          <a:p>
            <a:r>
              <a:rPr lang="fi-FI" sz="2000" dirty="0" smtClean="0"/>
              <a:t>joka tuntee TYP: n ulkopuolisen verkoston</a:t>
            </a:r>
          </a:p>
          <a:p>
            <a:r>
              <a:rPr lang="fi-FI" sz="2000" dirty="0" smtClean="0"/>
              <a:t>joka keskittyy TYP- työhön</a:t>
            </a:r>
          </a:p>
          <a:p>
            <a:r>
              <a:rPr lang="fi-FI" sz="2000" dirty="0" smtClean="0"/>
              <a:t>jolla on hyvät vuorovaikutustaidot ja on aktiivinen yhteistyökumppani </a:t>
            </a:r>
          </a:p>
          <a:p>
            <a:r>
              <a:rPr lang="fi-FI" sz="2000" dirty="0" smtClean="0"/>
              <a:t>joka on yhteydessä </a:t>
            </a:r>
            <a:r>
              <a:rPr lang="fi-FI" sz="2000" dirty="0" err="1" smtClean="0"/>
              <a:t>TYPiin</a:t>
            </a:r>
            <a:r>
              <a:rPr lang="fi-FI" sz="2000" dirty="0" smtClean="0"/>
              <a:t> myös puhelimitse, </a:t>
            </a:r>
            <a:br>
              <a:rPr lang="fi-FI" sz="2000" dirty="0" smtClean="0"/>
            </a:br>
            <a:r>
              <a:rPr lang="fi-FI" sz="2000" dirty="0" smtClean="0"/>
              <a:t>pikaviestiohjelmilla (esim. </a:t>
            </a:r>
            <a:r>
              <a:rPr lang="fi-FI" sz="2000" dirty="0" err="1" smtClean="0"/>
              <a:t>Lyncillä</a:t>
            </a:r>
            <a:r>
              <a:rPr lang="fi-FI" sz="2000" dirty="0" smtClean="0"/>
              <a:t>)</a:t>
            </a:r>
          </a:p>
          <a:p>
            <a:r>
              <a:rPr lang="fi-FI" sz="2000" dirty="0" smtClean="0"/>
              <a:t>joka toimii linkkinä Kelan suuntaan</a:t>
            </a:r>
          </a:p>
          <a:p>
            <a:r>
              <a:rPr lang="fi-FI" sz="2000" dirty="0" smtClean="0"/>
              <a:t>joka on itseohjautuva ja  saa esimiehiltä luvan toteuttaa TYP- työtä</a:t>
            </a:r>
          </a:p>
          <a:p>
            <a:r>
              <a:rPr lang="fi-FI" sz="2000" dirty="0" smtClean="0"/>
              <a:t>joka saa tuen TYP- johtoryhmän Kelan edustajalta ja esimiehiltä sekä muulta Kelan työyhteisöltä 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8580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latin typeface="Castellar" panose="020A0402060406010301" pitchFamily="18" charset="0"/>
              </a:rPr>
              <a:t>Kiitos!</a:t>
            </a:r>
            <a:endParaRPr lang="fi-FI" dirty="0">
              <a:latin typeface="Castellar" panose="020A0402060406010301" pitchFamily="18" charset="0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17</a:t>
            </a:fld>
            <a:endParaRPr lang="fi-FI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9798"/>
            <a:ext cx="3655366" cy="21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iruutu 4"/>
          <p:cNvSpPr txBox="1"/>
          <p:nvPr/>
        </p:nvSpPr>
        <p:spPr>
          <a:xfrm>
            <a:off x="772282" y="2239997"/>
            <a:ext cx="61206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i="1" dirty="0" smtClean="0"/>
              <a:t>”Toisten erilaisuuden ja ajattelun ymmärtämistä tulisi ehdottomasti viljellä osana sivistystä”</a:t>
            </a:r>
          </a:p>
          <a:p>
            <a:endParaRPr lang="fi-FI" i="1" dirty="0"/>
          </a:p>
          <a:p>
            <a:r>
              <a:rPr lang="fi-FI" sz="1400" i="1" dirty="0" smtClean="0"/>
              <a:t>-Jaakko Hintikka, loogikko/filosofi-</a:t>
            </a:r>
            <a:endParaRPr lang="fi-FI" sz="1400" i="1" dirty="0"/>
          </a:p>
        </p:txBody>
      </p:sp>
    </p:spTree>
    <p:extLst>
      <p:ext uri="{BB962C8B-B14F-4D97-AF65-F5344CB8AC3E}">
        <p14:creationId xmlns:p14="http://schemas.microsoft.com/office/powerpoint/2010/main" val="400005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pPr/>
              <a:t>2</a:t>
            </a:fld>
            <a:endParaRPr lang="fi-FI" dirty="0"/>
          </a:p>
        </p:txBody>
      </p:sp>
      <p:sp>
        <p:nvSpPr>
          <p:cNvPr id="3" name="Tekstiruutu 2"/>
          <p:cNvSpPr txBox="1"/>
          <p:nvPr/>
        </p:nvSpPr>
        <p:spPr>
          <a:xfrm>
            <a:off x="6973174" y="6525344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/>
              <a:t>Lähde: TEM/Päivi Kerminen</a:t>
            </a:r>
            <a:endParaRPr lang="fi-FI" sz="1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525"/>
            <a:ext cx="912495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50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Kelan strateginen painopiste </a:t>
            </a:r>
            <a:br>
              <a:rPr lang="fi-FI" dirty="0" smtClean="0"/>
            </a:br>
            <a:r>
              <a:rPr lang="fi-FI" dirty="0" smtClean="0"/>
              <a:t>kumppanuusyhteistyössä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Parannamme suorituskykyämme uudistamalla toimintojamme sekä vahvistamalla yhteistyötä kumppaniemme kanssa</a:t>
            </a:r>
          </a:p>
          <a:p>
            <a:pPr lvl="1"/>
            <a:r>
              <a:rPr lang="fi-FI" sz="1600" dirty="0" smtClean="0"/>
              <a:t>Kehitämme kumppanuusyhteistyötä toimintaympäristön muuttuessa</a:t>
            </a:r>
          </a:p>
          <a:p>
            <a:pPr lvl="1"/>
            <a:r>
              <a:rPr lang="fi-FI" sz="1600" dirty="0" smtClean="0"/>
              <a:t>Valmistaudumme tuleviin muutoksiin muuttamalla tehtäviä perustyötä vaarantamatta (nuorisotakuu, toimeentulotuki)</a:t>
            </a:r>
          </a:p>
          <a:p>
            <a:pPr lvl="1"/>
            <a:r>
              <a:rPr lang="fi-FI" sz="1600" dirty="0" smtClean="0"/>
              <a:t>Johdamme ja määrittelemme sidosryhmäyhteistyön tavoitteet koordinoidusti</a:t>
            </a:r>
          </a:p>
          <a:p>
            <a:pPr lvl="1"/>
            <a:r>
              <a:rPr lang="fi-FI" sz="1600" dirty="0" smtClean="0"/>
              <a:t>Ohjaamme ja parannamme yhteisiä prosesseja yhdessä kumppanin kanssa</a:t>
            </a:r>
          </a:p>
          <a:p>
            <a:pPr lvl="1"/>
            <a:r>
              <a:rPr lang="fi-FI" sz="1600" dirty="0"/>
              <a:t>saada aikaan toimiva TYP- toimintamalli lain tarkoittamalla tavalla yhdessä muiden toimijoiden kanssa</a:t>
            </a:r>
          </a:p>
          <a:p>
            <a:pPr marL="270000" lvl="1" indent="0">
              <a:buNone/>
            </a:pPr>
            <a:endParaRPr lang="fi-FI" sz="1600" dirty="0"/>
          </a:p>
          <a:p>
            <a:pPr lvl="1"/>
            <a:r>
              <a:rPr lang="fi-FI" sz="1600" b="1" dirty="0"/>
              <a:t>Kela toimii valtakunnallisesti tasalaatuisesti ja tarjoaa palvelua tasapuolisesti asiakkaille ympäri maata TYP- lain mukaisesti </a:t>
            </a:r>
          </a:p>
          <a:p>
            <a:pPr lvl="1"/>
            <a:endParaRPr lang="fi-FI" sz="1600" dirty="0" smtClean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8589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4</a:t>
            </a:fld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13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5</a:t>
            </a:fld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99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Kelan vakuutuspiirit; asiakasmäärä, osatyökykyisyys, henkilöstö, toimipaikat</a:t>
            </a:r>
            <a:endParaRPr lang="fi-FI" dirty="0"/>
          </a:p>
        </p:txBody>
      </p:sp>
      <p:graphicFrame>
        <p:nvGraphicFramePr>
          <p:cNvPr id="5" name="Sisällön paikkamerkk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288608"/>
              </p:ext>
            </p:extLst>
          </p:nvPr>
        </p:nvGraphicFramePr>
        <p:xfrm>
          <a:off x="-1" y="2062164"/>
          <a:ext cx="9144000" cy="4474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484330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Eteläinen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Läntinen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Keskinen 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Itäinen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Pohjoinen</a:t>
                      </a:r>
                      <a:endParaRPr lang="fi-FI" dirty="0"/>
                    </a:p>
                  </a:txBody>
                  <a:tcPr/>
                </a:tc>
              </a:tr>
              <a:tr h="1194239">
                <a:tc>
                  <a:txBody>
                    <a:bodyPr/>
                    <a:lstStyle/>
                    <a:p>
                      <a:r>
                        <a:rPr lang="fi-FI" dirty="0" smtClean="0"/>
                        <a:t>TYP- asiakkaat </a:t>
                      </a:r>
                      <a:r>
                        <a:rPr lang="fi-FI" dirty="0" smtClean="0"/>
                        <a:t>yht.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40 440</a:t>
                      </a:r>
                    </a:p>
                    <a:p>
                      <a:r>
                        <a:rPr lang="fi-FI" dirty="0" smtClean="0"/>
                        <a:t>Hki</a:t>
                      </a:r>
                      <a:r>
                        <a:rPr lang="fi-FI" baseline="0" dirty="0" smtClean="0"/>
                        <a:t> 13 784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10 761</a:t>
                      </a:r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11 847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13 350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10 937</a:t>
                      </a:r>
                      <a:endParaRPr lang="fi-FI" dirty="0"/>
                    </a:p>
                  </a:txBody>
                  <a:tcPr/>
                </a:tc>
              </a:tr>
              <a:tr h="48433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Dg-</a:t>
                      </a:r>
                      <a:r>
                        <a:rPr lang="fi-FI" dirty="0" smtClean="0"/>
                        <a:t> asiakkaat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7 625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3 208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</a:t>
                      </a:r>
                      <a:r>
                        <a:rPr lang="fi-FI" baseline="0" dirty="0" smtClean="0"/>
                        <a:t> 157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4 536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3 474</a:t>
                      </a:r>
                      <a:endParaRPr lang="fi-FI" dirty="0"/>
                    </a:p>
                  </a:txBody>
                  <a:tcPr/>
                </a:tc>
              </a:tr>
              <a:tr h="835967">
                <a:tc>
                  <a:txBody>
                    <a:bodyPr/>
                    <a:lstStyle/>
                    <a:p>
                      <a:r>
                        <a:rPr lang="fi-FI" dirty="0" smtClean="0"/>
                        <a:t>Työkyky-neuvojat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12</a:t>
                      </a:r>
                      <a:endParaRPr lang="fi-FI" dirty="0" smtClean="0">
                        <a:sym typeface="Wingdings" panose="05000000000000000000" pitchFamily="2" charset="2"/>
                      </a:endParaRPr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</a:t>
                      </a:r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</a:t>
                      </a:r>
                    </a:p>
                  </a:txBody>
                  <a:tcPr/>
                </a:tc>
              </a:tr>
              <a:tr h="835967">
                <a:tc>
                  <a:txBody>
                    <a:bodyPr/>
                    <a:lstStyle/>
                    <a:p>
                      <a:r>
                        <a:rPr lang="fi-FI" dirty="0" smtClean="0"/>
                        <a:t>TYP- verkostot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 kpl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5 kpl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dirty="0" smtClean="0"/>
                        <a:t>kpl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9 kpl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4 kpl</a:t>
                      </a:r>
                      <a:endParaRPr lang="fi-FI" dirty="0"/>
                    </a:p>
                  </a:txBody>
                  <a:tcPr/>
                </a:tc>
              </a:tr>
              <a:tr h="484330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056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tsikko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TYP- toiminnan perusteet </a:t>
            </a:r>
            <a:endParaRPr lang="fi-FI" dirty="0"/>
          </a:p>
        </p:txBody>
      </p:sp>
      <p:sp>
        <p:nvSpPr>
          <p:cNvPr id="12" name="Sisällön paikkamerkki 11"/>
          <p:cNvSpPr>
            <a:spLocks noGrp="1"/>
          </p:cNvSpPr>
          <p:nvPr>
            <p:ph idx="1"/>
          </p:nvPr>
        </p:nvSpPr>
        <p:spPr>
          <a:xfrm>
            <a:off x="755576" y="1700808"/>
            <a:ext cx="7560432" cy="4608512"/>
          </a:xfrm>
        </p:spPr>
        <p:txBody>
          <a:bodyPr/>
          <a:lstStyle/>
          <a:p>
            <a:r>
              <a:rPr lang="fi-FI" sz="1800" b="1" dirty="0"/>
              <a:t>Työllistymistä edistävää monialaista yhteispalvelua (TYP) koskeva laki tuli voimaan 1.1.2015 (vuosi 2015 lain toimeenpanon valmisteluaikaa)</a:t>
            </a:r>
          </a:p>
          <a:p>
            <a:pPr lvl="1"/>
            <a:r>
              <a:rPr lang="fi-FI" sz="1600" dirty="0"/>
              <a:t>Kyseessä on yhteistoimintamalli, jossa </a:t>
            </a:r>
            <a:r>
              <a:rPr lang="fi-FI" sz="1600" b="1" dirty="0" smtClean="0"/>
              <a:t>TE- toimisto</a:t>
            </a:r>
            <a:r>
              <a:rPr lang="fi-FI" sz="1600" b="1" dirty="0"/>
              <a:t>, kunta ja Kela </a:t>
            </a:r>
            <a:r>
              <a:rPr lang="fi-FI" sz="1600" dirty="0"/>
              <a:t>yhdessä arvioivat työttömien palvelutarpeet, suunnittelevat työllistymisen edistämiseksi tarkoituksenmukaiset palvelukokonaisuudet sekä vastaavat työllistymisen etenemisestä ja seurannasta</a:t>
            </a:r>
          </a:p>
          <a:p>
            <a:pPr lvl="1"/>
            <a:r>
              <a:rPr lang="fi-FI" sz="1600" dirty="0" smtClean="0"/>
              <a:t>Monialaista yhteispalvelua tarjotaan 1.1.2016 alkaen vähintään 33  TYP- verkostossa kautta maan.  Kelan osa - ja kokoaikaisia työntekijöitä TYP- toimipisteissä on tällä hetkellä 39.</a:t>
            </a:r>
          </a:p>
          <a:p>
            <a:pPr lvl="1"/>
            <a:r>
              <a:rPr lang="fi-FI" sz="1600" dirty="0" smtClean="0"/>
              <a:t>TYP- lain mukaisesti </a:t>
            </a:r>
            <a:r>
              <a:rPr lang="fi-FI" sz="1600" b="1" dirty="0" smtClean="0"/>
              <a:t>Kelan tehtävänä </a:t>
            </a:r>
            <a:r>
              <a:rPr lang="fi-FI" sz="1600" dirty="0" smtClean="0"/>
              <a:t>on ohjata asiakkaita TYP- toimintaan, selvitellä kuntoutustarvetta yhdessä asiakkaan sekä muiden toimijoiden kanssa, järjestää  vajaakuntoisten työllistymistä tukevia kuntoutuspalveluja integroiden ne työllistymissuunnitelmaan. Lisäksi Kela tarjoaa muihin Kelan etuuksiin liittyvää neuvontaa.</a:t>
            </a:r>
          </a:p>
          <a:p>
            <a:pPr lvl="1"/>
            <a:r>
              <a:rPr lang="fi-FI" sz="1600" dirty="0" smtClean="0"/>
              <a:t>TYP- asiakasselvityksen perusteella monialaista yhteispalvelua tarvitsevia työttömiä asiakkaita on noin 87 000 (TEM 6/2015)</a:t>
            </a:r>
            <a:endParaRPr lang="fi-FI" sz="1600" dirty="0"/>
          </a:p>
          <a:p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>
                <a:solidFill>
                  <a:srgbClr val="000000"/>
                </a:solidFill>
              </a:rPr>
              <a:pPr/>
              <a:t>7</a:t>
            </a:fld>
            <a:endParaRPr lang="fi-FI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3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Valtakunnallinen TYP- toiminnan ohjaus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55576" y="1772816"/>
            <a:ext cx="7560024" cy="4896544"/>
          </a:xfrm>
        </p:spPr>
        <p:txBody>
          <a:bodyPr/>
          <a:lstStyle/>
          <a:p>
            <a:r>
              <a:rPr lang="fi-FI" sz="1800" b="1" dirty="0" smtClean="0"/>
              <a:t>Valtakunnallinen TYP- ohjausryhmä; </a:t>
            </a:r>
            <a:br>
              <a:rPr lang="fi-FI" sz="1800" b="1" dirty="0" smtClean="0"/>
            </a:br>
            <a:r>
              <a:rPr lang="fi-FI" sz="1800" b="1" dirty="0" smtClean="0"/>
              <a:t>pj. ylijohtaja Tuija Oivo/TEM</a:t>
            </a:r>
          </a:p>
          <a:p>
            <a:pPr lvl="2"/>
            <a:r>
              <a:rPr lang="fi-FI" sz="1600" dirty="0" smtClean="0"/>
              <a:t>Kelan edustajina; ma. kuntoutuspäällikkö Tuula Ahlgren ja vakuutuspiirin johtaja Ilpo Hakula/Etelä-Karjala</a:t>
            </a:r>
          </a:p>
          <a:p>
            <a:pPr lvl="2"/>
            <a:r>
              <a:rPr lang="fi-FI" sz="1600" dirty="0" smtClean="0"/>
              <a:t>Ohjausryhmän tehtävänä on asettaa </a:t>
            </a:r>
            <a:r>
              <a:rPr lang="fi-FI" sz="1600" dirty="0"/>
              <a:t>valtakunnalliset tavoitteet monialaiselle yhteispalvelulle, </a:t>
            </a:r>
            <a:r>
              <a:rPr lang="fi-FI" sz="1600" dirty="0" smtClean="0"/>
              <a:t>seurata </a:t>
            </a:r>
            <a:r>
              <a:rPr lang="fi-FI" sz="1600" dirty="0"/>
              <a:t>ja </a:t>
            </a:r>
            <a:r>
              <a:rPr lang="fi-FI" sz="1600" dirty="0" smtClean="0"/>
              <a:t>arvioida </a:t>
            </a:r>
            <a:r>
              <a:rPr lang="fi-FI" sz="1600" dirty="0"/>
              <a:t>yhteispalvelun toimeenpanoa ja tavoitteiden toteutumista sekä </a:t>
            </a:r>
            <a:r>
              <a:rPr lang="fi-FI" sz="1600" dirty="0" smtClean="0"/>
              <a:t>ohjata </a:t>
            </a:r>
            <a:r>
              <a:rPr lang="fi-FI" sz="1600" dirty="0"/>
              <a:t>monialaisen yhteispalvelun kehittämistä</a:t>
            </a:r>
            <a:endParaRPr lang="fi-FI" sz="1600" dirty="0" smtClean="0"/>
          </a:p>
          <a:p>
            <a:r>
              <a:rPr lang="fi-FI" sz="1800" b="1" dirty="0" smtClean="0"/>
              <a:t>Valtakunnallinen TYP- työjaosto: </a:t>
            </a:r>
            <a:br>
              <a:rPr lang="fi-FI" sz="1800" b="1" dirty="0" smtClean="0"/>
            </a:br>
            <a:r>
              <a:rPr lang="fi-FI" sz="1800" b="1" dirty="0" smtClean="0"/>
              <a:t>pj. </a:t>
            </a:r>
            <a:r>
              <a:rPr lang="fi-FI" sz="1800" b="1" dirty="0"/>
              <a:t>h</a:t>
            </a:r>
            <a:r>
              <a:rPr lang="fi-FI" sz="1800" b="1" dirty="0" smtClean="0"/>
              <a:t>allitusneuvos Päivi Kerminen/TEM</a:t>
            </a:r>
          </a:p>
          <a:p>
            <a:pPr lvl="2"/>
            <a:r>
              <a:rPr lang="fi-FI" sz="1600" dirty="0" smtClean="0"/>
              <a:t>Kelan edustajina: kehittämispäällikkö Juhani Rinne ja suunnittelija Marjaana Pajunen</a:t>
            </a:r>
          </a:p>
          <a:p>
            <a:pPr lvl="2"/>
            <a:r>
              <a:rPr lang="fi-FI" sz="1600" dirty="0" smtClean="0"/>
              <a:t>Työjaoston tehtävänä on valmistella ohjausryhmälle päätettävät asiat, toimeenpanna ohjausryhmässä tehdyt päätökset sekä tukea TYP- verkostoja</a:t>
            </a:r>
            <a:endParaRPr lang="fi-FI" dirty="0" smtClean="0"/>
          </a:p>
          <a:p>
            <a:pPr marL="540000" lvl="2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1154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Yhteistyösopimus – </a:t>
            </a:r>
            <a:br>
              <a:rPr lang="fi-FI" dirty="0" smtClean="0"/>
            </a:br>
            <a:r>
              <a:rPr lang="fi-FI" dirty="0" smtClean="0"/>
              <a:t>monialaisen yhteispalvelun perusta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000" b="1" dirty="0" smtClean="0"/>
              <a:t>TYP- verkostot </a:t>
            </a:r>
            <a:r>
              <a:rPr lang="fi-FI" sz="2000" b="1" dirty="0"/>
              <a:t>laativat yhteistyösopimukset</a:t>
            </a:r>
            <a:endParaRPr lang="fi-FI" sz="2000" b="1" dirty="0" smtClean="0"/>
          </a:p>
          <a:p>
            <a:r>
              <a:rPr lang="fi-FI" sz="1800" dirty="0" smtClean="0"/>
              <a:t>Vakuutuspiirin johtaja tai nimetty edustaja on ollut mukana neuvottelemassa TYP- verkoston yhteisestä toiminnasta </a:t>
            </a:r>
          </a:p>
          <a:p>
            <a:pPr lvl="1"/>
            <a:r>
              <a:rPr lang="fi-FI" sz="1800" dirty="0" smtClean="0"/>
              <a:t>31.12.2015 mennessä laaditaan kullekin verkostolle yhteistyösopimus</a:t>
            </a:r>
          </a:p>
          <a:p>
            <a:pPr lvl="1"/>
            <a:r>
              <a:rPr lang="fi-FI" sz="1800" dirty="0" smtClean="0"/>
              <a:t>Sopimukseen tullaan määrittelemään mm. </a:t>
            </a:r>
          </a:p>
          <a:p>
            <a:pPr lvl="2"/>
            <a:r>
              <a:rPr lang="fi-FI" dirty="0" smtClean="0"/>
              <a:t>toimijat, </a:t>
            </a:r>
            <a:r>
              <a:rPr lang="fi-FI" b="1" dirty="0" smtClean="0"/>
              <a:t>henkilöstö (resurssi), toimipisteet</a:t>
            </a:r>
          </a:p>
          <a:p>
            <a:pPr lvl="2"/>
            <a:r>
              <a:rPr lang="fi-FI" dirty="0" smtClean="0"/>
              <a:t>TYP- palvelut ja palvelujen tarjonnan muodot </a:t>
            </a:r>
            <a:br>
              <a:rPr lang="fi-FI" dirty="0" smtClean="0"/>
            </a:br>
            <a:r>
              <a:rPr lang="fi-FI" dirty="0" smtClean="0"/>
              <a:t>(läsnäolo, etäyhteydet jne.)</a:t>
            </a:r>
          </a:p>
          <a:p>
            <a:pPr lvl="2"/>
            <a:r>
              <a:rPr lang="fi-FI" dirty="0" smtClean="0"/>
              <a:t>kustannusten jakaminen: Kelan osallistuminen </a:t>
            </a:r>
          </a:p>
          <a:p>
            <a:pPr lvl="1"/>
            <a:r>
              <a:rPr lang="fi-FI" sz="1800" dirty="0" smtClean="0"/>
              <a:t>Kelan organisaatiomuutoksessa nimetty uusi vakuutuspiirin johtaja a</a:t>
            </a:r>
            <a:r>
              <a:rPr lang="fi-FI" sz="1800" dirty="0" smtClean="0">
                <a:sym typeface="Wingdings" panose="05000000000000000000" pitchFamily="2" charset="2"/>
              </a:rPr>
              <a:t>llekirjoittaa lopullisen sopimuksen</a:t>
            </a:r>
            <a:endParaRPr lang="fi-FI" sz="1800" dirty="0" smtClean="0"/>
          </a:p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B17D0-BA01-4CC0-9408-FAF7B5A248A9}" type="slidenum">
              <a:rPr lang="fi-FI" smtClean="0"/>
              <a:t>9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7330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la PowerPoint vaaleansininen">
  <a:themeElements>
    <a:clrScheme name="Kela">
      <a:dk1>
        <a:srgbClr val="000000"/>
      </a:dk1>
      <a:lt1>
        <a:sysClr val="window" lastClr="FFFFFF"/>
      </a:lt1>
      <a:dk2>
        <a:srgbClr val="003580"/>
      </a:dk2>
      <a:lt2>
        <a:srgbClr val="EBEBEB"/>
      </a:lt2>
      <a:accent1>
        <a:srgbClr val="003580"/>
      </a:accent1>
      <a:accent2>
        <a:srgbClr val="009CDB"/>
      </a:accent2>
      <a:accent3>
        <a:srgbClr val="006C3F"/>
      </a:accent3>
      <a:accent4>
        <a:srgbClr val="C0D730"/>
      </a:accent4>
      <a:accent5>
        <a:srgbClr val="0EB24C"/>
      </a:accent5>
      <a:accent6>
        <a:srgbClr val="FDB916"/>
      </a:accent6>
      <a:hlink>
        <a:srgbClr val="009CDB"/>
      </a:hlink>
      <a:folHlink>
        <a:srgbClr val="003580"/>
      </a:folHlink>
    </a:clrScheme>
    <a:fontScheme name="Kel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Dark Blue 2">
      <a:srgbClr val="003580"/>
    </a:custClr>
    <a:custClr name="Light Blue 2">
      <a:srgbClr val="009CDB"/>
    </a:custClr>
    <a:custClr name="Dark Green 2">
      <a:srgbClr val="006C3F"/>
    </a:custClr>
    <a:custClr name="Light Green 2">
      <a:srgbClr val="C0D730"/>
    </a:custClr>
    <a:custClr name="Green 2">
      <a:srgbClr val="0EB24C"/>
    </a:custClr>
    <a:custClr name="Orange 2">
      <a:srgbClr val="FDB916"/>
    </a:custClr>
    <a:custClr name="RED">
      <a:srgbClr val="9E0426"/>
    </a:custClr>
    <a:custClr name="Blue">
      <a:srgbClr val="006F84"/>
    </a:custClr>
    <a:custClr name="Lila">
      <a:srgbClr val="662584"/>
    </a:custClr>
    <a:custClr name="Orange">
      <a:srgbClr val="F15B23"/>
    </a:custClr>
    <a:custClr name="Pink">
      <a:srgbClr val="EE145B"/>
    </a:custClr>
    <a:custClr name="Light Blue">
      <a:srgbClr val="6DCFF6"/>
    </a:custClr>
  </a:custClr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Kela PowerPoint vaaleansininen</Template>
  <TotalTime>335</TotalTime>
  <Words>719</Words>
  <Application>Microsoft Office PowerPoint</Application>
  <PresentationFormat>Näytössä katseltava diaesitys (4:3)</PresentationFormat>
  <Paragraphs>135</Paragraphs>
  <Slides>17</Slides>
  <Notes>3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17</vt:i4>
      </vt:variant>
    </vt:vector>
  </HeadingPairs>
  <TitlesOfParts>
    <vt:vector size="18" baseType="lpstr">
      <vt:lpstr>Kela PowerPoint vaaleansininen</vt:lpstr>
      <vt:lpstr>Kela osana monialaisessa verkostossa</vt:lpstr>
      <vt:lpstr>PowerPoint-esitys</vt:lpstr>
      <vt:lpstr>Kelan strateginen painopiste  kumppanuusyhteistyössä</vt:lpstr>
      <vt:lpstr>PowerPoint-esitys</vt:lpstr>
      <vt:lpstr>PowerPoint-esitys</vt:lpstr>
      <vt:lpstr>Kelan vakuutuspiirit; asiakasmäärä, osatyökykyisyys, henkilöstö, toimipaikat</vt:lpstr>
      <vt:lpstr>TYP- toiminnan perusteet </vt:lpstr>
      <vt:lpstr>Valtakunnallinen TYP- toiminnan ohjaus</vt:lpstr>
      <vt:lpstr>Yhteistyösopimus –  monialaisen yhteispalvelun perusta</vt:lpstr>
      <vt:lpstr>PowerPoint-esitys</vt:lpstr>
      <vt:lpstr>TYP- asiakasprosessissa huomioitavaa</vt:lpstr>
      <vt:lpstr>PowerPoint-esitys</vt:lpstr>
      <vt:lpstr>Kelan tarjoama palvelu TYP: ssa 1/2</vt:lpstr>
      <vt:lpstr>Kelan tarjoama palvelu TYP: ssa 2/2</vt:lpstr>
      <vt:lpstr>Kelan työkykyneuvojan rooli ja tehtävät  TYP- toiminnassa     1/2 </vt:lpstr>
      <vt:lpstr>Kelan työkykyneuvojan rooli ja tehtävät  TYP- toiminnassa     2/2    </vt:lpstr>
      <vt:lpstr>Kiitos!</vt:lpstr>
    </vt:vector>
  </TitlesOfParts>
  <Company>Kela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TYP-toiminta Kelassa - yhteistyökokous</dc:title>
  <dc:creator>Pajunen Marjaana</dc:creator>
  <cp:lastModifiedBy>u782ihk</cp:lastModifiedBy>
  <cp:revision>70</cp:revision>
  <cp:lastPrinted>2015-10-26T09:15:21Z</cp:lastPrinted>
  <dcterms:created xsi:type="dcterms:W3CDTF">2015-10-08T09:47:50Z</dcterms:created>
  <dcterms:modified xsi:type="dcterms:W3CDTF">2015-10-26T09:15:34Z</dcterms:modified>
</cp:coreProperties>
</file>