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2" r:id="rId4"/>
    <p:sldId id="263" r:id="rId5"/>
    <p:sldId id="265" r:id="rId6"/>
    <p:sldId id="266" r:id="rId7"/>
    <p:sldId id="271" r:id="rId8"/>
    <p:sldId id="258" r:id="rId9"/>
    <p:sldId id="267" r:id="rId10"/>
    <p:sldId id="261" r:id="rId11"/>
    <p:sldId id="268" r:id="rId12"/>
    <p:sldId id="273" r:id="rId13"/>
    <p:sldId id="272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 snapToGrid="0">
      <p:cViewPr varScale="1">
        <p:scale>
          <a:sx n="101" d="100"/>
          <a:sy n="101" d="100"/>
        </p:scale>
        <p:origin x="-708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3636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uorakulmio 22"/>
          <p:cNvSpPr/>
          <p:nvPr/>
        </p:nvSpPr>
        <p:spPr>
          <a:xfrm flipV="1">
            <a:off x="7213577" y="3810001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4" name="Suorakulmio 23"/>
          <p:cNvSpPr/>
          <p:nvPr/>
        </p:nvSpPr>
        <p:spPr>
          <a:xfrm flipV="1">
            <a:off x="7213601" y="3897010"/>
            <a:ext cx="49784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5" name="Suorakulmio 24"/>
          <p:cNvSpPr/>
          <p:nvPr/>
        </p:nvSpPr>
        <p:spPr>
          <a:xfrm flipV="1">
            <a:off x="7213601" y="4115167"/>
            <a:ext cx="49784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6" name="Suorakulmio 25"/>
          <p:cNvSpPr/>
          <p:nvPr/>
        </p:nvSpPr>
        <p:spPr>
          <a:xfrm flipV="1">
            <a:off x="7213600" y="4164403"/>
            <a:ext cx="262128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7" name="Suorakulmio 26"/>
          <p:cNvSpPr/>
          <p:nvPr/>
        </p:nvSpPr>
        <p:spPr>
          <a:xfrm flipV="1">
            <a:off x="7213600" y="4199572"/>
            <a:ext cx="262128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0" name="Pyöristetty suorakulmio 29"/>
          <p:cNvSpPr/>
          <p:nvPr/>
        </p:nvSpPr>
        <p:spPr bwMode="white">
          <a:xfrm>
            <a:off x="7213600" y="3962400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1" name="Pyöristetty suorakulmio 30"/>
          <p:cNvSpPr/>
          <p:nvPr/>
        </p:nvSpPr>
        <p:spPr bwMode="white">
          <a:xfrm>
            <a:off x="9835343" y="406098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Suorakulmio 6"/>
          <p:cNvSpPr/>
          <p:nvPr/>
        </p:nvSpPr>
        <p:spPr>
          <a:xfrm>
            <a:off x="1" y="3649662"/>
            <a:ext cx="12192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0" name="Suorakulmio 9"/>
          <p:cNvSpPr/>
          <p:nvPr/>
        </p:nvSpPr>
        <p:spPr>
          <a:xfrm>
            <a:off x="1" y="3675528"/>
            <a:ext cx="12192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1" name="Suorakulmio 10"/>
          <p:cNvSpPr/>
          <p:nvPr/>
        </p:nvSpPr>
        <p:spPr>
          <a:xfrm flipV="1">
            <a:off x="8552068" y="3643090"/>
            <a:ext cx="3639933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9" name="Suorakulmio 18"/>
          <p:cNvSpPr/>
          <p:nvPr/>
        </p:nvSpPr>
        <p:spPr>
          <a:xfrm>
            <a:off x="0" y="0"/>
            <a:ext cx="12192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Otsikko 7"/>
          <p:cNvSpPr>
            <a:spLocks noGrp="1"/>
          </p:cNvSpPr>
          <p:nvPr>
            <p:ph type="ctrTitle"/>
          </p:nvPr>
        </p:nvSpPr>
        <p:spPr>
          <a:xfrm>
            <a:off x="609600" y="2401888"/>
            <a:ext cx="112776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9" name="Alaotsikko 8"/>
          <p:cNvSpPr>
            <a:spLocks noGrp="1"/>
          </p:cNvSpPr>
          <p:nvPr>
            <p:ph type="subTitle" idx="1"/>
          </p:nvPr>
        </p:nvSpPr>
        <p:spPr>
          <a:xfrm>
            <a:off x="609600" y="3899938"/>
            <a:ext cx="6604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i-FI" smtClean="0"/>
              <a:t>Muokkaa alaotsikon perustyyliä napsautt.</a:t>
            </a:r>
            <a:endParaRPr kumimoji="0" lang="en-US"/>
          </a:p>
        </p:txBody>
      </p:sp>
      <p:sp>
        <p:nvSpPr>
          <p:cNvPr id="28" name="Päivämäärän paikkamerkki 27"/>
          <p:cNvSpPr>
            <a:spLocks noGrp="1"/>
          </p:cNvSpPr>
          <p:nvPr>
            <p:ph type="dt" sz="half" idx="10"/>
          </p:nvPr>
        </p:nvSpPr>
        <p:spPr>
          <a:xfrm>
            <a:off x="8940800" y="4206240"/>
            <a:ext cx="1280160" cy="457200"/>
          </a:xfrm>
        </p:spPr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17" name="Alatunnisteen paikkamerkki 16"/>
          <p:cNvSpPr>
            <a:spLocks noGrp="1"/>
          </p:cNvSpPr>
          <p:nvPr>
            <p:ph type="ftr" sz="quarter" idx="11"/>
          </p:nvPr>
        </p:nvSpPr>
        <p:spPr>
          <a:xfrm>
            <a:off x="7213600" y="4205288"/>
            <a:ext cx="172720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29" name="Dian numeron paikkamerkki 28"/>
          <p:cNvSpPr>
            <a:spLocks noGrp="1"/>
          </p:cNvSpPr>
          <p:nvPr>
            <p:ph type="sldNum" sz="quarter" idx="12"/>
          </p:nvPr>
        </p:nvSpPr>
        <p:spPr>
          <a:xfrm>
            <a:off x="11093451" y="1136"/>
            <a:ext cx="996949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98117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81311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9042400" y="1143000"/>
            <a:ext cx="2540000" cy="5486400"/>
          </a:xfrm>
        </p:spPr>
        <p:txBody>
          <a:bodyPr vert="eaVert"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609600" y="1143000"/>
            <a:ext cx="8331200" cy="5486400"/>
          </a:xfrm>
        </p:spPr>
        <p:txBody>
          <a:bodyPr vert="eaVert"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97721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dirty="0" smtClean="0"/>
              <a:t>Muokkaa </a:t>
            </a:r>
            <a:r>
              <a:rPr kumimoji="0" lang="fi-FI" dirty="0" err="1" smtClean="0"/>
              <a:t>perustyyl</a:t>
            </a:r>
            <a:r>
              <a:rPr kumimoji="0" lang="fi-FI" dirty="0" smtClean="0"/>
              <a:t>. </a:t>
            </a:r>
            <a:r>
              <a:rPr kumimoji="0" lang="fi-FI" dirty="0" err="1" smtClean="0"/>
              <a:t>napsautt</a:t>
            </a:r>
            <a:r>
              <a:rPr kumimoji="0" lang="fi-FI" dirty="0" smtClean="0"/>
              <a:t>.</a:t>
            </a:r>
            <a:endParaRPr kumimoji="0" lang="en-US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5595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963084" y="1981201"/>
            <a:ext cx="103632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963084" y="3367088"/>
            <a:ext cx="103632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924774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609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197600" y="2249425"/>
            <a:ext cx="53848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776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508000" y="1143000"/>
            <a:ext cx="11176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508000" y="2244970"/>
            <a:ext cx="5388864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3"/>
          </p:nvPr>
        </p:nvSpPr>
        <p:spPr>
          <a:xfrm>
            <a:off x="6294968" y="2244970"/>
            <a:ext cx="5389033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Sisällön paikkamerkki 4"/>
          <p:cNvSpPr>
            <a:spLocks noGrp="1"/>
          </p:cNvSpPr>
          <p:nvPr>
            <p:ph sz="quarter" idx="2"/>
          </p:nvPr>
        </p:nvSpPr>
        <p:spPr>
          <a:xfrm>
            <a:off x="508000" y="2708519"/>
            <a:ext cx="5388864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6291073" y="2708519"/>
            <a:ext cx="5389033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26" name="Päivämäärän paikkamerkki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27" name="Dian numeron paikkamerkki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  <p:sp>
        <p:nvSpPr>
          <p:cNvPr id="28" name="Alatunnisteen paikkamerkki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617676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>
          <a:xfrm>
            <a:off x="8778240" y="612648"/>
            <a:ext cx="1276352" cy="457200"/>
          </a:xfrm>
        </p:spPr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>
          <a:xfrm>
            <a:off x="7010400" y="612648"/>
            <a:ext cx="1767840" cy="457200"/>
          </a:xfrm>
        </p:spPr>
        <p:txBody>
          <a:bodyPr/>
          <a:lstStyle/>
          <a:p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>
          <a:xfrm>
            <a:off x="10899648" y="2272"/>
            <a:ext cx="1016000" cy="365760"/>
          </a:xfrm>
        </p:spPr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9669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57203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137995" y="1101970"/>
            <a:ext cx="451104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Tekstin paikkamerkki 2"/>
          <p:cNvSpPr>
            <a:spLocks noGrp="1"/>
          </p:cNvSpPr>
          <p:nvPr>
            <p:ph type="body" idx="2"/>
          </p:nvPr>
        </p:nvSpPr>
        <p:spPr>
          <a:xfrm>
            <a:off x="7137995" y="2010727"/>
            <a:ext cx="451104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1"/>
          </p:nvPr>
        </p:nvSpPr>
        <p:spPr>
          <a:xfrm>
            <a:off x="203200" y="776287"/>
            <a:ext cx="6803136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i-FI" smtClean="0"/>
              <a:t>Muokkaa tekstin perustyylejä napsauttamalla</a:t>
            </a:r>
          </a:p>
          <a:p>
            <a:pPr lvl="1" eaLnBrk="1" latinLnBrk="0" hangingPunct="1"/>
            <a:r>
              <a:rPr lang="fi-FI" smtClean="0"/>
              <a:t>toinen taso</a:t>
            </a:r>
          </a:p>
          <a:p>
            <a:pPr lvl="2" eaLnBrk="1" latinLnBrk="0" hangingPunct="1"/>
            <a:r>
              <a:rPr lang="fi-FI" smtClean="0"/>
              <a:t>kolmas taso</a:t>
            </a:r>
          </a:p>
          <a:p>
            <a:pPr lvl="3" eaLnBrk="1" latinLnBrk="0" hangingPunct="1"/>
            <a:r>
              <a:rPr lang="fi-FI" smtClean="0"/>
              <a:t>neljäs taso</a:t>
            </a:r>
          </a:p>
          <a:p>
            <a:pPr lvl="4" eaLnBrk="1" latinLnBrk="0" hangingPunct="1"/>
            <a:r>
              <a:rPr lang="fi-FI" smtClean="0"/>
              <a:t>viides taso</a:t>
            </a:r>
            <a:endParaRPr kumimoji="0" lang="en-US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88341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53913" y="1109161"/>
            <a:ext cx="782404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538228" y="1143000"/>
            <a:ext cx="6096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i-FI" smtClean="0"/>
              <a:t>Lisää kuva napsauttamalla kuvaketta</a:t>
            </a:r>
            <a:endParaRPr kumimoji="0" lang="en-US" dirty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8117924" y="3274309"/>
            <a:ext cx="34544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43734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uorakulmio 27"/>
          <p:cNvSpPr/>
          <p:nvPr/>
        </p:nvSpPr>
        <p:spPr>
          <a:xfrm>
            <a:off x="1" y="366819"/>
            <a:ext cx="12192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9" name="Suorakulmio 28"/>
          <p:cNvSpPr/>
          <p:nvPr/>
        </p:nvSpPr>
        <p:spPr>
          <a:xfrm>
            <a:off x="0" y="-1"/>
            <a:ext cx="12192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0" name="Suorakulmio 29"/>
          <p:cNvSpPr/>
          <p:nvPr/>
        </p:nvSpPr>
        <p:spPr>
          <a:xfrm>
            <a:off x="1" y="308277"/>
            <a:ext cx="12192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1" name="Suorakulmio 30"/>
          <p:cNvSpPr/>
          <p:nvPr/>
        </p:nvSpPr>
        <p:spPr>
          <a:xfrm flipV="1">
            <a:off x="7213577" y="360247"/>
            <a:ext cx="4978425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2" name="Suorakulmio 31"/>
          <p:cNvSpPr/>
          <p:nvPr/>
        </p:nvSpPr>
        <p:spPr>
          <a:xfrm flipV="1">
            <a:off x="7213601" y="440113"/>
            <a:ext cx="49784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3" name="Pyöristetty suorakulmio 32"/>
          <p:cNvSpPr/>
          <p:nvPr/>
        </p:nvSpPr>
        <p:spPr bwMode="white">
          <a:xfrm>
            <a:off x="7209785" y="497504"/>
            <a:ext cx="408432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 useBgFill="1">
        <p:nvSpPr>
          <p:cNvPr id="34" name="Pyöristetty suorakulmio 33"/>
          <p:cNvSpPr/>
          <p:nvPr/>
        </p:nvSpPr>
        <p:spPr bwMode="white">
          <a:xfrm>
            <a:off x="9831528" y="588943"/>
            <a:ext cx="21336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5" name="Suorakulmio 34"/>
          <p:cNvSpPr/>
          <p:nvPr/>
        </p:nvSpPr>
        <p:spPr bwMode="invGray">
          <a:xfrm>
            <a:off x="12113288" y="-2001"/>
            <a:ext cx="76835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6" name="Suorakulmio 35"/>
          <p:cNvSpPr/>
          <p:nvPr/>
        </p:nvSpPr>
        <p:spPr bwMode="invGray">
          <a:xfrm>
            <a:off x="12059308" y="-2001"/>
            <a:ext cx="3657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37" name="Suorakulmio 36"/>
          <p:cNvSpPr/>
          <p:nvPr/>
        </p:nvSpPr>
        <p:spPr bwMode="invGray">
          <a:xfrm>
            <a:off x="12033904" y="-2001"/>
            <a:ext cx="12192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8" name="Suorakulmio 37"/>
          <p:cNvSpPr/>
          <p:nvPr/>
        </p:nvSpPr>
        <p:spPr bwMode="invGray">
          <a:xfrm>
            <a:off x="11967231" y="-2001"/>
            <a:ext cx="36576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39" name="Suorakulmio 38"/>
          <p:cNvSpPr/>
          <p:nvPr/>
        </p:nvSpPr>
        <p:spPr bwMode="invGray">
          <a:xfrm>
            <a:off x="11887569" y="380"/>
            <a:ext cx="73152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40" name="Suorakulmio 39"/>
          <p:cNvSpPr/>
          <p:nvPr/>
        </p:nvSpPr>
        <p:spPr bwMode="invGray">
          <a:xfrm>
            <a:off x="11831300" y="380"/>
            <a:ext cx="12192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sz="1800" dirty="0"/>
          </a:p>
        </p:txBody>
      </p:sp>
      <p:sp>
        <p:nvSpPr>
          <p:cNvPr id="22" name="Otsikon paikkamerkki 21"/>
          <p:cNvSpPr>
            <a:spLocks noGrp="1"/>
          </p:cNvSpPr>
          <p:nvPr>
            <p:ph type="title"/>
          </p:nvPr>
        </p:nvSpPr>
        <p:spPr>
          <a:xfrm>
            <a:off x="609600" y="1143000"/>
            <a:ext cx="109728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fi-FI" smtClean="0"/>
              <a:t>Muokkaa perustyyl. napsautt.</a:t>
            </a:r>
            <a:endParaRPr kumimoji="0" lang="en-US"/>
          </a:p>
        </p:txBody>
      </p:sp>
      <p:sp>
        <p:nvSpPr>
          <p:cNvPr id="13" name="Tekstin paikkamerkki 12"/>
          <p:cNvSpPr>
            <a:spLocks noGrp="1"/>
          </p:cNvSpPr>
          <p:nvPr>
            <p:ph type="body" idx="1"/>
          </p:nvPr>
        </p:nvSpPr>
        <p:spPr>
          <a:xfrm>
            <a:off x="609600" y="2249424"/>
            <a:ext cx="109728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i-FI" smtClean="0"/>
              <a:t>Muokkaa tekstin perustyylejä napsauttamalla</a:t>
            </a:r>
          </a:p>
          <a:p>
            <a:pPr lvl="1" eaLnBrk="1" latinLnBrk="0" hangingPunct="1"/>
            <a:r>
              <a:rPr kumimoji="0" lang="fi-FI" smtClean="0"/>
              <a:t>toinen taso</a:t>
            </a:r>
          </a:p>
          <a:p>
            <a:pPr lvl="2" eaLnBrk="1" latinLnBrk="0" hangingPunct="1"/>
            <a:r>
              <a:rPr kumimoji="0" lang="fi-FI" smtClean="0"/>
              <a:t>kolmas taso</a:t>
            </a:r>
          </a:p>
          <a:p>
            <a:pPr lvl="3" eaLnBrk="1" latinLnBrk="0" hangingPunct="1"/>
            <a:r>
              <a:rPr kumimoji="0" lang="fi-FI" smtClean="0"/>
              <a:t>neljäs taso</a:t>
            </a:r>
          </a:p>
          <a:p>
            <a:pPr lvl="4" eaLnBrk="1" latinLnBrk="0" hangingPunct="1"/>
            <a:r>
              <a:rPr kumimoji="0" lang="fi-FI" smtClean="0"/>
              <a:t>viides taso</a:t>
            </a:r>
            <a:endParaRPr kumimoji="0" lang="en-US"/>
          </a:p>
        </p:txBody>
      </p:sp>
      <p:sp>
        <p:nvSpPr>
          <p:cNvPr id="14" name="Päivämäärän paikkamerkki 13"/>
          <p:cNvSpPr>
            <a:spLocks noGrp="1"/>
          </p:cNvSpPr>
          <p:nvPr>
            <p:ph type="dt" sz="half" idx="2"/>
          </p:nvPr>
        </p:nvSpPr>
        <p:spPr>
          <a:xfrm>
            <a:off x="8782048" y="612648"/>
            <a:ext cx="1276352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6258953-32B2-41D5-8490-D5EADF359D5C}" type="datetimeFigureOut">
              <a:rPr lang="fi-FI" smtClean="0"/>
              <a:t>29.10.2015</a:t>
            </a:fld>
            <a:endParaRPr lang="fi-FI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3"/>
          </p:nvPr>
        </p:nvSpPr>
        <p:spPr>
          <a:xfrm>
            <a:off x="7010400" y="612648"/>
            <a:ext cx="176784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fi-FI"/>
          </a:p>
        </p:txBody>
      </p:sp>
      <p:sp>
        <p:nvSpPr>
          <p:cNvPr id="23" name="Dian numeron paikkamerkki 22"/>
          <p:cNvSpPr>
            <a:spLocks noGrp="1"/>
          </p:cNvSpPr>
          <p:nvPr>
            <p:ph type="sldNum" sz="quarter" idx="4"/>
          </p:nvPr>
        </p:nvSpPr>
        <p:spPr>
          <a:xfrm>
            <a:off x="10899648" y="2272"/>
            <a:ext cx="1016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63C2C99B-F81D-4446-89B3-326A20A4041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1708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Matalapalkkatyö — </a:t>
            </a:r>
            <a:br>
              <a:rPr lang="fi-FI" dirty="0" smtClean="0"/>
            </a:br>
            <a:r>
              <a:rPr lang="fi-FI" dirty="0" smtClean="0"/>
              <a:t>Voisiko </a:t>
            </a:r>
            <a:r>
              <a:rPr lang="fi-FI" dirty="0"/>
              <a:t>perustulosta olla ratkaisuksi?</a:t>
            </a:r>
            <a:br>
              <a:rPr lang="fi-FI" dirty="0"/>
            </a:br>
            <a:endParaRPr lang="fi-FI" dirty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i-FI" dirty="0"/>
          </a:p>
          <a:p>
            <a:r>
              <a:rPr lang="fi-FI" dirty="0" smtClean="0"/>
              <a:t>TYP-päivät 28.10.2015</a:t>
            </a:r>
          </a:p>
          <a:p>
            <a:r>
              <a:rPr lang="fi-FI" dirty="0" smtClean="0"/>
              <a:t>Lappeenranta</a:t>
            </a:r>
          </a:p>
        </p:txBody>
      </p:sp>
      <p:sp>
        <p:nvSpPr>
          <p:cNvPr id="4" name="Tekstiruutu 3"/>
          <p:cNvSpPr txBox="1"/>
          <p:nvPr/>
        </p:nvSpPr>
        <p:spPr>
          <a:xfrm>
            <a:off x="374430" y="465083"/>
            <a:ext cx="242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>
                <a:solidFill>
                  <a:schemeClr val="bg1"/>
                </a:solidFill>
              </a:rPr>
              <a:t>Osmo Soininvaara</a:t>
            </a:r>
            <a:endParaRPr lang="fi-F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488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Kolme johtopäätöstä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Palkkaerojen kasvua ei voi estää eikä edes kannata</a:t>
            </a:r>
          </a:p>
          <a:p>
            <a:pPr lvl="1"/>
            <a:r>
              <a:rPr lang="fi-FI" dirty="0" smtClean="0"/>
              <a:t>Matalapalkkaisen työn vaihtoehto on työttömyys</a:t>
            </a:r>
          </a:p>
          <a:p>
            <a:pPr lvl="1"/>
            <a:r>
              <a:rPr lang="fi-FI" dirty="0" smtClean="0"/>
              <a:t>Palvelujen</a:t>
            </a:r>
            <a:r>
              <a:rPr lang="fi-FI" baseline="0" dirty="0" smtClean="0"/>
              <a:t> osalta todellinen työnantaja on asiakas</a:t>
            </a:r>
            <a:endParaRPr lang="fi-FI" dirty="0" smtClean="0"/>
          </a:p>
          <a:p>
            <a:r>
              <a:rPr lang="fi-FI" dirty="0" smtClean="0"/>
              <a:t>Tuloja pitää tasata</a:t>
            </a:r>
          </a:p>
          <a:p>
            <a:pPr lvl="1"/>
            <a:r>
              <a:rPr lang="fi-FI" dirty="0" smtClean="0"/>
              <a:t>Ei vain yläpäästä (progressiivinen verotus)</a:t>
            </a:r>
          </a:p>
          <a:p>
            <a:pPr lvl="1"/>
            <a:r>
              <a:rPr lang="fi-FI" dirty="0" smtClean="0"/>
              <a:t>Vaan myös alapäästä (matalapalkkatuki, perustulo)</a:t>
            </a:r>
          </a:p>
          <a:p>
            <a:r>
              <a:rPr lang="fi-FI" dirty="0" smtClean="0"/>
              <a:t>Työtä voisi tehdä vähemmän</a:t>
            </a:r>
          </a:p>
          <a:p>
            <a:pPr lvl="1"/>
            <a:r>
              <a:rPr lang="fi-FI" dirty="0" smtClean="0"/>
              <a:t>Huonopalkkaista työtä tarvitaan vähiten, mutta sen tekijöillä ei ole varaa osa-aikaisuuteen</a:t>
            </a:r>
          </a:p>
        </p:txBody>
      </p:sp>
    </p:spTree>
    <p:extLst>
      <p:ext uri="{BB962C8B-B14F-4D97-AF65-F5344CB8AC3E}">
        <p14:creationId xmlns:p14="http://schemas.microsoft.com/office/powerpoint/2010/main" val="254834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Negatiivinen tulovero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Verotettavan tulon </a:t>
            </a:r>
            <a:r>
              <a:rPr lang="fi-FI" smtClean="0"/>
              <a:t>alaraja </a:t>
            </a:r>
            <a:r>
              <a:rPr lang="fi-FI" smtClean="0"/>
              <a:t>1300 </a:t>
            </a:r>
            <a:r>
              <a:rPr lang="fi-FI" dirty="0" smtClean="0"/>
              <a:t>€</a:t>
            </a:r>
          </a:p>
          <a:p>
            <a:pPr lvl="1"/>
            <a:r>
              <a:rPr lang="fi-FI" dirty="0" smtClean="0"/>
              <a:t>Jos tulot ylittävät tämän, ylimenevästä osasta veroa 45 %</a:t>
            </a:r>
          </a:p>
          <a:p>
            <a:pPr lvl="2"/>
            <a:r>
              <a:rPr lang="fi-FI" dirty="0" smtClean="0"/>
              <a:t>Vastaa suunnilleen nykyistä veroasteikkoa </a:t>
            </a:r>
          </a:p>
          <a:p>
            <a:pPr lvl="1"/>
            <a:r>
              <a:rPr lang="fi-FI" dirty="0" smtClean="0"/>
              <a:t>Jos tulot alittavat rajan, saa 45 % erotuksesta negatiivisena verona</a:t>
            </a:r>
          </a:p>
          <a:p>
            <a:pPr lvl="2"/>
            <a:r>
              <a:rPr lang="fi-FI" dirty="0" smtClean="0"/>
              <a:t>Jos ei mitään tuloja, käteen 585 €</a:t>
            </a:r>
          </a:p>
          <a:p>
            <a:pPr lvl="0"/>
            <a:r>
              <a:rPr lang="fi-FI" dirty="0" smtClean="0"/>
              <a:t>Perustulo tekee saman yksinkertaisemmin</a:t>
            </a:r>
          </a:p>
          <a:p>
            <a:pPr lvl="0"/>
            <a:r>
              <a:rPr lang="fi-FI" dirty="0" smtClean="0"/>
              <a:t>Työtön ei voita,</a:t>
            </a:r>
            <a:r>
              <a:rPr lang="fi-FI" baseline="0" dirty="0" smtClean="0"/>
              <a:t> pienipalkkainen voittaa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65927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Soviteltu päiväraha, 300 euron suojaosuus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Vei sovitellun päivärahan hyvin lähelle perustuloa</a:t>
            </a:r>
          </a:p>
          <a:p>
            <a:r>
              <a:rPr lang="fi-FI" dirty="0" smtClean="0"/>
              <a:t>Myös asumistuessa ansiotuloilla 300 euron suojaosuus</a:t>
            </a:r>
          </a:p>
          <a:p>
            <a:r>
              <a:rPr lang="fi-FI" dirty="0" smtClean="0"/>
              <a:t>Osa-aikainen kaupan kassa voitti 200 €/kk</a:t>
            </a:r>
          </a:p>
          <a:p>
            <a:pPr lvl="1"/>
            <a:r>
              <a:rPr lang="fi-FI" dirty="0" smtClean="0"/>
              <a:t>Onko tupo-pöydässä saatu samanlaisia voittoja?</a:t>
            </a:r>
          </a:p>
          <a:p>
            <a:r>
              <a:rPr lang="fi-FI" dirty="0" smtClean="0"/>
              <a:t>Nyt nelipäiväisestä viikosta tienaa enemmän kuin viisipäiväisestä</a:t>
            </a:r>
          </a:p>
          <a:p>
            <a:r>
              <a:rPr lang="fi-FI" dirty="0" smtClean="0"/>
              <a:t>Poistetaan sovitellusta työmarkkinatuesta vaatimus osa-aikaisuudesta ja meillä on hyvä perustulojärjestelmä</a:t>
            </a:r>
          </a:p>
          <a:p>
            <a:pPr lvl="1"/>
            <a:r>
              <a:rPr lang="fi-FI" dirty="0" smtClean="0"/>
              <a:t>Ei tue nuoria syrjäytyneitä, koska karenssin voi saada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61378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Osa-aikatyöstä kannattavampaa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Tämän takia perustuloa vastustetaan</a:t>
            </a:r>
          </a:p>
          <a:p>
            <a:r>
              <a:rPr lang="fi-FI" dirty="0" smtClean="0"/>
              <a:t>Hyvätuloisten on mahdollista lyhentää työaikaansa, pienipalkkaisten ei ole</a:t>
            </a:r>
          </a:p>
          <a:p>
            <a:pPr lvl="1"/>
            <a:r>
              <a:rPr lang="fi-FI" dirty="0" smtClean="0"/>
              <a:t>Kansantalouden kannalta tilanne on väärin päin</a:t>
            </a:r>
          </a:p>
          <a:p>
            <a:r>
              <a:rPr lang="fi-FI" dirty="0" smtClean="0"/>
              <a:t>Perustulo tekisi osa-aikatyön mahdolliseksi pienipalkkaisellekin</a:t>
            </a:r>
          </a:p>
          <a:p>
            <a:r>
              <a:rPr lang="fi-FI" dirty="0" smtClean="0"/>
              <a:t>Suomessa tehdään paljon työtä henkeä kohden, vaikka kokoaikainen työaika onkin </a:t>
            </a:r>
            <a:r>
              <a:rPr lang="fi-FI" dirty="0" err="1" smtClean="0"/>
              <a:t>lyhyehkö</a:t>
            </a:r>
            <a:endParaRPr lang="fi-FI" dirty="0" smtClean="0"/>
          </a:p>
          <a:p>
            <a:pPr lvl="1"/>
            <a:r>
              <a:rPr lang="fi-FI" dirty="0" smtClean="0"/>
              <a:t>Hollanti: puolet osa-aikaisia</a:t>
            </a:r>
          </a:p>
          <a:p>
            <a:r>
              <a:rPr lang="fi-FI" dirty="0" smtClean="0"/>
              <a:t>Vähemmän </a:t>
            </a:r>
            <a:r>
              <a:rPr lang="fi-FI" dirty="0"/>
              <a:t>r</a:t>
            </a:r>
            <a:r>
              <a:rPr lang="fi-FI" dirty="0" smtClean="0"/>
              <a:t>oinaa ja enemmän aikaa</a:t>
            </a:r>
          </a:p>
          <a:p>
            <a:r>
              <a:rPr lang="fi-FI" dirty="0" smtClean="0"/>
              <a:t>Luonto kiittää!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983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i-FI" smtClean="0"/>
              <a:t>Keskiluokan ahdinko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Suomesta on katosi 300 000 keskituloista</a:t>
            </a:r>
            <a:r>
              <a:rPr lang="fi-FI" baseline="0" dirty="0" smtClean="0"/>
              <a:t> työpaikkaa vuosina 1995-2008</a:t>
            </a:r>
          </a:p>
          <a:p>
            <a:r>
              <a:rPr lang="fi-FI" dirty="0" smtClean="0"/>
              <a:t>Korvautuivat </a:t>
            </a:r>
          </a:p>
          <a:p>
            <a:pPr lvl="1"/>
            <a:r>
              <a:rPr lang="fi-FI" dirty="0" smtClean="0"/>
              <a:t>Matalapalkkaisilla työpaikoilla ja </a:t>
            </a:r>
          </a:p>
          <a:p>
            <a:pPr lvl="1"/>
            <a:r>
              <a:rPr lang="fi-FI" dirty="0" smtClean="0"/>
              <a:t>Korkeapalkkaisilla asiantuntija-ammateilla</a:t>
            </a:r>
          </a:p>
          <a:p>
            <a:r>
              <a:rPr lang="fi-FI" dirty="0" smtClean="0"/>
              <a:t>Keskiluokka on Yhdysvalloissa köyhtynyt jopa absoluuttisesti</a:t>
            </a:r>
          </a:p>
          <a:p>
            <a:r>
              <a:rPr lang="fi-FI" dirty="0" smtClean="0"/>
              <a:t>Poliittiset seuraukset: </a:t>
            </a:r>
          </a:p>
          <a:p>
            <a:pPr lvl="1"/>
            <a:r>
              <a:rPr lang="fi-FI" dirty="0" smtClean="0"/>
              <a:t>Demarien unelma rikki</a:t>
            </a:r>
          </a:p>
          <a:p>
            <a:pPr lvl="1"/>
            <a:r>
              <a:rPr lang="fi-FI" dirty="0" smtClean="0"/>
              <a:t>Populistiset puolueet syövät sosialidemokraattien kannatusta</a:t>
            </a:r>
          </a:p>
        </p:txBody>
      </p:sp>
    </p:spTree>
    <p:extLst>
      <p:ext uri="{BB962C8B-B14F-4D97-AF65-F5344CB8AC3E}">
        <p14:creationId xmlns:p14="http://schemas.microsoft.com/office/powerpoint/2010/main" val="4209568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i-FI" dirty="0" smtClean="0"/>
              <a:t>Tavaroiden </a:t>
            </a:r>
            <a:r>
              <a:rPr lang="fi-FI" dirty="0" smtClean="0"/>
              <a:t>valmistus </a:t>
            </a:r>
            <a:r>
              <a:rPr lang="fi-FI" dirty="0" smtClean="0"/>
              <a:t>menettää mielenkiintonsa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Automaatio tekee tavaroista halpoja</a:t>
            </a:r>
          </a:p>
          <a:p>
            <a:pPr lvl="1"/>
            <a:r>
              <a:rPr lang="fi-FI" dirty="0" smtClean="0"/>
              <a:t>Älypuhelimen </a:t>
            </a:r>
            <a:r>
              <a:rPr lang="fi-FI" b="1" dirty="0" smtClean="0"/>
              <a:t>valmistaminen </a:t>
            </a:r>
            <a:r>
              <a:rPr lang="fi-FI" dirty="0" smtClean="0"/>
              <a:t>maksaa noin kolme euroa</a:t>
            </a:r>
          </a:p>
          <a:p>
            <a:pPr lvl="1"/>
            <a:r>
              <a:rPr lang="fi-FI" dirty="0" smtClean="0"/>
              <a:t>Hinta koostuu </a:t>
            </a:r>
            <a:r>
              <a:rPr lang="fi-FI" b="1" dirty="0" smtClean="0"/>
              <a:t>suunnittelusta</a:t>
            </a:r>
            <a:r>
              <a:rPr lang="fi-FI" dirty="0" smtClean="0"/>
              <a:t>, raaka-aineista, energiasta logistiikasta ja kaupasta</a:t>
            </a:r>
          </a:p>
          <a:p>
            <a:pPr lvl="1"/>
            <a:r>
              <a:rPr lang="fi-FI" dirty="0" smtClean="0"/>
              <a:t>Kauppiaalle paljon enemmän rahaa kuin tehtaaseen</a:t>
            </a:r>
          </a:p>
          <a:p>
            <a:r>
              <a:rPr lang="fi-FI" dirty="0" smtClean="0"/>
              <a:t>Kulutustavaroista naurettavan halpoja</a:t>
            </a:r>
          </a:p>
          <a:p>
            <a:pPr lvl="1"/>
            <a:r>
              <a:rPr lang="fi-FI" dirty="0" smtClean="0"/>
              <a:t>Hyvien kameroiden hinnat pudonneet kymmenesosaan</a:t>
            </a:r>
          </a:p>
          <a:p>
            <a:r>
              <a:rPr lang="fi-FI" dirty="0" smtClean="0"/>
              <a:t>Tuotanto palaa Kiinasta, mutta työpaikat eivät palaa</a:t>
            </a:r>
          </a:p>
        </p:txBody>
      </p:sp>
    </p:spTree>
    <p:extLst>
      <p:ext uri="{BB962C8B-B14F-4D97-AF65-F5344CB8AC3E}">
        <p14:creationId xmlns:p14="http://schemas.microsoft.com/office/powerpoint/2010/main" val="121075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Tämä</a:t>
            </a:r>
            <a:r>
              <a:rPr lang="fi-FI" baseline="0" dirty="0" smtClean="0"/>
              <a:t> on nähty ennenkin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Maataloudesta sai sata vuotta sitten elantonsa 2/3 suomalaisista</a:t>
            </a:r>
          </a:p>
          <a:p>
            <a:pPr lvl="1"/>
            <a:r>
              <a:rPr lang="fi-FI" dirty="0" smtClean="0"/>
              <a:t>Nyt muutama prosentti</a:t>
            </a:r>
          </a:p>
          <a:p>
            <a:r>
              <a:rPr lang="fi-FI" dirty="0" smtClean="0"/>
              <a:t>Puunkorjuu työllisti 1950 luvulla talvisin 300 000 suomalaista</a:t>
            </a:r>
          </a:p>
          <a:p>
            <a:pPr lvl="1"/>
            <a:r>
              <a:rPr lang="fi-FI" dirty="0" smtClean="0"/>
              <a:t>Justeeri ja hevonen</a:t>
            </a:r>
          </a:p>
          <a:p>
            <a:pPr lvl="1"/>
            <a:r>
              <a:rPr lang="fi-FI" dirty="0" smtClean="0"/>
              <a:t>Nyt ammattimetsureita on 3 500.</a:t>
            </a:r>
          </a:p>
          <a:p>
            <a:r>
              <a:rPr lang="fi-FI" dirty="0" smtClean="0"/>
              <a:t>Melkein kaikki sata vuotta sitten ollut työ on kadonnut</a:t>
            </a:r>
          </a:p>
          <a:p>
            <a:pPr lvl="1"/>
            <a:r>
              <a:rPr lang="fi-FI" dirty="0" smtClean="0"/>
              <a:t>Ei katastrofia vaan teollistumista ja kaupungistumista</a:t>
            </a:r>
          </a:p>
        </p:txBody>
      </p:sp>
    </p:spTree>
    <p:extLst>
      <p:ext uri="{BB962C8B-B14F-4D97-AF65-F5344CB8AC3E}">
        <p14:creationId xmlns:p14="http://schemas.microsoft.com/office/powerpoint/2010/main" val="1883466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Teollisuuden tilalle ”turhuuksien talous”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(</a:t>
            </a:r>
            <a:r>
              <a:rPr lang="fi-FI" dirty="0" err="1" smtClean="0"/>
              <a:t>unnessarities</a:t>
            </a:r>
            <a:r>
              <a:rPr lang="fi-FI" dirty="0" smtClean="0"/>
              <a:t>)</a:t>
            </a:r>
          </a:p>
          <a:p>
            <a:r>
              <a:rPr lang="fi-FI" dirty="0" smtClean="0"/>
              <a:t>”Ravit työllistävät enemmän kuin sahat” (?)</a:t>
            </a:r>
          </a:p>
          <a:p>
            <a:r>
              <a:rPr lang="fi-FI" dirty="0" smtClean="0"/>
              <a:t>Jääkiekko työllistää 4900 henkeä</a:t>
            </a:r>
          </a:p>
          <a:p>
            <a:r>
              <a:rPr lang="fi-FI" dirty="0" err="1" smtClean="0"/>
              <a:t>Angry</a:t>
            </a:r>
            <a:r>
              <a:rPr lang="fi-FI" dirty="0" smtClean="0"/>
              <a:t> </a:t>
            </a:r>
            <a:r>
              <a:rPr lang="fi-FI" smtClean="0"/>
              <a:t>birds </a:t>
            </a:r>
            <a:r>
              <a:rPr lang="fi-FI" dirty="0" smtClean="0"/>
              <a:t>hauska mutta ei välttämätön</a:t>
            </a:r>
          </a:p>
          <a:p>
            <a:r>
              <a:rPr lang="fi-FI" dirty="0" smtClean="0"/>
              <a:t>Talouskasvu on kuntosaleja, sosiaalista mediaa, kännykkäpelejä, ruuanlaittokursseja</a:t>
            </a:r>
          </a:p>
          <a:p>
            <a:pPr lvl="1"/>
            <a:r>
              <a:rPr lang="fi-FI" dirty="0" smtClean="0"/>
              <a:t>Tuomas Kyrön mielensä pahoittaja pitäisi näitä kaikkia </a:t>
            </a:r>
            <a:r>
              <a:rPr lang="fi-FI" dirty="0" err="1" smtClean="0"/>
              <a:t>humpuukkina</a:t>
            </a:r>
            <a:endParaRPr lang="fi-FI" dirty="0" smtClean="0"/>
          </a:p>
          <a:p>
            <a:r>
              <a:rPr lang="fi-FI" dirty="0" smtClean="0"/>
              <a:t>Muutos maataloudesta teollisuuteen oli helppo, koska teollisuus oli pienviljelystä tuottavampi elinkeino</a:t>
            </a:r>
          </a:p>
          <a:p>
            <a:r>
              <a:rPr lang="fi-FI" dirty="0" smtClean="0"/>
              <a:t>Teollisuuden tilalle tulee ainakin osittain huonompia työpaikkoja</a:t>
            </a:r>
          </a:p>
        </p:txBody>
      </p:sp>
    </p:spTree>
    <p:extLst>
      <p:ext uri="{BB962C8B-B14F-4D97-AF65-F5344CB8AC3E}">
        <p14:creationId xmlns:p14="http://schemas.microsoft.com/office/powerpoint/2010/main" val="148179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Tulonjako uhattuna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Tasainen tulonjako tekee ihmiset onnellisiksi</a:t>
            </a:r>
          </a:p>
          <a:p>
            <a:r>
              <a:rPr lang="fi-FI" dirty="0" smtClean="0"/>
              <a:t>Turhuuksien talous on </a:t>
            </a:r>
            <a:r>
              <a:rPr lang="fi-FI" dirty="0" err="1" smtClean="0"/>
              <a:t>eriarvoistavaa</a:t>
            </a:r>
            <a:endParaRPr lang="fi-FI" dirty="0" smtClean="0"/>
          </a:p>
          <a:p>
            <a:r>
              <a:rPr lang="fi-FI" dirty="0" smtClean="0"/>
              <a:t>Voittaja vie (lähes) kaiken –tilanteet</a:t>
            </a:r>
          </a:p>
          <a:p>
            <a:pPr lvl="1"/>
            <a:r>
              <a:rPr lang="fi-FI" dirty="0" smtClean="0"/>
              <a:t>Nokia: kiva olla paras ja kamalaa olla kolmanneksi paras</a:t>
            </a:r>
          </a:p>
          <a:p>
            <a:pPr lvl="1"/>
            <a:r>
              <a:rPr lang="fi-FI" dirty="0" smtClean="0"/>
              <a:t>Jääkiekkoilijoiden tulonjako</a:t>
            </a:r>
          </a:p>
          <a:p>
            <a:r>
              <a:rPr lang="fi-FI" dirty="0" err="1" smtClean="0"/>
              <a:t>Klondyke</a:t>
            </a:r>
            <a:r>
              <a:rPr lang="fi-FI" dirty="0" smtClean="0"/>
              <a:t> tulonjako esimerkiksi pelialalla</a:t>
            </a:r>
          </a:p>
          <a:p>
            <a:r>
              <a:rPr lang="fi-FI" dirty="0" smtClean="0"/>
              <a:t>”Lahjakkaille” kysyntää</a:t>
            </a:r>
          </a:p>
          <a:p>
            <a:pPr lvl="1"/>
            <a:r>
              <a:rPr lang="fi-FI" dirty="0" smtClean="0"/>
              <a:t>Relevantin lahjakkuuden sisältö muuttuu nopeastikin</a:t>
            </a:r>
          </a:p>
        </p:txBody>
      </p:sp>
    </p:spTree>
    <p:extLst>
      <p:ext uri="{BB962C8B-B14F-4D97-AF65-F5344CB8AC3E}">
        <p14:creationId xmlns:p14="http://schemas.microsoft.com/office/powerpoint/2010/main" val="3569460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 elinkaaren eri vaiheissa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fi-FI" dirty="0" smtClean="0"/>
              <a:t>Pienten lasten vanhemmat tekevät liikaa työtä</a:t>
            </a:r>
          </a:p>
          <a:p>
            <a:pPr lvl="1"/>
            <a:r>
              <a:rPr lang="fi-FI" dirty="0" smtClean="0"/>
              <a:t>Opinto- ja asuntolainat, kodin perustaminen</a:t>
            </a:r>
          </a:p>
          <a:p>
            <a:pPr lvl="1"/>
            <a:r>
              <a:rPr lang="fi-FI" dirty="0" smtClean="0"/>
              <a:t>Ruotsissa yleisesti osa-aikatyötä</a:t>
            </a:r>
          </a:p>
          <a:p>
            <a:r>
              <a:rPr lang="fi-FI" dirty="0" smtClean="0"/>
              <a:t>Ikääntymiseen liittyy työn sopeuttaminen ja tahdin hidastaminen</a:t>
            </a:r>
          </a:p>
          <a:p>
            <a:r>
              <a:rPr lang="fi-FI" dirty="0" smtClean="0"/>
              <a:t>On kiinnitetty liikaa huomiota työntekijän motivoimiseen jatkaa töissä</a:t>
            </a:r>
          </a:p>
          <a:p>
            <a:pPr lvl="1"/>
            <a:r>
              <a:rPr lang="fi-FI" dirty="0" smtClean="0"/>
              <a:t>Olisi motivoitava työnantajia huolimaan ikääntyneet töihin</a:t>
            </a:r>
          </a:p>
          <a:p>
            <a:r>
              <a:rPr lang="fi-FI" dirty="0" smtClean="0"/>
              <a:t>Viimeisen työnantajan vastuu varhaiseläkkeistä</a:t>
            </a:r>
          </a:p>
          <a:p>
            <a:r>
              <a:rPr lang="fi-FI" dirty="0" smtClean="0"/>
              <a:t>Miten minun ikäiseni palkka voi olla koreampi kuin nuoren, osaavamman ja nopeamman?</a:t>
            </a:r>
          </a:p>
          <a:p>
            <a:r>
              <a:rPr lang="fi-FI" dirty="0" smtClean="0"/>
              <a:t>Singaporen työelämäuudistus ikääntyneille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94285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Olemme</a:t>
            </a:r>
            <a:r>
              <a:rPr lang="fi-FI" baseline="0" dirty="0" smtClean="0"/>
              <a:t> rikkaampia kuin koskaan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Suomalaisten kulutustaso on yli kymmenkertaistunut sadassa vuodessa</a:t>
            </a:r>
          </a:p>
          <a:p>
            <a:r>
              <a:rPr lang="fi-FI" dirty="0" smtClean="0"/>
              <a:t>DDR-museon normiperheen elintaso on monen unelma</a:t>
            </a:r>
          </a:p>
          <a:p>
            <a:r>
              <a:rPr lang="fi-FI" dirty="0" smtClean="0"/>
              <a:t>Viimeaikojen taantumaa tuskin edes huomaisi kuvaajassa</a:t>
            </a:r>
          </a:p>
          <a:p>
            <a:r>
              <a:rPr lang="fi-FI" dirty="0" smtClean="0"/>
              <a:t>Laman vika ei ole, että emme rikastu aiemmalla nopeudella, vaan työttömyydessä</a:t>
            </a:r>
          </a:p>
          <a:p>
            <a:r>
              <a:rPr lang="fi-FI" dirty="0" smtClean="0"/>
              <a:t>Kaikkien työpanosta ei välttämättä </a:t>
            </a:r>
            <a:r>
              <a:rPr lang="fi-FI" dirty="0" err="1" smtClean="0"/>
              <a:t>tarvitaisi</a:t>
            </a:r>
            <a:r>
              <a:rPr lang="fi-FI" dirty="0" smtClean="0"/>
              <a:t>, mutt6a kaikki tarvitsevat työpaikan </a:t>
            </a:r>
          </a:p>
          <a:p>
            <a:r>
              <a:rPr lang="fi-FI" dirty="0" smtClean="0"/>
              <a:t>Siksi emme iloitse automaatiosta (kuin kotona)</a:t>
            </a:r>
          </a:p>
        </p:txBody>
      </p:sp>
    </p:spTree>
    <p:extLst>
      <p:ext uri="{BB962C8B-B14F-4D97-AF65-F5344CB8AC3E}">
        <p14:creationId xmlns:p14="http://schemas.microsoft.com/office/powerpoint/2010/main" val="1828149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i-FI" dirty="0" smtClean="0"/>
              <a:t>Hyvinvointi liian helpolla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Lord </a:t>
            </a:r>
            <a:r>
              <a:rPr lang="fi-FI" dirty="0" err="1" smtClean="0"/>
              <a:t>Keynyes</a:t>
            </a:r>
            <a:r>
              <a:rPr lang="fi-FI" dirty="0" smtClean="0"/>
              <a:t> ennusti, että 1900-luvun lopulla työtä tehdään hyvin vähän</a:t>
            </a:r>
          </a:p>
          <a:p>
            <a:r>
              <a:rPr lang="fi-FI" dirty="0" smtClean="0"/>
              <a:t>Ennusti tuotavuuden kasvun, mutta ei turhuuksien taloutta</a:t>
            </a:r>
          </a:p>
          <a:p>
            <a:pPr lvl="1"/>
            <a:r>
              <a:rPr lang="fi-FI" dirty="0" smtClean="0"/>
              <a:t>DDR:n normielintaso syntyisi hyvin helpolla</a:t>
            </a:r>
          </a:p>
          <a:p>
            <a:r>
              <a:rPr lang="fi-FI" dirty="0" smtClean="0"/>
              <a:t>Miten taloudelliset huolet voivat olla päällimmäisiä tällaisena yltäkylläisyyden aikana?</a:t>
            </a:r>
          </a:p>
          <a:p>
            <a:r>
              <a:rPr lang="fi-FI" dirty="0" smtClean="0"/>
              <a:t>Eikö kannattaisi tehdä työtä vähemmän?</a:t>
            </a:r>
          </a:p>
          <a:p>
            <a:pPr lvl="1"/>
            <a:r>
              <a:rPr lang="fi-FI" dirty="0" smtClean="0"/>
              <a:t>Ovatko ne turhuudet menetetyn vapaa-ajan arvoisia?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83950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den perinteinen">
  <a:themeElements>
    <a:clrScheme name="Urbaani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ani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ani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den perinteinen" id="{4E750C57-8AF1-46EA-AB43-7400EA661362}" vid="{A54677EF-C01B-40F4-B2E3-61050BE9C57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Oden perinteinen</Template>
  <TotalTime>207</TotalTime>
  <Words>620</Words>
  <Application>Microsoft Office PowerPoint</Application>
  <PresentationFormat>Mukautettu</PresentationFormat>
  <Paragraphs>106</Paragraphs>
  <Slides>13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13</vt:i4>
      </vt:variant>
    </vt:vector>
  </HeadingPairs>
  <TitlesOfParts>
    <vt:vector size="14" baseType="lpstr">
      <vt:lpstr>Oden perinteinen</vt:lpstr>
      <vt:lpstr>Matalapalkkatyö —  Voisiko perustulosta olla ratkaisuksi? </vt:lpstr>
      <vt:lpstr>Keskiluokan ahdinko</vt:lpstr>
      <vt:lpstr>Tavaroiden valmistus menettää mielenkiintonsa</vt:lpstr>
      <vt:lpstr>Tämä on nähty ennenkin</vt:lpstr>
      <vt:lpstr>Teollisuuden tilalle ”turhuuksien talous”</vt:lpstr>
      <vt:lpstr>Tulonjako uhattuna</vt:lpstr>
      <vt:lpstr>Työ elinkaaren eri vaiheissa</vt:lpstr>
      <vt:lpstr>Olemme rikkaampia kuin koskaan</vt:lpstr>
      <vt:lpstr>Hyvinvointi liian helpolla</vt:lpstr>
      <vt:lpstr>Kolme johtopäätöstä</vt:lpstr>
      <vt:lpstr>Negatiivinen tulovero</vt:lpstr>
      <vt:lpstr>Soviteltu päiväraha, 300 euron suojaosuus</vt:lpstr>
      <vt:lpstr>Osa-aikatyöstä kannattavampaa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Matalapalkkatyö – Voisiko perustulosta olla ratkaisuksi?</dc:title>
  <dc:creator>Osmo Soininvaara</dc:creator>
  <cp:lastModifiedBy>Peltonen Salla</cp:lastModifiedBy>
  <cp:revision>18</cp:revision>
  <dcterms:created xsi:type="dcterms:W3CDTF">2015-10-27T09:03:34Z</dcterms:created>
  <dcterms:modified xsi:type="dcterms:W3CDTF">2015-10-29T08:31:24Z</dcterms:modified>
</cp:coreProperties>
</file>