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8" r:id="rId2"/>
    <p:sldId id="358" r:id="rId3"/>
    <p:sldId id="259" r:id="rId4"/>
    <p:sldId id="340" r:id="rId5"/>
    <p:sldId id="347" r:id="rId6"/>
    <p:sldId id="346" r:id="rId7"/>
    <p:sldId id="354" r:id="rId8"/>
    <p:sldId id="348" r:id="rId9"/>
    <p:sldId id="349" r:id="rId10"/>
    <p:sldId id="350" r:id="rId11"/>
    <p:sldId id="351" r:id="rId12"/>
    <p:sldId id="261" r:id="rId13"/>
    <p:sldId id="355" r:id="rId14"/>
    <p:sldId id="356" r:id="rId15"/>
    <p:sldId id="357" r:id="rId16"/>
    <p:sldId id="272" r:id="rId17"/>
    <p:sldId id="353" r:id="rId18"/>
    <p:sldId id="344" r:id="rId19"/>
    <p:sldId id="269" r:id="rId20"/>
    <p:sldId id="285" r:id="rId21"/>
    <p:sldId id="345" r:id="rId22"/>
    <p:sldId id="359" r:id="rId23"/>
    <p:sldId id="305" r:id="rId24"/>
  </p:sldIdLst>
  <p:sldSz cx="9144000" cy="6858000" type="screen4x3"/>
  <p:notesSz cx="6858000" cy="9144000"/>
  <p:defaultTextStyle>
    <a:defPPr>
      <a:defRPr lang="fi-F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955">
          <p15:clr>
            <a:srgbClr val="A4A3A4"/>
          </p15:clr>
        </p15:guide>
        <p15:guide id="2" pos="49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ariina Kolehmainen" initials="KK" lastIdx="2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C41E"/>
    <a:srgbClr val="569EBE"/>
    <a:srgbClr val="B8D2E9"/>
    <a:srgbClr val="4F81BD"/>
    <a:srgbClr val="94BCDF"/>
    <a:srgbClr val="6E9517"/>
    <a:srgbClr val="D26624"/>
    <a:srgbClr val="3037B7"/>
    <a:srgbClr val="F1E200"/>
    <a:srgbClr val="F1E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78830" autoAdjust="0"/>
  </p:normalViewPr>
  <p:slideViewPr>
    <p:cSldViewPr snapToGrid="0" snapToObjects="1" showGuides="1">
      <p:cViewPr varScale="1">
        <p:scale>
          <a:sx n="63" d="100"/>
          <a:sy n="63" d="100"/>
        </p:scale>
        <p:origin x="-120" y="-474"/>
      </p:cViewPr>
      <p:guideLst>
        <p:guide orient="horz" pos="955"/>
        <p:guide pos="49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7" d="100"/>
        <a:sy n="19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87324F-6ADC-B14F-99D7-B7ABD19454DF}" type="datetimeFigureOut">
              <a:rPr lang="fi-FI" smtClean="0"/>
              <a:t>28.10.2015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F00ED-1776-1945-AF6C-865FA04DEDF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78184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F5E01-C5F3-D742-897B-9809AAFF93AC}" type="datetimeFigureOut">
              <a:rPr lang="fi-FI" smtClean="0"/>
              <a:t>28.10.2015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D0D29-81F4-2145-A279-170F5D31B09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310905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D0D29-81F4-2145-A279-170F5D31B09B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83560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Missä ollaan</a:t>
            </a:r>
            <a:r>
              <a:rPr lang="fi-FI" baseline="0" dirty="0" smtClean="0"/>
              <a:t> nyt?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D0D29-81F4-2145-A279-170F5D31B09B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81741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fi-FI" dirty="0" smtClean="0"/>
              <a:t>Kansalaisen kokemus kehittämisen keskiöön</a:t>
            </a:r>
          </a:p>
          <a:p>
            <a:pPr rtl="0"/>
            <a:endParaRPr lang="en-US" dirty="0" smtClean="0"/>
          </a:p>
          <a:p>
            <a:pPr rtl="0"/>
            <a:r>
              <a:rPr lang="fi-FI" dirty="0" smtClean="0"/>
              <a:t>Nostetaan kansalaisen asiointikokemuksen kehittäminen lähtökohdaksi tuottavuuden parantamisen rinnalle. </a:t>
            </a:r>
          </a:p>
          <a:p>
            <a:pPr rtl="0"/>
            <a:endParaRPr lang="fi-FI" dirty="0" smtClean="0"/>
          </a:p>
          <a:p>
            <a:pPr rtl="0"/>
            <a:r>
              <a:rPr lang="fi-FI" dirty="0" smtClean="0"/>
              <a:t>Kansalaiset ovat tottuneita sähköisten palveluiden käyttäjiä ja edellyttävät jatkossa myös kunnallisilta palveluilta </a:t>
            </a:r>
            <a:r>
              <a:rPr lang="fi-FI" dirty="0" err="1" smtClean="0"/>
              <a:t>samantasoista</a:t>
            </a:r>
            <a:r>
              <a:rPr lang="fi-FI" dirty="0" smtClean="0"/>
              <a:t> asiakaskokemusta kuin muissakin sähköisissä palveluissa. </a:t>
            </a:r>
          </a:p>
          <a:p>
            <a:pPr rtl="0"/>
            <a:r>
              <a:rPr lang="fi-FI" dirty="0" smtClean="0"/>
              <a:t>Nostetaan asiointikokemus parhaiden yksityisten toimijoiden (esim. verkkokaupat) tasolle. Näin vahvistetaan kansalaisen kykyä asioiden omatoimiseen hoitoon.</a:t>
            </a:r>
          </a:p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D0D29-81F4-2145-A279-170F5D31B09B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97263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Mihin</a:t>
            </a:r>
            <a:r>
              <a:rPr lang="fi-FI" baseline="0" dirty="0" smtClean="0"/>
              <a:t> suuntaan ollaan menossa?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D0D29-81F4-2145-A279-170F5D31B09B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2264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D0D29-81F4-2145-A279-170F5D31B09B}" type="slidenum">
              <a:rPr lang="fi-FI" smtClean="0"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4323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Laatikko ’Nopeampi </a:t>
            </a:r>
            <a:r>
              <a:rPr lang="fi-FI" dirty="0"/>
              <a:t>ja kustannustehokkaampi tulevaisuuden </a:t>
            </a:r>
            <a:r>
              <a:rPr lang="fi-FI" dirty="0" smtClean="0"/>
              <a:t>hyvinvointipalveluiden kehitys’ =&gt; Monikäyttöisiä komponentteja käytetään useiden eri palveluiden tuottamiseen. Koodausta tarvitaan vain kun luodaan uusia monikäyttöisiä komponentteja.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E6417-7E7A-4CFE-8C85-F04C0222FD66}" type="slidenum">
              <a:rPr lang="fi-FI" smtClean="0"/>
              <a:t>18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47374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Tarjoaa mahdollisuuden</a:t>
            </a:r>
            <a:br>
              <a:rPr lang="fi-FI" dirty="0" smtClean="0"/>
            </a:br>
            <a:r>
              <a:rPr lang="fi-FI" dirty="0" smtClean="0"/>
              <a:t>koko hyvinvoinnin kattavaan digitaaliseen palveluun, </a:t>
            </a:r>
            <a:br>
              <a:rPr lang="fi-FI" dirty="0" smtClean="0"/>
            </a:br>
            <a:r>
              <a:rPr lang="fi-FI" dirty="0" smtClean="0"/>
              <a:t>jossa ammattilaisilla ja asiakkailla on aina käytettävissä </a:t>
            </a:r>
            <a:br>
              <a:rPr lang="fi-FI" dirty="0" smtClean="0"/>
            </a:br>
            <a:r>
              <a:rPr lang="fi-FI" dirty="0" smtClean="0"/>
              <a:t>kaikki tarvittava (tieto</a:t>
            </a:r>
            <a:r>
              <a:rPr lang="fi-FI" baseline="0" dirty="0" smtClean="0"/>
              <a:t> ja palvelut)</a:t>
            </a:r>
            <a:r>
              <a:rPr lang="fi-FI" dirty="0" smtClean="0"/>
              <a:t> omien kykyjen, </a:t>
            </a:r>
            <a:br>
              <a:rPr lang="fi-FI" dirty="0" smtClean="0"/>
            </a:br>
            <a:r>
              <a:rPr lang="fi-FI" dirty="0" smtClean="0"/>
              <a:t>tarpeiden ja mahdollisuuksien mukaan.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D0D29-81F4-2145-A279-170F5D31B09B}" type="slidenum">
              <a:rPr lang="fi-FI" smtClean="0"/>
              <a:t>19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25946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fi-FI" i="0" baseline="0" dirty="0" smtClean="0">
                <a:solidFill>
                  <a:srgbClr val="FFC000"/>
                </a:solidFill>
              </a:rPr>
              <a:t>Nyt tarvitaan terveydenhuollon </a:t>
            </a:r>
            <a:r>
              <a:rPr lang="fi-FI" i="0" baseline="0" dirty="0" err="1" smtClean="0">
                <a:solidFill>
                  <a:srgbClr val="FFC000"/>
                </a:solidFill>
              </a:rPr>
              <a:t>Uber</a:t>
            </a:r>
            <a:r>
              <a:rPr lang="fi-FI" i="0" baseline="0" dirty="0" smtClean="0">
                <a:solidFill>
                  <a:srgbClr val="FFC000"/>
                </a:solidFill>
              </a:rPr>
              <a:t> /</a:t>
            </a:r>
            <a:r>
              <a:rPr lang="fi-FI" i="0" baseline="0" dirty="0" err="1" smtClean="0">
                <a:solidFill>
                  <a:srgbClr val="FFC000"/>
                </a:solidFill>
              </a:rPr>
              <a:t>AirBnb</a:t>
            </a:r>
            <a:r>
              <a:rPr lang="fi-FI" i="0" baseline="0" dirty="0" smtClean="0">
                <a:solidFill>
                  <a:srgbClr val="FFC000"/>
                </a:solidFill>
              </a:rPr>
              <a:t> / </a:t>
            </a:r>
            <a:r>
              <a:rPr lang="fi-FI" i="0" baseline="0" dirty="0" err="1" smtClean="0">
                <a:solidFill>
                  <a:srgbClr val="FFC000"/>
                </a:solidFill>
              </a:rPr>
              <a:t>Tinder</a:t>
            </a:r>
            <a:r>
              <a:rPr lang="fi-FI" i="0" baseline="0" dirty="0" smtClean="0">
                <a:solidFill>
                  <a:srgbClr val="FFC000"/>
                </a:solidFill>
              </a:rPr>
              <a:t> – tarvitaan ennakkoluulottomuutta tässä tilanteessa!</a:t>
            </a:r>
          </a:p>
          <a:p>
            <a:pPr rtl="0"/>
            <a:endParaRPr lang="fi-FI" i="0" baseline="0" dirty="0" smtClean="0">
              <a:solidFill>
                <a:srgbClr val="FFC000"/>
              </a:solidFill>
            </a:endParaRPr>
          </a:p>
          <a:p>
            <a:pPr rtl="0"/>
            <a:r>
              <a:rPr lang="fi-FI" i="0" baseline="0" dirty="0" err="1" smtClean="0">
                <a:solidFill>
                  <a:srgbClr val="FFC000"/>
                </a:solidFill>
              </a:rPr>
              <a:t>Hyviskään</a:t>
            </a:r>
            <a:r>
              <a:rPr lang="fi-FI" i="0" baseline="0" dirty="0" smtClean="0">
                <a:solidFill>
                  <a:srgbClr val="FFC000"/>
                </a:solidFill>
              </a:rPr>
              <a:t> ei omista tietoa vaan kerää sen eri järjestelmistä.</a:t>
            </a:r>
          </a:p>
          <a:p>
            <a:pPr rtl="0"/>
            <a:endParaRPr lang="fi-FI" i="0" baseline="0" dirty="0" smtClean="0">
              <a:solidFill>
                <a:srgbClr val="FFC000"/>
              </a:solidFill>
            </a:endParaRPr>
          </a:p>
          <a:p>
            <a:pPr rtl="0"/>
            <a:r>
              <a:rPr lang="fi-FI" i="0" baseline="0" dirty="0" smtClean="0">
                <a:solidFill>
                  <a:srgbClr val="FFC000"/>
                </a:solidFill>
              </a:rPr>
              <a:t>Ollaanko valmiita luomaan hyvinvoinnin palvelun, </a:t>
            </a:r>
          </a:p>
          <a:p>
            <a:pPr rtl="0"/>
            <a:r>
              <a:rPr lang="fi-FI" i="0" baseline="0" dirty="0" smtClean="0">
                <a:solidFill>
                  <a:srgbClr val="FFC000"/>
                </a:solidFill>
              </a:rPr>
              <a:t>joka jatkaa </a:t>
            </a:r>
            <a:r>
              <a:rPr lang="fi-FI" i="0" baseline="0" dirty="0" err="1" smtClean="0">
                <a:solidFill>
                  <a:srgbClr val="FFC000"/>
                </a:solidFill>
              </a:rPr>
              <a:t>digitalisaation</a:t>
            </a:r>
            <a:r>
              <a:rPr lang="fi-FI" i="0" baseline="0" dirty="0" smtClean="0">
                <a:solidFill>
                  <a:srgbClr val="FFC000"/>
                </a:solidFill>
              </a:rPr>
              <a:t> voittokulkua yhdistäen informaation, </a:t>
            </a:r>
          </a:p>
          <a:p>
            <a:pPr rtl="0"/>
            <a:r>
              <a:rPr lang="fi-FI" i="0" baseline="0" dirty="0" smtClean="0">
                <a:solidFill>
                  <a:srgbClr val="FFC000"/>
                </a:solidFill>
              </a:rPr>
              <a:t>luottamuksen ja kommunikaation?</a:t>
            </a:r>
          </a:p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D0D29-81F4-2145-A279-170F5D31B09B}" type="slidenum">
              <a:rPr lang="fi-FI" smtClean="0"/>
              <a:t>21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109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1082796" y="6404295"/>
            <a:ext cx="800078" cy="365125"/>
          </a:xfrm>
        </p:spPr>
        <p:txBody>
          <a:bodyPr/>
          <a:lstStyle/>
          <a:p>
            <a:r>
              <a:rPr lang="fi-FI" smtClean="0"/>
              <a:t>•  </a:t>
            </a:r>
            <a:fld id="{D30BE050-F72B-9940-B90D-C3A1342E833F}" type="datetime1">
              <a:rPr lang="fi-FI" smtClean="0"/>
              <a:t>28.10.2015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124200" y="6404295"/>
            <a:ext cx="2895600" cy="365125"/>
          </a:xfrm>
        </p:spPr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948884" y="6404295"/>
            <a:ext cx="2133600" cy="365125"/>
          </a:xfrm>
        </p:spPr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2551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1CE75-03D3-AB40-A037-F69927C7D8B7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8624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0CD-831B-8C4B-BCE5-3400E2290938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3607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53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683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D713-815C-944E-8611-65A5CF7870AF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7334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D32EF-086C-2344-8170-EF9B91E1120A}" type="datetime1">
              <a:rPr lang="fi-FI" smtClean="0"/>
              <a:t>28.10.2015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9108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CC8-68D3-DB45-8DF6-E017D9F19E6A}" type="datetime1">
              <a:rPr lang="fi-FI" smtClean="0"/>
              <a:t>28.10.2015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9595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953-2170-0C47-845C-8161EFB6A839}" type="datetime1">
              <a:rPr lang="fi-FI" smtClean="0"/>
              <a:t>28.10.2015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128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1A66-6CED-C84E-B93C-D5BD9502801C}" type="datetime1">
              <a:rPr lang="fi-FI" smtClean="0"/>
              <a:t>28.10.2015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167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CA98-A7AB-8747-B63B-C7A3A81BCE5A}" type="datetime1">
              <a:rPr lang="fi-FI" smtClean="0"/>
              <a:t>28.10.2015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476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0BB99-96C0-8D4F-B442-F1EB6CEE6657}" type="datetime1">
              <a:rPr lang="fi-FI" smtClean="0"/>
              <a:t>28.10.2015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8157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38447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smtClean="0"/>
              <a:t>Muokkaa perustyylejä naps.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145336" y="6530010"/>
            <a:ext cx="80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3037B7"/>
                </a:solidFill>
              </a:defRPr>
            </a:lvl1pPr>
          </a:lstStyle>
          <a:p>
            <a:fld id="{8E39010F-F7C4-EC45-9C98-47D7994EC154}" type="datetime1">
              <a:rPr lang="fi-FI" smtClean="0"/>
              <a:pPr/>
              <a:t>28.10.2015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53001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09524" y="65300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3037B7"/>
                </a:solidFill>
              </a:defRPr>
            </a:lvl1pPr>
          </a:lstStyle>
          <a:p>
            <a:fld id="{DEC4BAFB-5DE6-5842-9863-F9E69E4AD503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9" name="L-muoto 8"/>
          <p:cNvSpPr/>
          <p:nvPr userDrawn="1"/>
        </p:nvSpPr>
        <p:spPr>
          <a:xfrm rot="5400000">
            <a:off x="0" y="298"/>
            <a:ext cx="476374" cy="476374"/>
          </a:xfrm>
          <a:prstGeom prst="corner">
            <a:avLst/>
          </a:prstGeom>
          <a:solidFill>
            <a:srgbClr val="91C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L-muoto 10"/>
          <p:cNvSpPr/>
          <p:nvPr userDrawn="1"/>
        </p:nvSpPr>
        <p:spPr>
          <a:xfrm rot="16200000">
            <a:off x="8674491" y="6381626"/>
            <a:ext cx="476374" cy="476374"/>
          </a:xfrm>
          <a:prstGeom prst="corner">
            <a:avLst/>
          </a:prstGeom>
          <a:solidFill>
            <a:srgbClr val="91C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8" name="Kuva 7" descr="hyvis_ict_logo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26" y="304260"/>
            <a:ext cx="936677" cy="21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02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200" b="1" i="0" kern="1200">
          <a:solidFill>
            <a:srgbClr val="91C41E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457200" rtl="0" eaLnBrk="1" latinLnBrk="0" hangingPunct="1">
        <a:spcBef>
          <a:spcPct val="20000"/>
        </a:spcBef>
        <a:buClr>
          <a:srgbClr val="91C41E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457200" rtl="0" eaLnBrk="1" latinLnBrk="0" hangingPunct="1">
        <a:spcBef>
          <a:spcPct val="20000"/>
        </a:spcBef>
        <a:buFont typeface="Lucida Grande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Timo.Saari@hyvis-ict.fi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tsikko 2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 </a:t>
            </a:r>
            <a:r>
              <a:rPr lang="fi-FI" i="1" dirty="0"/>
              <a:t>Sähköiset palvelut asiakasohjauksen ja asiakkaan </a:t>
            </a:r>
            <a:r>
              <a:rPr lang="fi-FI" i="1" dirty="0" err="1"/>
              <a:t>osallistamisen</a:t>
            </a:r>
            <a:r>
              <a:rPr lang="fi-FI" i="1" dirty="0"/>
              <a:t> tukena</a:t>
            </a:r>
            <a:endParaRPr lang="fi-FI" dirty="0"/>
          </a:p>
        </p:txBody>
      </p:sp>
      <p:sp>
        <p:nvSpPr>
          <p:cNvPr id="23" name="Alaotsikko 2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Timo Saari</a:t>
            </a:r>
          </a:p>
          <a:p>
            <a:endParaRPr lang="fi-FI" dirty="0" smtClean="0"/>
          </a:p>
          <a:p>
            <a:r>
              <a:rPr lang="fi-FI" dirty="0" err="1" smtClean="0"/>
              <a:t>Hyvis-ICT</a:t>
            </a:r>
            <a:r>
              <a:rPr lang="fi-FI" smtClean="0"/>
              <a:t> </a:t>
            </a:r>
            <a:r>
              <a:rPr lang="fi-FI"/>
              <a:t> </a:t>
            </a:r>
            <a:r>
              <a:rPr lang="fi-FI" smtClean="0"/>
              <a:t>OY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870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Hyödyt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Yleisesti yhteistyöalusta ratkaisee keskeisimmän kansalaisten ja asiakkaiden ”luukulta toiselle pompottamisen” sekä eri viranomaisten yhteistyöhön liittyvät keskeisimmät ongelmat asiakaskeskeisesti ja asiakasta aktivoiden</a:t>
            </a:r>
            <a:r>
              <a:rPr lang="fi-FI" dirty="0" smtClean="0"/>
              <a:t>.</a:t>
            </a:r>
            <a:r>
              <a:rPr lang="fi-FI" dirty="0"/>
              <a:t>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Pitkäaikaistyöttömien </a:t>
            </a:r>
            <a:r>
              <a:rPr lang="fi-FI" dirty="0"/>
              <a:t>työllistymisen tukikokonaisuudessa olennainen hyöty syntyy, kun sosiaalinen ja taloudellinen toimeliaisuus lisääntyy ja </a:t>
            </a:r>
            <a:r>
              <a:rPr lang="fi-FI" dirty="0" err="1"/>
              <a:t>kohtaanto-ongelmat</a:t>
            </a:r>
            <a:r>
              <a:rPr lang="fi-FI" dirty="0"/>
              <a:t> vähenevät.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Keskeisin </a:t>
            </a:r>
            <a:r>
              <a:rPr lang="fi-FI" dirty="0"/>
              <a:t>uuden ratkaisun hyöty on työttömien ja erityisesti nuorten työttömien sekä pitkäaikaistyöttömien nopeampi ja tehokkaampi työllistyminen.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Palvelulla </a:t>
            </a:r>
            <a:r>
              <a:rPr lang="fi-FI" dirty="0"/>
              <a:t>pystytään ennaltaehkäisemään työttömyyden pitkittymistä, sillä sen avulla voidaan tehdä nopeampia tukitoimia jo työttömyyden alkaessa</a:t>
            </a:r>
            <a:r>
              <a:rPr lang="fi-FI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/>
          </a:p>
          <a:p>
            <a:r>
              <a:rPr lang="fi-FI" dirty="0"/>
              <a:t> 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476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Hyödyt jatkuu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7715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Osa-aikaisten ja määräaikaisten töiden vastaanotto lisääntyy, koska työn ja sosiaaliturvan yhteensovitus onnistuu sähköisten palvelujen ja yhteistyöympäristön välityksellä nykyistä selvästi vaivattomammin.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Ratkaisu </a:t>
            </a:r>
            <a:r>
              <a:rPr lang="fi-FI" dirty="0"/>
              <a:t>mahdollistaa myös uudenlaiset työn vastaanottomallit ja pientyöt (mahdollisuus toteuttaa ns. </a:t>
            </a:r>
            <a:r>
              <a:rPr lang="fi-FI" b="1" dirty="0"/>
              <a:t>työllistymisen </a:t>
            </a:r>
            <a:r>
              <a:rPr lang="fi-FI" b="1" dirty="0" err="1"/>
              <a:t>Tinder</a:t>
            </a:r>
            <a:r>
              <a:rPr lang="fi-FI" dirty="0" smtClean="0"/>
              <a:t>).</a:t>
            </a:r>
            <a:endParaRPr lang="fi-FI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b="1" i="1" dirty="0" smtClean="0"/>
              <a:t>Työllistymiseen </a:t>
            </a:r>
            <a:r>
              <a:rPr lang="fi-FI" b="1" i="1" dirty="0" err="1"/>
              <a:t>parametroitu</a:t>
            </a:r>
            <a:r>
              <a:rPr lang="fi-FI" b="1" i="1" dirty="0"/>
              <a:t> yhteistyöympäristö muuttaa työllistymisen pääperiaatetta. </a:t>
            </a:r>
            <a:endParaRPr lang="fi-FI" b="1" i="1" dirty="0" smtClean="0"/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b="1" i="1" dirty="0" smtClean="0"/>
              <a:t>Työtön </a:t>
            </a:r>
            <a:r>
              <a:rPr lang="fi-FI" b="1" i="1" dirty="0"/>
              <a:t>kehittyy nykyisestä passiivisesta viranomaisten ohjaamasta työllistymishaasteesta itsenäiseksi ja aktiiviseksi omasta työllisyydestään huolta pitäväksi toimijaksi, jota muut tahot tukevat. </a:t>
            </a:r>
            <a:endParaRPr lang="fi-FI" b="1" i="1" dirty="0" smtClean="0"/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b="1" i="1" dirty="0" smtClean="0"/>
              <a:t>Ratkaisu </a:t>
            </a:r>
            <a:r>
              <a:rPr lang="fi-FI" b="1" i="1" dirty="0"/>
              <a:t>auttaa positiivisella ja aktivoivalla tavalla työtöntä ottamaan vastuuta omasta työllistymisestään.</a:t>
            </a:r>
            <a:endParaRPr 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5255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0" y="1"/>
            <a:ext cx="9144000" cy="6857999"/>
            <a:chOff x="0" y="1"/>
            <a:chExt cx="9144000" cy="6857999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b="26154"/>
            <a:stretch>
              <a:fillRect/>
            </a:stretch>
          </p:blipFill>
          <p:spPr bwMode="gray">
            <a:xfrm>
              <a:off x="0" y="2375630"/>
              <a:ext cx="9144000" cy="4482370"/>
            </a:xfrm>
            <a:prstGeom prst="rect">
              <a:avLst/>
            </a:prstGeom>
            <a:noFill/>
          </p:spPr>
        </p:pic>
        <p:sp>
          <p:nvSpPr>
            <p:cNvPr id="8" name="Rechteck 7"/>
            <p:cNvSpPr/>
            <p:nvPr/>
          </p:nvSpPr>
          <p:spPr bwMode="gray">
            <a:xfrm>
              <a:off x="0" y="1"/>
              <a:ext cx="9144000" cy="4457699"/>
            </a:xfrm>
            <a:prstGeom prst="rect">
              <a:avLst/>
            </a:prstGeom>
            <a:gradFill flip="none" rotWithShape="1">
              <a:gsLst>
                <a:gs pos="0">
                  <a:srgbClr val="DDDDDD"/>
                </a:gs>
                <a:gs pos="95000">
                  <a:srgbClr val="FFFFFF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828000" bIns="1044000" rtlCol="0" anchor="b" anchorCtr="0"/>
            <a:lstStyle/>
            <a:p>
              <a:endParaRPr lang="fi-FI" sz="48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grpSp>
          <p:nvGrpSpPr>
            <p:cNvPr id="2" name="Gruppieren 6"/>
            <p:cNvGrpSpPr/>
            <p:nvPr/>
          </p:nvGrpSpPr>
          <p:grpSpPr bwMode="gray">
            <a:xfrm>
              <a:off x="740588" y="1438318"/>
              <a:ext cx="8403411" cy="2258174"/>
              <a:chOff x="740588" y="2720530"/>
              <a:chExt cx="8403411" cy="2258174"/>
            </a:xfrm>
          </p:grpSpPr>
          <p:sp>
            <p:nvSpPr>
              <p:cNvPr id="5" name="Textfeld 4"/>
              <p:cNvSpPr txBox="1"/>
              <p:nvPr/>
            </p:nvSpPr>
            <p:spPr bwMode="gray">
              <a:xfrm>
                <a:off x="740588" y="2720530"/>
                <a:ext cx="1326004" cy="1862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11500" b="1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defRPr>
                </a:lvl1pPr>
              </a:lstStyle>
              <a:p>
                <a:r>
                  <a:rPr lang="fi-FI" dirty="0" smtClean="0"/>
                  <a:t>2.</a:t>
                </a:r>
                <a:endParaRPr lang="fi-FI" dirty="0"/>
              </a:p>
            </p:txBody>
          </p:sp>
          <p:sp>
            <p:nvSpPr>
              <p:cNvPr id="6" name="Rechteck 5"/>
              <p:cNvSpPr/>
              <p:nvPr/>
            </p:nvSpPr>
            <p:spPr bwMode="gray">
              <a:xfrm>
                <a:off x="740588" y="4209263"/>
                <a:ext cx="8403411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i-FI" sz="4400" b="1" dirty="0" smtClean="0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rPr>
                  <a:t>Tuotokset</a:t>
                </a:r>
                <a:endParaRPr lang="fi-FI" sz="4400" b="1" dirty="0">
                  <a:solidFill>
                    <a:srgbClr val="7D7D7D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1768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Alusta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Hankkeessa tuotetaan helposti eri kokonaisuuksiin </a:t>
            </a:r>
            <a:r>
              <a:rPr lang="fi-FI" dirty="0" err="1"/>
              <a:t>parametroitava</a:t>
            </a:r>
            <a:r>
              <a:rPr lang="fi-FI" dirty="0"/>
              <a:t> alusta, joka voidaan mukauttaa ilman laajaa kehittämistyötä erilaisiin asiakas- ja yhteistyötarpeisiin.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Toteutettavaan </a:t>
            </a:r>
            <a:r>
              <a:rPr lang="fi-FI" dirty="0"/>
              <a:t>yhteistyöympäristöalustaan </a:t>
            </a:r>
            <a:r>
              <a:rPr lang="fi-FI" dirty="0" smtClean="0"/>
              <a:t>pystytään:</a:t>
            </a:r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Mallintamaan </a:t>
            </a:r>
            <a:r>
              <a:rPr lang="fi-FI" dirty="0"/>
              <a:t>erilaisten palvelukokonaisuuksien tarvitsemat </a:t>
            </a:r>
            <a:r>
              <a:rPr lang="fi-FI" dirty="0" smtClean="0"/>
              <a:t>tietolähteet</a:t>
            </a:r>
            <a:endParaRPr lang="fi-FI" dirty="0"/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Määrittämään </a:t>
            </a:r>
            <a:r>
              <a:rPr lang="fi-FI" dirty="0"/>
              <a:t>toimijat ja käyttäjät yksittäisen asiakkaan palvelujen </a:t>
            </a:r>
            <a:r>
              <a:rPr lang="fi-FI" dirty="0" err="1"/>
              <a:t>moniammatilliseen</a:t>
            </a:r>
            <a:r>
              <a:rPr lang="fi-FI" dirty="0"/>
              <a:t> </a:t>
            </a:r>
            <a:r>
              <a:rPr lang="fi-FI" dirty="0" smtClean="0"/>
              <a:t>tukeen</a:t>
            </a:r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Tuomaan </a:t>
            </a:r>
            <a:r>
              <a:rPr lang="fi-FI" dirty="0"/>
              <a:t>yhteen laajasti eri toimijoiden asiantuntijat ja </a:t>
            </a:r>
            <a:r>
              <a:rPr lang="fi-FI" dirty="0" smtClean="0"/>
              <a:t>palvelut</a:t>
            </a:r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Määrittämään </a:t>
            </a:r>
            <a:r>
              <a:rPr lang="fi-FI" dirty="0"/>
              <a:t>asiakkaalle tämän palveluja aktivoivia tehtäviä. Tehtävät voidaan </a:t>
            </a:r>
            <a:r>
              <a:rPr lang="fi-FI" dirty="0" err="1"/>
              <a:t>vastuuttaa</a:t>
            </a:r>
            <a:r>
              <a:rPr lang="fi-FI" dirty="0"/>
              <a:t> asiakkaalle itselleen sekä muille tahoille ja tehtävien edistymistä pystytään </a:t>
            </a:r>
            <a:r>
              <a:rPr lang="fi-FI" dirty="0" smtClean="0"/>
              <a:t>seuraamaan</a:t>
            </a:r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Määrittämään </a:t>
            </a:r>
            <a:r>
              <a:rPr lang="fi-FI" dirty="0"/>
              <a:t>säännöstöjä ja herätteitä, joilla edistetään palveluprosessin etenemistä.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575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se tekee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Palvelu </a:t>
            </a:r>
            <a:r>
              <a:rPr lang="fi-FI" dirty="0"/>
              <a:t>hakee asiakkaan omat tiedot </a:t>
            </a:r>
            <a:r>
              <a:rPr lang="fi-FI" dirty="0" err="1"/>
              <a:t>TE-toimiston</a:t>
            </a:r>
            <a:r>
              <a:rPr lang="fi-FI" dirty="0"/>
              <a:t>, kunnan ja Kelan järjestelmistä automaattisesti siten, että asiakkaalla on itsellään pääsy koostenäkymään joka toimii hänen asiointitilinään ja eri toimijoiden yhteistyöympäristönä.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Asiointitililtä </a:t>
            </a:r>
            <a:r>
              <a:rPr lang="fi-FI" dirty="0"/>
              <a:t>voidaan aloittaa ajanvaraus, suojattu viestinvälitys, monenkeskinen videopuhelu ja </a:t>
            </a:r>
            <a:r>
              <a:rPr lang="fi-FI" dirty="0" err="1"/>
              <a:t>chat-keskustelu</a:t>
            </a:r>
            <a:r>
              <a:rPr lang="fi-FI" dirty="0"/>
              <a:t>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Alustaan </a:t>
            </a:r>
            <a:r>
              <a:rPr lang="fi-FI" dirty="0"/>
              <a:t>toteutetaan asiakasta aktivoivia tehtävälistoja, joilla asiakasta aktivoidaan työn hakuun sekä seurataan tehtävien edistymistä.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Lisäksi </a:t>
            </a:r>
            <a:r>
              <a:rPr lang="fi-FI" dirty="0"/>
              <a:t>hankkeessa luodaan virtuaalinen työtila, jossa työnhakijat voivat virtuaalisesti keskustella työnantajien, viranomaisten ja kolmannen sektorin edustajien kanssa videopuhelujen ja </a:t>
            </a:r>
            <a:r>
              <a:rPr lang="fi-FI" dirty="0" err="1"/>
              <a:t>chatin</a:t>
            </a:r>
            <a:r>
              <a:rPr lang="fi-FI" dirty="0"/>
              <a:t> avulla hyödyntäen turvallisesti asiakastietoja.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Kokonaisuus </a:t>
            </a:r>
            <a:r>
              <a:rPr lang="fi-FI" dirty="0"/>
              <a:t>toteutetaan siten, että kaikki toiminnallisuus toimii sekä normaaleilla tietokoneilla että </a:t>
            </a:r>
            <a:r>
              <a:rPr lang="fi-FI" dirty="0" err="1"/>
              <a:t>mobiililaitteilla</a:t>
            </a:r>
            <a:r>
              <a:rPr lang="fi-FI" dirty="0"/>
              <a:t>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8679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saadaan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981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Uudella ratkaisulla voidaan ennaltaehkäistä työttömyyden pitkittymistä ja eskaloitumista.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Sähköinen </a:t>
            </a:r>
            <a:r>
              <a:rPr lang="fi-FI" dirty="0"/>
              <a:t>ja helppokäyttöinen </a:t>
            </a:r>
            <a:r>
              <a:rPr lang="fi-FI" dirty="0" err="1"/>
              <a:t>mobiilipalvelu</a:t>
            </a:r>
            <a:r>
              <a:rPr lang="fi-FI" dirty="0"/>
              <a:t> tukee erityisen hyvin nuorten, syrjäytymisvaarassa olevien työllistymistä ja ennaltaehkäisee myös muiden työttömien työttömyyden pitkittymistä</a:t>
            </a:r>
            <a:r>
              <a:rPr lang="fi-FI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Ratkaisu mahdollistaa uudenlaiset työllistymistavat. </a:t>
            </a:r>
            <a:endParaRPr lang="fi-FI" dirty="0" smtClean="0"/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Työnantajat </a:t>
            </a:r>
            <a:r>
              <a:rPr lang="fi-FI" dirty="0"/>
              <a:t>ja työvoimakoulutusta tarjoavat toimijat voivat kohdistaa palvelujaan erilaisiin asiakasryhmiin tai yksittäisille asiakkaille hyvin joustavasti. </a:t>
            </a:r>
            <a:endParaRPr lang="fi-FI" dirty="0" smtClean="0"/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Asiakkaan </a:t>
            </a:r>
            <a:r>
              <a:rPr lang="fi-FI" dirty="0"/>
              <a:t>on helppo kommunikoida ja ottaa vastaan palvelun kautta uudenlaisia ja lyhyitäkin työtehtäviä sähköisen palvelukokonaisuuden kautta ilman jäykkää byrokratiaa. 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8685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nas\PresentationLoad\07 Produktion\3_CHARTS_UND_DIAGRAMME\1 JOBS ZUM BEARBEITEN\Update_D2500_Strategietools\Grundlagen\Fotolia_47842845_X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04" t="24837" r="5970" b="33683"/>
          <a:stretch/>
        </p:blipFill>
        <p:spPr bwMode="auto">
          <a:xfrm>
            <a:off x="0" y="3489332"/>
            <a:ext cx="9144003" cy="3391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0" y="1"/>
            <a:ext cx="9144000" cy="4457699"/>
            <a:chOff x="0" y="1"/>
            <a:chExt cx="9144000" cy="4457699"/>
          </a:xfrm>
        </p:grpSpPr>
        <p:sp>
          <p:nvSpPr>
            <p:cNvPr id="8" name="Rechteck 7"/>
            <p:cNvSpPr/>
            <p:nvPr/>
          </p:nvSpPr>
          <p:spPr bwMode="gray">
            <a:xfrm>
              <a:off x="0" y="1"/>
              <a:ext cx="9144000" cy="4457699"/>
            </a:xfrm>
            <a:prstGeom prst="rect">
              <a:avLst/>
            </a:prstGeom>
            <a:gradFill flip="none" rotWithShape="1">
              <a:gsLst>
                <a:gs pos="0">
                  <a:srgbClr val="DDDDDD"/>
                </a:gs>
                <a:gs pos="95000">
                  <a:srgbClr val="FFFFFF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828000" bIns="1044000" rtlCol="0" anchor="b" anchorCtr="0"/>
            <a:lstStyle/>
            <a:p>
              <a:endPara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grpSp>
          <p:nvGrpSpPr>
            <p:cNvPr id="2" name="Gruppieren 6"/>
            <p:cNvGrpSpPr/>
            <p:nvPr/>
          </p:nvGrpSpPr>
          <p:grpSpPr bwMode="gray">
            <a:xfrm>
              <a:off x="740588" y="1438318"/>
              <a:ext cx="8403411" cy="2258174"/>
              <a:chOff x="740588" y="2720530"/>
              <a:chExt cx="8403411" cy="2258174"/>
            </a:xfrm>
          </p:grpSpPr>
          <p:sp>
            <p:nvSpPr>
              <p:cNvPr id="5" name="Textfeld 4"/>
              <p:cNvSpPr txBox="1"/>
              <p:nvPr/>
            </p:nvSpPr>
            <p:spPr bwMode="gray">
              <a:xfrm>
                <a:off x="740588" y="2720530"/>
                <a:ext cx="1326004" cy="1862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11500" b="1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defRPr>
                </a:lvl1pPr>
              </a:lstStyle>
              <a:p>
                <a:r>
                  <a:rPr lang="en-US" dirty="0"/>
                  <a:t>3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  <p:sp>
            <p:nvSpPr>
              <p:cNvPr id="6" name="Rechteck 5"/>
              <p:cNvSpPr/>
              <p:nvPr/>
            </p:nvSpPr>
            <p:spPr bwMode="gray">
              <a:xfrm>
                <a:off x="740588" y="4209263"/>
                <a:ext cx="8403411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4400" b="1" dirty="0" err="1" smtClean="0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rPr>
                  <a:t>Mitä</a:t>
                </a:r>
                <a:r>
                  <a:rPr lang="en-US" sz="4400" b="1" dirty="0" smtClean="0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rPr>
                  <a:t> </a:t>
                </a:r>
                <a:r>
                  <a:rPr lang="en-US" sz="4400" b="1" dirty="0" err="1" smtClean="0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rPr>
                  <a:t>vaatii</a:t>
                </a:r>
                <a:r>
                  <a:rPr lang="en-US" sz="4400" b="1" dirty="0" smtClean="0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rPr>
                  <a:t> </a:t>
                </a:r>
                <a:r>
                  <a:rPr lang="en-US" sz="4400" b="1" dirty="0" err="1" smtClean="0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rPr>
                  <a:t>toteutuakseen</a:t>
                </a:r>
                <a:endParaRPr lang="en-US" sz="4400" b="1" dirty="0">
                  <a:solidFill>
                    <a:srgbClr val="7D7D7D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21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1A66-6CED-C84E-B93C-D5BD9502801C}" type="datetime1">
              <a:rPr lang="fi-FI" smtClean="0"/>
              <a:t>28.10.2015</a:t>
            </a:fld>
            <a:endParaRPr lang="fi-FI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17</a:t>
            </a:fld>
            <a:endParaRPr lang="fi-FI"/>
          </a:p>
        </p:txBody>
      </p:sp>
      <p:pic>
        <p:nvPicPr>
          <p:cNvPr id="4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32" y="597876"/>
            <a:ext cx="8311660" cy="5932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304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384478"/>
            <a:ext cx="8229600" cy="834722"/>
          </a:xfrm>
        </p:spPr>
        <p:txBody>
          <a:bodyPr/>
          <a:lstStyle/>
          <a:p>
            <a:r>
              <a:rPr lang="fi-FI" dirty="0" smtClean="0"/>
              <a:t>Taustalle tarvitaan</a:t>
            </a:r>
            <a:endParaRPr lang="fi-FI" dirty="0"/>
          </a:p>
        </p:txBody>
      </p:sp>
      <p:sp>
        <p:nvSpPr>
          <p:cNvPr id="4" name="Pyöristetty suorakulmio 3"/>
          <p:cNvSpPr/>
          <p:nvPr/>
        </p:nvSpPr>
        <p:spPr>
          <a:xfrm>
            <a:off x="1358935" y="1400092"/>
            <a:ext cx="2609976" cy="93194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/>
              <a:t>Kansalaisen hyvinvointitarpeet kehityksen keskiöön</a:t>
            </a:r>
          </a:p>
        </p:txBody>
      </p:sp>
      <p:sp>
        <p:nvSpPr>
          <p:cNvPr id="5" name="Pyöristetty suorakulmio 4"/>
          <p:cNvSpPr/>
          <p:nvPr/>
        </p:nvSpPr>
        <p:spPr>
          <a:xfrm>
            <a:off x="1358935" y="3620949"/>
            <a:ext cx="2609976" cy="95424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/>
              <a:t>Kansallinen digitaalinen hyvinvointialusta</a:t>
            </a:r>
          </a:p>
        </p:txBody>
      </p:sp>
      <p:sp>
        <p:nvSpPr>
          <p:cNvPr id="6" name="Pyöristetty suorakulmio 5"/>
          <p:cNvSpPr/>
          <p:nvPr/>
        </p:nvSpPr>
        <p:spPr>
          <a:xfrm>
            <a:off x="5063547" y="1420552"/>
            <a:ext cx="2609976" cy="7721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/>
              <a:t>Nykyaikainen ja laadukas käyttäjäkokemus</a:t>
            </a:r>
          </a:p>
        </p:txBody>
      </p:sp>
      <p:sp>
        <p:nvSpPr>
          <p:cNvPr id="7" name="Pyöristetty suorakulmio 6"/>
          <p:cNvSpPr/>
          <p:nvPr/>
        </p:nvSpPr>
        <p:spPr>
          <a:xfrm>
            <a:off x="1358935" y="4755462"/>
            <a:ext cx="2609976" cy="15255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/>
              <a:t>Nopeampi ja kustannustehokkaampi tulevaisuuden hyvinvointipalveluiden kehitys</a:t>
            </a:r>
          </a:p>
        </p:txBody>
      </p:sp>
      <p:sp>
        <p:nvSpPr>
          <p:cNvPr id="8" name="Pyöristetty suorakulmio 7"/>
          <p:cNvSpPr/>
          <p:nvPr/>
        </p:nvSpPr>
        <p:spPr>
          <a:xfrm>
            <a:off x="5063547" y="2309799"/>
            <a:ext cx="2609976" cy="93194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Modernit teknologiat </a:t>
            </a:r>
            <a:r>
              <a:rPr lang="fi-FI" sz="1400" dirty="0"/>
              <a:t>ja arkkitehtuuri</a:t>
            </a:r>
          </a:p>
        </p:txBody>
      </p:sp>
      <p:sp>
        <p:nvSpPr>
          <p:cNvPr id="9" name="Pyöristetty suorakulmio 8"/>
          <p:cNvSpPr/>
          <p:nvPr/>
        </p:nvSpPr>
        <p:spPr>
          <a:xfrm>
            <a:off x="5063547" y="5623858"/>
            <a:ext cx="2609976" cy="65713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Aito monitoimittajaympäristö</a:t>
            </a:r>
            <a:endParaRPr lang="fi-FI" sz="1400" dirty="0"/>
          </a:p>
        </p:txBody>
      </p:sp>
      <p:sp>
        <p:nvSpPr>
          <p:cNvPr id="11" name="Pyöristetty suorakulmio 10"/>
          <p:cNvSpPr/>
          <p:nvPr/>
        </p:nvSpPr>
        <p:spPr>
          <a:xfrm>
            <a:off x="5063547" y="4120082"/>
            <a:ext cx="2609976" cy="141058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/>
              <a:t>Integroitavuus ja liitettävyys</a:t>
            </a:r>
          </a:p>
          <a:p>
            <a:pPr algn="ctr"/>
            <a:r>
              <a:rPr lang="fi-FI" sz="1400" dirty="0"/>
              <a:t>(esim. operatiiviset järjestelmät, muut palveluiden tuottajat)</a:t>
            </a:r>
          </a:p>
        </p:txBody>
      </p:sp>
      <p:sp>
        <p:nvSpPr>
          <p:cNvPr id="12" name="Pyöristetty suorakulmio 11"/>
          <p:cNvSpPr/>
          <p:nvPr/>
        </p:nvSpPr>
        <p:spPr>
          <a:xfrm>
            <a:off x="1358935" y="2481139"/>
            <a:ext cx="2609976" cy="95424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/>
              <a:t>Uudet digitaaliset hyvinvointipalvelut</a:t>
            </a:r>
          </a:p>
        </p:txBody>
      </p:sp>
      <p:sp>
        <p:nvSpPr>
          <p:cNvPr id="13" name="Pyöristetty suorakulmio 12"/>
          <p:cNvSpPr/>
          <p:nvPr/>
        </p:nvSpPr>
        <p:spPr>
          <a:xfrm>
            <a:off x="5063547" y="3358874"/>
            <a:ext cx="2609976" cy="65713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/>
              <a:t>Monikielisyys tuettuna</a:t>
            </a:r>
          </a:p>
        </p:txBody>
      </p:sp>
    </p:spTree>
    <p:extLst>
      <p:ext uri="{BB962C8B-B14F-4D97-AF65-F5344CB8AC3E}">
        <p14:creationId xmlns:p14="http://schemas.microsoft.com/office/powerpoint/2010/main" val="16706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0" y="1"/>
            <a:ext cx="9144000" cy="6857999"/>
            <a:chOff x="0" y="1"/>
            <a:chExt cx="9144000" cy="6857999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b="19103"/>
            <a:stretch>
              <a:fillRect/>
            </a:stretch>
          </p:blipFill>
          <p:spPr bwMode="gray">
            <a:xfrm>
              <a:off x="0" y="890471"/>
              <a:ext cx="9144000" cy="5967529"/>
            </a:xfrm>
            <a:prstGeom prst="rect">
              <a:avLst/>
            </a:prstGeom>
            <a:noFill/>
          </p:spPr>
        </p:pic>
        <p:sp>
          <p:nvSpPr>
            <p:cNvPr id="7" name="Rechteck 6"/>
            <p:cNvSpPr/>
            <p:nvPr/>
          </p:nvSpPr>
          <p:spPr bwMode="gray">
            <a:xfrm>
              <a:off x="0" y="1"/>
              <a:ext cx="9144000" cy="4457699"/>
            </a:xfrm>
            <a:prstGeom prst="rect">
              <a:avLst/>
            </a:prstGeom>
            <a:gradFill flip="none" rotWithShape="1">
              <a:gsLst>
                <a:gs pos="0">
                  <a:srgbClr val="DDDDDD"/>
                </a:gs>
                <a:gs pos="95000">
                  <a:srgbClr val="FFFFFF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828000" bIns="1044000" rtlCol="0" anchor="b" anchorCtr="0"/>
            <a:lstStyle/>
            <a:p>
              <a:endPara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grpSp>
          <p:nvGrpSpPr>
            <p:cNvPr id="8" name="Gruppieren 7"/>
            <p:cNvGrpSpPr/>
            <p:nvPr/>
          </p:nvGrpSpPr>
          <p:grpSpPr bwMode="gray">
            <a:xfrm>
              <a:off x="740588" y="1438318"/>
              <a:ext cx="8403411" cy="2258174"/>
              <a:chOff x="740588" y="2720530"/>
              <a:chExt cx="8403411" cy="2258174"/>
            </a:xfrm>
          </p:grpSpPr>
          <p:sp>
            <p:nvSpPr>
              <p:cNvPr id="9" name="Textfeld 8"/>
              <p:cNvSpPr txBox="1"/>
              <p:nvPr/>
            </p:nvSpPr>
            <p:spPr bwMode="gray">
              <a:xfrm>
                <a:off x="740588" y="2720530"/>
                <a:ext cx="1326004" cy="1862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11500" b="1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defRPr>
                </a:lvl1pPr>
              </a:lstStyle>
              <a:p>
                <a:r>
                  <a:rPr lang="en-US" dirty="0"/>
                  <a:t>4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  <p:sp>
            <p:nvSpPr>
              <p:cNvPr id="10" name="Rechteck 9"/>
              <p:cNvSpPr/>
              <p:nvPr/>
            </p:nvSpPr>
            <p:spPr bwMode="gray">
              <a:xfrm>
                <a:off x="740588" y="4209263"/>
                <a:ext cx="8403411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i-FI" sz="4400" b="1" dirty="0" smtClean="0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rPr>
                  <a:t>Miten sitten edettäisiin</a:t>
                </a:r>
                <a:endParaRPr lang="fi-FI" sz="4400" b="1" dirty="0">
                  <a:solidFill>
                    <a:srgbClr val="7D7D7D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464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fi-FI" sz="3600" dirty="0" smtClean="0"/>
              <a:t>Strateginen linja</a:t>
            </a:r>
            <a:endParaRPr lang="fi-FI" sz="36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209040"/>
            <a:ext cx="8229600" cy="491712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smtClean="0"/>
              <a:t>Juha Sipilän hallitusohjelma:</a:t>
            </a:r>
          </a:p>
          <a:p>
            <a:pPr lvl="1"/>
            <a:r>
              <a:rPr lang="fi-FI" sz="2400" dirty="0" smtClean="0"/>
              <a:t>”Julkiset palvelut rakennetaan käyttäjälähtöisiksi ja ensisijaisesti digitaalisiksi”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Tarvitaan kansalaisen näkökulmasta rakennettu asiointikokonaisuus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err="1" smtClean="0"/>
              <a:t>Hyvis-motto</a:t>
            </a:r>
            <a:r>
              <a:rPr lang="fi-FI" sz="2400" dirty="0" smtClean="0"/>
              <a:t> 1: Kansalainen pääsee kolmella klikkauksella oikeaan palveluun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 smtClean="0"/>
              <a:t>Hyvis-motto</a:t>
            </a:r>
            <a:r>
              <a:rPr lang="fi-FI" dirty="0" smtClean="0"/>
              <a:t> 2: Kysy kerran – käytä aina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err="1" smtClean="0"/>
              <a:t>Hyvis-motto</a:t>
            </a:r>
            <a:r>
              <a:rPr lang="fi-FI" dirty="0"/>
              <a:t> 3: Prosessit tarkistetaan ja </a:t>
            </a:r>
            <a:r>
              <a:rPr lang="fi-FI" dirty="0" err="1"/>
              <a:t>leanataan</a:t>
            </a:r>
            <a:r>
              <a:rPr lang="fi-FI" dirty="0"/>
              <a:t> samalla, kun ne digitalisoidaan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sz="2400" dirty="0" smtClean="0"/>
          </a:p>
        </p:txBody>
      </p:sp>
    </p:spTree>
    <p:extLst>
      <p:ext uri="{BB962C8B-B14F-4D97-AF65-F5344CB8AC3E}">
        <p14:creationId xmlns:p14="http://schemas.microsoft.com/office/powerpoint/2010/main" val="43468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770" y="6973"/>
            <a:ext cx="8229600" cy="885250"/>
          </a:xfrm>
        </p:spPr>
        <p:txBody>
          <a:bodyPr>
            <a:normAutofit/>
          </a:bodyPr>
          <a:lstStyle/>
          <a:p>
            <a:r>
              <a:rPr lang="fi-FI" sz="3600" dirty="0" smtClean="0"/>
              <a:t>Toivottavasti lähdemme yhteiselle polulle</a:t>
            </a:r>
            <a:endParaRPr lang="fi-FI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20</a:t>
            </a:fld>
            <a:endParaRPr lang="fi-FI" dirty="0"/>
          </a:p>
        </p:txBody>
      </p:sp>
      <p:sp>
        <p:nvSpPr>
          <p:cNvPr id="154" name="Rechteck 217"/>
          <p:cNvSpPr/>
          <p:nvPr/>
        </p:nvSpPr>
        <p:spPr bwMode="gray">
          <a:xfrm>
            <a:off x="-20318" y="4538991"/>
            <a:ext cx="264122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fi-FI" sz="1600" dirty="0">
                <a:solidFill>
                  <a:srgbClr val="3A3B3A"/>
                </a:solidFill>
              </a:rPr>
              <a:t> </a:t>
            </a:r>
            <a:r>
              <a:rPr lang="fi-FI" sz="1600" dirty="0" smtClean="0">
                <a:solidFill>
                  <a:srgbClr val="3A3B3A"/>
                </a:solidFill>
              </a:rPr>
              <a:t>PÄÄTÖS KÄRKIHANKKEISTA</a:t>
            </a:r>
          </a:p>
        </p:txBody>
      </p:sp>
      <p:grpSp>
        <p:nvGrpSpPr>
          <p:cNvPr id="157" name="Gruppieren 50"/>
          <p:cNvGrpSpPr>
            <a:grpSpLocks noChangeAspect="1"/>
          </p:cNvGrpSpPr>
          <p:nvPr/>
        </p:nvGrpSpPr>
        <p:grpSpPr bwMode="gray">
          <a:xfrm>
            <a:off x="2365769" y="2026113"/>
            <a:ext cx="700795" cy="593627"/>
            <a:chOff x="3226557" y="1469001"/>
            <a:chExt cx="1252856" cy="1061264"/>
          </a:xfrm>
        </p:grpSpPr>
        <p:grpSp>
          <p:nvGrpSpPr>
            <p:cNvPr id="272" name="Gruppieren 116"/>
            <p:cNvGrpSpPr/>
            <p:nvPr/>
          </p:nvGrpSpPr>
          <p:grpSpPr bwMode="gray">
            <a:xfrm>
              <a:off x="3874126" y="1469001"/>
              <a:ext cx="393223" cy="662660"/>
              <a:chOff x="3874126" y="1469001"/>
              <a:chExt cx="393223" cy="662660"/>
            </a:xfrm>
          </p:grpSpPr>
          <p:sp>
            <p:nvSpPr>
              <p:cNvPr id="293" name="Ellipse 137"/>
              <p:cNvSpPr/>
              <p:nvPr/>
            </p:nvSpPr>
            <p:spPr bwMode="gray">
              <a:xfrm rot="768428">
                <a:off x="3887141" y="1884705"/>
                <a:ext cx="380208" cy="246956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94" name="Gruppieren 138"/>
              <p:cNvGrpSpPr>
                <a:grpSpLocks noChangeAspect="1"/>
              </p:cNvGrpSpPr>
              <p:nvPr/>
            </p:nvGrpSpPr>
            <p:grpSpPr bwMode="gray">
              <a:xfrm>
                <a:off x="3874126" y="1469001"/>
                <a:ext cx="282303" cy="648000"/>
                <a:chOff x="10625592" y="1535985"/>
                <a:chExt cx="1929937" cy="4430037"/>
              </a:xfrm>
              <a:solidFill>
                <a:srgbClr val="2A79FF">
                  <a:lumMod val="40000"/>
                  <a:lumOff val="60000"/>
                </a:srgbClr>
              </a:solidFill>
              <a:scene3d>
                <a:camera prst="isometricLeftDown"/>
                <a:lightRig rig="balanced" dir="t"/>
              </a:scene3d>
            </p:grpSpPr>
            <p:sp>
              <p:nvSpPr>
                <p:cNvPr id="295" name="Freeform 5"/>
                <p:cNvSpPr>
                  <a:spLocks/>
                </p:cNvSpPr>
                <p:nvPr/>
              </p:nvSpPr>
              <p:spPr bwMode="gray">
                <a:xfrm>
                  <a:off x="11129760" y="1535985"/>
                  <a:ext cx="921600" cy="919848"/>
                </a:xfrm>
                <a:prstGeom prst="ellipse">
                  <a:avLst/>
                </a:prstGeom>
                <a:grpFill/>
                <a:ln>
                  <a:noFill/>
                </a:ln>
                <a:sp3d z="19050" prstMaterial="matte">
                  <a:bevelT w="44450" h="44450"/>
                  <a:bevelB w="44450" h="444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6" name="Freeform 6"/>
                <p:cNvSpPr>
                  <a:spLocks/>
                </p:cNvSpPr>
                <p:nvPr/>
              </p:nvSpPr>
              <p:spPr bwMode="gray">
                <a:xfrm>
                  <a:off x="10625592" y="2516336"/>
                  <a:ext cx="1929937" cy="3449686"/>
                </a:xfrm>
                <a:custGeom>
                  <a:avLst/>
                  <a:gdLst>
                    <a:gd name="T0" fmla="*/ 928 w 959"/>
                    <a:gd name="T1" fmla="*/ 219 h 1715"/>
                    <a:gd name="T2" fmla="*/ 670 w 959"/>
                    <a:gd name="T3" fmla="*/ 0 h 1715"/>
                    <a:gd name="T4" fmla="*/ 480 w 959"/>
                    <a:gd name="T5" fmla="*/ 72 h 1715"/>
                    <a:gd name="T6" fmla="*/ 290 w 959"/>
                    <a:gd name="T7" fmla="*/ 0 h 1715"/>
                    <a:gd name="T8" fmla="*/ 32 w 959"/>
                    <a:gd name="T9" fmla="*/ 219 h 1715"/>
                    <a:gd name="T10" fmla="*/ 0 w 959"/>
                    <a:gd name="T11" fmla="*/ 777 h 1715"/>
                    <a:gd name="T12" fmla="*/ 96 w 959"/>
                    <a:gd name="T13" fmla="*/ 872 h 1715"/>
                    <a:gd name="T14" fmla="*/ 191 w 959"/>
                    <a:gd name="T15" fmla="*/ 777 h 1715"/>
                    <a:gd name="T16" fmla="*/ 210 w 959"/>
                    <a:gd name="T17" fmla="*/ 293 h 1715"/>
                    <a:gd name="T18" fmla="*/ 230 w 959"/>
                    <a:gd name="T19" fmla="*/ 273 h 1715"/>
                    <a:gd name="T20" fmla="*/ 250 w 959"/>
                    <a:gd name="T21" fmla="*/ 293 h 1715"/>
                    <a:gd name="T22" fmla="*/ 250 w 959"/>
                    <a:gd name="T23" fmla="*/ 855 h 1715"/>
                    <a:gd name="T24" fmla="*/ 250 w 959"/>
                    <a:gd name="T25" fmla="*/ 902 h 1715"/>
                    <a:gd name="T26" fmla="*/ 191 w 959"/>
                    <a:gd name="T27" fmla="*/ 1602 h 1715"/>
                    <a:gd name="T28" fmla="*/ 305 w 959"/>
                    <a:gd name="T29" fmla="*/ 1715 h 1715"/>
                    <a:gd name="T30" fmla="*/ 418 w 959"/>
                    <a:gd name="T31" fmla="*/ 1602 h 1715"/>
                    <a:gd name="T32" fmla="*/ 460 w 959"/>
                    <a:gd name="T33" fmla="*/ 902 h 1715"/>
                    <a:gd name="T34" fmla="*/ 480 w 959"/>
                    <a:gd name="T35" fmla="*/ 882 h 1715"/>
                    <a:gd name="T36" fmla="*/ 500 w 959"/>
                    <a:gd name="T37" fmla="*/ 902 h 1715"/>
                    <a:gd name="T38" fmla="*/ 541 w 959"/>
                    <a:gd name="T39" fmla="*/ 1602 h 1715"/>
                    <a:gd name="T40" fmla="*/ 655 w 959"/>
                    <a:gd name="T41" fmla="*/ 1715 h 1715"/>
                    <a:gd name="T42" fmla="*/ 769 w 959"/>
                    <a:gd name="T43" fmla="*/ 1602 h 1715"/>
                    <a:gd name="T44" fmla="*/ 710 w 959"/>
                    <a:gd name="T45" fmla="*/ 902 h 1715"/>
                    <a:gd name="T46" fmla="*/ 710 w 959"/>
                    <a:gd name="T47" fmla="*/ 855 h 1715"/>
                    <a:gd name="T48" fmla="*/ 710 w 959"/>
                    <a:gd name="T49" fmla="*/ 293 h 1715"/>
                    <a:gd name="T50" fmla="*/ 730 w 959"/>
                    <a:gd name="T51" fmla="*/ 273 h 1715"/>
                    <a:gd name="T52" fmla="*/ 750 w 959"/>
                    <a:gd name="T53" fmla="*/ 293 h 1715"/>
                    <a:gd name="T54" fmla="*/ 769 w 959"/>
                    <a:gd name="T55" fmla="*/ 777 h 1715"/>
                    <a:gd name="T56" fmla="*/ 864 w 959"/>
                    <a:gd name="T57" fmla="*/ 872 h 1715"/>
                    <a:gd name="T58" fmla="*/ 959 w 959"/>
                    <a:gd name="T59" fmla="*/ 777 h 1715"/>
                    <a:gd name="T60" fmla="*/ 928 w 959"/>
                    <a:gd name="T61" fmla="*/ 219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9" h="1715">
                      <a:moveTo>
                        <a:pt x="928" y="219"/>
                      </a:moveTo>
                      <a:cubicBezTo>
                        <a:pt x="928" y="65"/>
                        <a:pt x="768" y="0"/>
                        <a:pt x="670" y="0"/>
                      </a:cubicBezTo>
                      <a:cubicBezTo>
                        <a:pt x="572" y="0"/>
                        <a:pt x="557" y="72"/>
                        <a:pt x="480" y="72"/>
                      </a:cubicBezTo>
                      <a:cubicBezTo>
                        <a:pt x="403" y="72"/>
                        <a:pt x="367" y="0"/>
                        <a:pt x="290" y="0"/>
                      </a:cubicBezTo>
                      <a:cubicBezTo>
                        <a:pt x="213" y="0"/>
                        <a:pt x="32" y="65"/>
                        <a:pt x="32" y="219"/>
                      </a:cubicBezTo>
                      <a:cubicBezTo>
                        <a:pt x="0" y="777"/>
                        <a:pt x="0" y="777"/>
                        <a:pt x="0" y="777"/>
                      </a:cubicBezTo>
                      <a:cubicBezTo>
                        <a:pt x="0" y="829"/>
                        <a:pt x="43" y="872"/>
                        <a:pt x="96" y="872"/>
                      </a:cubicBezTo>
                      <a:cubicBezTo>
                        <a:pt x="148" y="872"/>
                        <a:pt x="191" y="829"/>
                        <a:pt x="191" y="777"/>
                      </a:cubicBezTo>
                      <a:cubicBezTo>
                        <a:pt x="210" y="293"/>
                        <a:pt x="210" y="293"/>
                        <a:pt x="210" y="293"/>
                      </a:cubicBezTo>
                      <a:cubicBezTo>
                        <a:pt x="210" y="282"/>
                        <a:pt x="219" y="273"/>
                        <a:pt x="230" y="273"/>
                      </a:cubicBezTo>
                      <a:cubicBezTo>
                        <a:pt x="241" y="273"/>
                        <a:pt x="250" y="282"/>
                        <a:pt x="250" y="293"/>
                      </a:cubicBezTo>
                      <a:cubicBezTo>
                        <a:pt x="250" y="855"/>
                        <a:pt x="250" y="855"/>
                        <a:pt x="250" y="855"/>
                      </a:cubicBezTo>
                      <a:cubicBezTo>
                        <a:pt x="250" y="902"/>
                        <a:pt x="250" y="902"/>
                        <a:pt x="250" y="902"/>
                      </a:cubicBezTo>
                      <a:cubicBezTo>
                        <a:pt x="191" y="1602"/>
                        <a:pt x="191" y="1602"/>
                        <a:pt x="191" y="1602"/>
                      </a:cubicBezTo>
                      <a:cubicBezTo>
                        <a:pt x="191" y="1664"/>
                        <a:pt x="242" y="1715"/>
                        <a:pt x="305" y="1715"/>
                      </a:cubicBezTo>
                      <a:cubicBezTo>
                        <a:pt x="367" y="1715"/>
                        <a:pt x="418" y="1664"/>
                        <a:pt x="418" y="1602"/>
                      </a:cubicBezTo>
                      <a:cubicBezTo>
                        <a:pt x="460" y="902"/>
                        <a:pt x="460" y="902"/>
                        <a:pt x="460" y="902"/>
                      </a:cubicBezTo>
                      <a:cubicBezTo>
                        <a:pt x="460" y="891"/>
                        <a:pt x="469" y="882"/>
                        <a:pt x="480" y="882"/>
                      </a:cubicBezTo>
                      <a:cubicBezTo>
                        <a:pt x="491" y="882"/>
                        <a:pt x="500" y="891"/>
                        <a:pt x="500" y="902"/>
                      </a:cubicBezTo>
                      <a:cubicBezTo>
                        <a:pt x="541" y="1602"/>
                        <a:pt x="541" y="1602"/>
                        <a:pt x="541" y="1602"/>
                      </a:cubicBezTo>
                      <a:cubicBezTo>
                        <a:pt x="541" y="1664"/>
                        <a:pt x="592" y="1715"/>
                        <a:pt x="655" y="1715"/>
                      </a:cubicBezTo>
                      <a:cubicBezTo>
                        <a:pt x="718" y="1715"/>
                        <a:pt x="769" y="1664"/>
                        <a:pt x="769" y="1602"/>
                      </a:cubicBezTo>
                      <a:cubicBezTo>
                        <a:pt x="710" y="902"/>
                        <a:pt x="710" y="902"/>
                        <a:pt x="710" y="902"/>
                      </a:cubicBezTo>
                      <a:cubicBezTo>
                        <a:pt x="710" y="855"/>
                        <a:pt x="710" y="855"/>
                        <a:pt x="710" y="855"/>
                      </a:cubicBezTo>
                      <a:cubicBezTo>
                        <a:pt x="710" y="293"/>
                        <a:pt x="710" y="293"/>
                        <a:pt x="710" y="293"/>
                      </a:cubicBezTo>
                      <a:cubicBezTo>
                        <a:pt x="710" y="282"/>
                        <a:pt x="719" y="273"/>
                        <a:pt x="730" y="273"/>
                      </a:cubicBezTo>
                      <a:cubicBezTo>
                        <a:pt x="741" y="273"/>
                        <a:pt x="750" y="282"/>
                        <a:pt x="750" y="293"/>
                      </a:cubicBezTo>
                      <a:cubicBezTo>
                        <a:pt x="769" y="777"/>
                        <a:pt x="769" y="777"/>
                        <a:pt x="769" y="777"/>
                      </a:cubicBezTo>
                      <a:cubicBezTo>
                        <a:pt x="769" y="829"/>
                        <a:pt x="811" y="872"/>
                        <a:pt x="864" y="872"/>
                      </a:cubicBezTo>
                      <a:cubicBezTo>
                        <a:pt x="917" y="872"/>
                        <a:pt x="959" y="829"/>
                        <a:pt x="959" y="777"/>
                      </a:cubicBezTo>
                      <a:lnTo>
                        <a:pt x="928" y="2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sp3d prstMaterial="matte">
                  <a:bevelT w="31750" h="31750"/>
                  <a:bevelB w="31750" h="317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73" name="Gruppieren 117"/>
            <p:cNvGrpSpPr/>
            <p:nvPr/>
          </p:nvGrpSpPr>
          <p:grpSpPr bwMode="gray">
            <a:xfrm>
              <a:off x="3473894" y="1469001"/>
              <a:ext cx="380212" cy="659287"/>
              <a:chOff x="3473894" y="1469001"/>
              <a:chExt cx="380212" cy="659287"/>
            </a:xfrm>
          </p:grpSpPr>
          <p:sp>
            <p:nvSpPr>
              <p:cNvPr id="289" name="Ellipse 133"/>
              <p:cNvSpPr/>
              <p:nvPr/>
            </p:nvSpPr>
            <p:spPr bwMode="gray">
              <a:xfrm rot="21239526">
                <a:off x="3473894" y="1881332"/>
                <a:ext cx="380212" cy="246956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90" name="Gruppieren 134"/>
              <p:cNvGrpSpPr>
                <a:grpSpLocks noChangeAspect="1"/>
              </p:cNvGrpSpPr>
              <p:nvPr/>
            </p:nvGrpSpPr>
            <p:grpSpPr bwMode="gray">
              <a:xfrm>
                <a:off x="3547025" y="1469001"/>
                <a:ext cx="234791" cy="648000"/>
                <a:chOff x="4278296" y="1535203"/>
                <a:chExt cx="1605711" cy="4431600"/>
              </a:xfrm>
              <a:solidFill>
                <a:srgbClr val="2A79FF">
                  <a:lumMod val="40000"/>
                  <a:lumOff val="60000"/>
                </a:srgbClr>
              </a:solidFill>
              <a:scene3d>
                <a:camera prst="isometricRightUp"/>
                <a:lightRig rig="balanced" dir="t">
                  <a:rot lat="0" lon="0" rev="18000000"/>
                </a:lightRig>
              </a:scene3d>
            </p:grpSpPr>
            <p:sp>
              <p:nvSpPr>
                <p:cNvPr id="291" name="Freeform 12"/>
                <p:cNvSpPr>
                  <a:spLocks/>
                </p:cNvSpPr>
                <p:nvPr/>
              </p:nvSpPr>
              <p:spPr bwMode="gray">
                <a:xfrm>
                  <a:off x="4620351" y="1535203"/>
                  <a:ext cx="921600" cy="919747"/>
                </a:xfrm>
                <a:prstGeom prst="ellipse">
                  <a:avLst/>
                </a:prstGeom>
                <a:grpFill/>
                <a:ln>
                  <a:noFill/>
                </a:ln>
                <a:sp3d z="12700" prstMaterial="matte">
                  <a:bevelT w="44450" h="44450"/>
                  <a:bevelB w="44450" h="444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2" name="Freeform 13"/>
                <p:cNvSpPr>
                  <a:spLocks/>
                </p:cNvSpPr>
                <p:nvPr/>
              </p:nvSpPr>
              <p:spPr bwMode="gray">
                <a:xfrm>
                  <a:off x="4278296" y="2516471"/>
                  <a:ext cx="1605711" cy="3450332"/>
                </a:xfrm>
                <a:custGeom>
                  <a:avLst/>
                  <a:gdLst>
                    <a:gd name="T0" fmla="*/ 585 w 796"/>
                    <a:gd name="T1" fmla="*/ 0 h 1715"/>
                    <a:gd name="T2" fmla="*/ 398 w 796"/>
                    <a:gd name="T3" fmla="*/ 155 h 1715"/>
                    <a:gd name="T4" fmla="*/ 211 w 796"/>
                    <a:gd name="T5" fmla="*/ 0 h 1715"/>
                    <a:gd name="T6" fmla="*/ 0 w 796"/>
                    <a:gd name="T7" fmla="*/ 381 h 1715"/>
                    <a:gd name="T8" fmla="*/ 1 w 796"/>
                    <a:gd name="T9" fmla="*/ 751 h 1715"/>
                    <a:gd name="T10" fmla="*/ 61 w 796"/>
                    <a:gd name="T11" fmla="*/ 811 h 1715"/>
                    <a:gd name="T12" fmla="*/ 121 w 796"/>
                    <a:gd name="T13" fmla="*/ 751 h 1715"/>
                    <a:gd name="T14" fmla="*/ 133 w 796"/>
                    <a:gd name="T15" fmla="*/ 292 h 1715"/>
                    <a:gd name="T16" fmla="*/ 152 w 796"/>
                    <a:gd name="T17" fmla="*/ 272 h 1715"/>
                    <a:gd name="T18" fmla="*/ 223 w 796"/>
                    <a:gd name="T19" fmla="*/ 454 h 1715"/>
                    <a:gd name="T20" fmla="*/ 138 w 796"/>
                    <a:gd name="T21" fmla="*/ 724 h 1715"/>
                    <a:gd name="T22" fmla="*/ 223 w 796"/>
                    <a:gd name="T23" fmla="*/ 1644 h 1715"/>
                    <a:gd name="T24" fmla="*/ 292 w 796"/>
                    <a:gd name="T25" fmla="*/ 1715 h 1715"/>
                    <a:gd name="T26" fmla="*/ 362 w 796"/>
                    <a:gd name="T27" fmla="*/ 1644 h 1715"/>
                    <a:gd name="T28" fmla="*/ 378 w 796"/>
                    <a:gd name="T29" fmla="*/ 901 h 1715"/>
                    <a:gd name="T30" fmla="*/ 398 w 796"/>
                    <a:gd name="T31" fmla="*/ 881 h 1715"/>
                    <a:gd name="T32" fmla="*/ 418 w 796"/>
                    <a:gd name="T33" fmla="*/ 901 h 1715"/>
                    <a:gd name="T34" fmla="*/ 435 w 796"/>
                    <a:gd name="T35" fmla="*/ 1644 h 1715"/>
                    <a:gd name="T36" fmla="*/ 504 w 796"/>
                    <a:gd name="T37" fmla="*/ 1715 h 1715"/>
                    <a:gd name="T38" fmla="*/ 573 w 796"/>
                    <a:gd name="T39" fmla="*/ 1644 h 1715"/>
                    <a:gd name="T40" fmla="*/ 658 w 796"/>
                    <a:gd name="T41" fmla="*/ 724 h 1715"/>
                    <a:gd name="T42" fmla="*/ 573 w 796"/>
                    <a:gd name="T43" fmla="*/ 454 h 1715"/>
                    <a:gd name="T44" fmla="*/ 644 w 796"/>
                    <a:gd name="T45" fmla="*/ 272 h 1715"/>
                    <a:gd name="T46" fmla="*/ 664 w 796"/>
                    <a:gd name="T47" fmla="*/ 292 h 1715"/>
                    <a:gd name="T48" fmla="*/ 676 w 796"/>
                    <a:gd name="T49" fmla="*/ 751 h 1715"/>
                    <a:gd name="T50" fmla="*/ 736 w 796"/>
                    <a:gd name="T51" fmla="*/ 811 h 1715"/>
                    <a:gd name="T52" fmla="*/ 795 w 796"/>
                    <a:gd name="T53" fmla="*/ 751 h 1715"/>
                    <a:gd name="T54" fmla="*/ 796 w 796"/>
                    <a:gd name="T55" fmla="*/ 381 h 1715"/>
                    <a:gd name="T56" fmla="*/ 585 w 796"/>
                    <a:gd name="T57" fmla="*/ 0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96" h="1715">
                      <a:moveTo>
                        <a:pt x="585" y="0"/>
                      </a:moveTo>
                      <a:cubicBezTo>
                        <a:pt x="516" y="0"/>
                        <a:pt x="474" y="155"/>
                        <a:pt x="398" y="155"/>
                      </a:cubicBezTo>
                      <a:cubicBezTo>
                        <a:pt x="322" y="155"/>
                        <a:pt x="281" y="0"/>
                        <a:pt x="211" y="0"/>
                      </a:cubicBezTo>
                      <a:cubicBezTo>
                        <a:pt x="142" y="0"/>
                        <a:pt x="0" y="79"/>
                        <a:pt x="0" y="381"/>
                      </a:cubicBezTo>
                      <a:cubicBezTo>
                        <a:pt x="1" y="751"/>
                        <a:pt x="1" y="751"/>
                        <a:pt x="1" y="751"/>
                      </a:cubicBezTo>
                      <a:cubicBezTo>
                        <a:pt x="1" y="784"/>
                        <a:pt x="28" y="811"/>
                        <a:pt x="61" y="811"/>
                      </a:cubicBezTo>
                      <a:cubicBezTo>
                        <a:pt x="94" y="811"/>
                        <a:pt x="121" y="784"/>
                        <a:pt x="121" y="751"/>
                      </a:cubicBezTo>
                      <a:cubicBezTo>
                        <a:pt x="133" y="292"/>
                        <a:pt x="133" y="292"/>
                        <a:pt x="133" y="292"/>
                      </a:cubicBezTo>
                      <a:cubicBezTo>
                        <a:pt x="133" y="281"/>
                        <a:pt x="142" y="272"/>
                        <a:pt x="152" y="272"/>
                      </a:cubicBezTo>
                      <a:cubicBezTo>
                        <a:pt x="163" y="272"/>
                        <a:pt x="223" y="362"/>
                        <a:pt x="223" y="454"/>
                      </a:cubicBezTo>
                      <a:cubicBezTo>
                        <a:pt x="223" y="546"/>
                        <a:pt x="138" y="603"/>
                        <a:pt x="138" y="724"/>
                      </a:cubicBezTo>
                      <a:cubicBezTo>
                        <a:pt x="138" y="846"/>
                        <a:pt x="223" y="1644"/>
                        <a:pt x="223" y="1644"/>
                      </a:cubicBezTo>
                      <a:cubicBezTo>
                        <a:pt x="223" y="1683"/>
                        <a:pt x="254" y="1715"/>
                        <a:pt x="292" y="1715"/>
                      </a:cubicBezTo>
                      <a:cubicBezTo>
                        <a:pt x="331" y="1715"/>
                        <a:pt x="362" y="1683"/>
                        <a:pt x="362" y="1644"/>
                      </a:cubicBezTo>
                      <a:cubicBezTo>
                        <a:pt x="378" y="901"/>
                        <a:pt x="378" y="901"/>
                        <a:pt x="378" y="901"/>
                      </a:cubicBezTo>
                      <a:cubicBezTo>
                        <a:pt x="378" y="890"/>
                        <a:pt x="387" y="881"/>
                        <a:pt x="398" y="881"/>
                      </a:cubicBezTo>
                      <a:cubicBezTo>
                        <a:pt x="409" y="881"/>
                        <a:pt x="418" y="890"/>
                        <a:pt x="418" y="901"/>
                      </a:cubicBezTo>
                      <a:cubicBezTo>
                        <a:pt x="435" y="1644"/>
                        <a:pt x="435" y="1644"/>
                        <a:pt x="435" y="1644"/>
                      </a:cubicBezTo>
                      <a:cubicBezTo>
                        <a:pt x="435" y="1683"/>
                        <a:pt x="466" y="1715"/>
                        <a:pt x="504" y="1715"/>
                      </a:cubicBezTo>
                      <a:cubicBezTo>
                        <a:pt x="542" y="1715"/>
                        <a:pt x="573" y="1683"/>
                        <a:pt x="573" y="1644"/>
                      </a:cubicBezTo>
                      <a:cubicBezTo>
                        <a:pt x="573" y="1644"/>
                        <a:pt x="658" y="846"/>
                        <a:pt x="658" y="724"/>
                      </a:cubicBezTo>
                      <a:cubicBezTo>
                        <a:pt x="658" y="603"/>
                        <a:pt x="573" y="546"/>
                        <a:pt x="573" y="454"/>
                      </a:cubicBezTo>
                      <a:cubicBezTo>
                        <a:pt x="573" y="362"/>
                        <a:pt x="633" y="272"/>
                        <a:pt x="644" y="272"/>
                      </a:cubicBezTo>
                      <a:cubicBezTo>
                        <a:pt x="655" y="272"/>
                        <a:pt x="664" y="281"/>
                        <a:pt x="664" y="292"/>
                      </a:cubicBezTo>
                      <a:cubicBezTo>
                        <a:pt x="676" y="751"/>
                        <a:pt x="676" y="751"/>
                        <a:pt x="676" y="751"/>
                      </a:cubicBezTo>
                      <a:cubicBezTo>
                        <a:pt x="676" y="784"/>
                        <a:pt x="703" y="811"/>
                        <a:pt x="736" y="811"/>
                      </a:cubicBezTo>
                      <a:cubicBezTo>
                        <a:pt x="769" y="811"/>
                        <a:pt x="795" y="784"/>
                        <a:pt x="795" y="751"/>
                      </a:cubicBezTo>
                      <a:cubicBezTo>
                        <a:pt x="796" y="381"/>
                        <a:pt x="796" y="381"/>
                        <a:pt x="796" y="381"/>
                      </a:cubicBezTo>
                      <a:cubicBezTo>
                        <a:pt x="796" y="137"/>
                        <a:pt x="654" y="0"/>
                        <a:pt x="5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sp3d prstMaterial="matte">
                  <a:bevelT w="31750" h="31750"/>
                  <a:bevelB w="31750" h="317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74" name="Gruppieren 118"/>
            <p:cNvGrpSpPr/>
            <p:nvPr/>
          </p:nvGrpSpPr>
          <p:grpSpPr bwMode="gray">
            <a:xfrm>
              <a:off x="3226557" y="1590109"/>
              <a:ext cx="417524" cy="730464"/>
              <a:chOff x="3197982" y="1609159"/>
              <a:chExt cx="417524" cy="730464"/>
            </a:xfrm>
          </p:grpSpPr>
          <p:sp>
            <p:nvSpPr>
              <p:cNvPr id="285" name="Ellipse 129"/>
              <p:cNvSpPr/>
              <p:nvPr/>
            </p:nvSpPr>
            <p:spPr bwMode="gray">
              <a:xfrm rot="768428">
                <a:off x="3208028" y="2074955"/>
                <a:ext cx="407478" cy="264668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86" name="Gruppieren 130"/>
              <p:cNvGrpSpPr>
                <a:grpSpLocks noChangeAspect="1"/>
              </p:cNvGrpSpPr>
              <p:nvPr/>
            </p:nvGrpSpPr>
            <p:grpSpPr bwMode="gray">
              <a:xfrm>
                <a:off x="3197982" y="1609159"/>
                <a:ext cx="313670" cy="720000"/>
                <a:chOff x="10625592" y="1535985"/>
                <a:chExt cx="1929937" cy="4430037"/>
              </a:xfrm>
              <a:solidFill>
                <a:srgbClr val="2A79FF">
                  <a:lumMod val="60000"/>
                  <a:lumOff val="40000"/>
                </a:srgbClr>
              </a:solidFill>
              <a:scene3d>
                <a:camera prst="isometricLeftDown"/>
                <a:lightRig rig="balanced" dir="t"/>
              </a:scene3d>
            </p:grpSpPr>
            <p:sp>
              <p:nvSpPr>
                <p:cNvPr id="287" name="Freeform 5"/>
                <p:cNvSpPr>
                  <a:spLocks/>
                </p:cNvSpPr>
                <p:nvPr/>
              </p:nvSpPr>
              <p:spPr bwMode="gray">
                <a:xfrm>
                  <a:off x="11129760" y="1535985"/>
                  <a:ext cx="921600" cy="919848"/>
                </a:xfrm>
                <a:prstGeom prst="ellipse">
                  <a:avLst/>
                </a:prstGeom>
                <a:grpFill/>
                <a:ln>
                  <a:noFill/>
                </a:ln>
                <a:sp3d z="19050" prstMaterial="matte">
                  <a:bevelT w="50800" h="50800"/>
                  <a:bevelB w="50800" h="508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8" name="Freeform 6"/>
                <p:cNvSpPr>
                  <a:spLocks/>
                </p:cNvSpPr>
                <p:nvPr/>
              </p:nvSpPr>
              <p:spPr bwMode="gray">
                <a:xfrm>
                  <a:off x="10625592" y="2516336"/>
                  <a:ext cx="1929937" cy="3449686"/>
                </a:xfrm>
                <a:custGeom>
                  <a:avLst/>
                  <a:gdLst>
                    <a:gd name="T0" fmla="*/ 928 w 959"/>
                    <a:gd name="T1" fmla="*/ 219 h 1715"/>
                    <a:gd name="T2" fmla="*/ 670 w 959"/>
                    <a:gd name="T3" fmla="*/ 0 h 1715"/>
                    <a:gd name="T4" fmla="*/ 480 w 959"/>
                    <a:gd name="T5" fmla="*/ 72 h 1715"/>
                    <a:gd name="T6" fmla="*/ 290 w 959"/>
                    <a:gd name="T7" fmla="*/ 0 h 1715"/>
                    <a:gd name="T8" fmla="*/ 32 w 959"/>
                    <a:gd name="T9" fmla="*/ 219 h 1715"/>
                    <a:gd name="T10" fmla="*/ 0 w 959"/>
                    <a:gd name="T11" fmla="*/ 777 h 1715"/>
                    <a:gd name="T12" fmla="*/ 96 w 959"/>
                    <a:gd name="T13" fmla="*/ 872 h 1715"/>
                    <a:gd name="T14" fmla="*/ 191 w 959"/>
                    <a:gd name="T15" fmla="*/ 777 h 1715"/>
                    <a:gd name="T16" fmla="*/ 210 w 959"/>
                    <a:gd name="T17" fmla="*/ 293 h 1715"/>
                    <a:gd name="T18" fmla="*/ 230 w 959"/>
                    <a:gd name="T19" fmla="*/ 273 h 1715"/>
                    <a:gd name="T20" fmla="*/ 250 w 959"/>
                    <a:gd name="T21" fmla="*/ 293 h 1715"/>
                    <a:gd name="T22" fmla="*/ 250 w 959"/>
                    <a:gd name="T23" fmla="*/ 855 h 1715"/>
                    <a:gd name="T24" fmla="*/ 250 w 959"/>
                    <a:gd name="T25" fmla="*/ 902 h 1715"/>
                    <a:gd name="T26" fmla="*/ 191 w 959"/>
                    <a:gd name="T27" fmla="*/ 1602 h 1715"/>
                    <a:gd name="T28" fmla="*/ 305 w 959"/>
                    <a:gd name="T29" fmla="*/ 1715 h 1715"/>
                    <a:gd name="T30" fmla="*/ 418 w 959"/>
                    <a:gd name="T31" fmla="*/ 1602 h 1715"/>
                    <a:gd name="T32" fmla="*/ 460 w 959"/>
                    <a:gd name="T33" fmla="*/ 902 h 1715"/>
                    <a:gd name="T34" fmla="*/ 480 w 959"/>
                    <a:gd name="T35" fmla="*/ 882 h 1715"/>
                    <a:gd name="T36" fmla="*/ 500 w 959"/>
                    <a:gd name="T37" fmla="*/ 902 h 1715"/>
                    <a:gd name="T38" fmla="*/ 541 w 959"/>
                    <a:gd name="T39" fmla="*/ 1602 h 1715"/>
                    <a:gd name="T40" fmla="*/ 655 w 959"/>
                    <a:gd name="T41" fmla="*/ 1715 h 1715"/>
                    <a:gd name="T42" fmla="*/ 769 w 959"/>
                    <a:gd name="T43" fmla="*/ 1602 h 1715"/>
                    <a:gd name="T44" fmla="*/ 710 w 959"/>
                    <a:gd name="T45" fmla="*/ 902 h 1715"/>
                    <a:gd name="T46" fmla="*/ 710 w 959"/>
                    <a:gd name="T47" fmla="*/ 855 h 1715"/>
                    <a:gd name="T48" fmla="*/ 710 w 959"/>
                    <a:gd name="T49" fmla="*/ 293 h 1715"/>
                    <a:gd name="T50" fmla="*/ 730 w 959"/>
                    <a:gd name="T51" fmla="*/ 273 h 1715"/>
                    <a:gd name="T52" fmla="*/ 750 w 959"/>
                    <a:gd name="T53" fmla="*/ 293 h 1715"/>
                    <a:gd name="T54" fmla="*/ 769 w 959"/>
                    <a:gd name="T55" fmla="*/ 777 h 1715"/>
                    <a:gd name="T56" fmla="*/ 864 w 959"/>
                    <a:gd name="T57" fmla="*/ 872 h 1715"/>
                    <a:gd name="T58" fmla="*/ 959 w 959"/>
                    <a:gd name="T59" fmla="*/ 777 h 1715"/>
                    <a:gd name="T60" fmla="*/ 928 w 959"/>
                    <a:gd name="T61" fmla="*/ 219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9" h="1715">
                      <a:moveTo>
                        <a:pt x="928" y="219"/>
                      </a:moveTo>
                      <a:cubicBezTo>
                        <a:pt x="928" y="65"/>
                        <a:pt x="768" y="0"/>
                        <a:pt x="670" y="0"/>
                      </a:cubicBezTo>
                      <a:cubicBezTo>
                        <a:pt x="572" y="0"/>
                        <a:pt x="557" y="72"/>
                        <a:pt x="480" y="72"/>
                      </a:cubicBezTo>
                      <a:cubicBezTo>
                        <a:pt x="403" y="72"/>
                        <a:pt x="367" y="0"/>
                        <a:pt x="290" y="0"/>
                      </a:cubicBezTo>
                      <a:cubicBezTo>
                        <a:pt x="213" y="0"/>
                        <a:pt x="32" y="65"/>
                        <a:pt x="32" y="219"/>
                      </a:cubicBezTo>
                      <a:cubicBezTo>
                        <a:pt x="0" y="777"/>
                        <a:pt x="0" y="777"/>
                        <a:pt x="0" y="777"/>
                      </a:cubicBezTo>
                      <a:cubicBezTo>
                        <a:pt x="0" y="829"/>
                        <a:pt x="43" y="872"/>
                        <a:pt x="96" y="872"/>
                      </a:cubicBezTo>
                      <a:cubicBezTo>
                        <a:pt x="148" y="872"/>
                        <a:pt x="191" y="829"/>
                        <a:pt x="191" y="777"/>
                      </a:cubicBezTo>
                      <a:cubicBezTo>
                        <a:pt x="210" y="293"/>
                        <a:pt x="210" y="293"/>
                        <a:pt x="210" y="293"/>
                      </a:cubicBezTo>
                      <a:cubicBezTo>
                        <a:pt x="210" y="282"/>
                        <a:pt x="219" y="273"/>
                        <a:pt x="230" y="273"/>
                      </a:cubicBezTo>
                      <a:cubicBezTo>
                        <a:pt x="241" y="273"/>
                        <a:pt x="250" y="282"/>
                        <a:pt x="250" y="293"/>
                      </a:cubicBezTo>
                      <a:cubicBezTo>
                        <a:pt x="250" y="855"/>
                        <a:pt x="250" y="855"/>
                        <a:pt x="250" y="855"/>
                      </a:cubicBezTo>
                      <a:cubicBezTo>
                        <a:pt x="250" y="902"/>
                        <a:pt x="250" y="902"/>
                        <a:pt x="250" y="902"/>
                      </a:cubicBezTo>
                      <a:cubicBezTo>
                        <a:pt x="191" y="1602"/>
                        <a:pt x="191" y="1602"/>
                        <a:pt x="191" y="1602"/>
                      </a:cubicBezTo>
                      <a:cubicBezTo>
                        <a:pt x="191" y="1664"/>
                        <a:pt x="242" y="1715"/>
                        <a:pt x="305" y="1715"/>
                      </a:cubicBezTo>
                      <a:cubicBezTo>
                        <a:pt x="367" y="1715"/>
                        <a:pt x="418" y="1664"/>
                        <a:pt x="418" y="1602"/>
                      </a:cubicBezTo>
                      <a:cubicBezTo>
                        <a:pt x="460" y="902"/>
                        <a:pt x="460" y="902"/>
                        <a:pt x="460" y="902"/>
                      </a:cubicBezTo>
                      <a:cubicBezTo>
                        <a:pt x="460" y="891"/>
                        <a:pt x="469" y="882"/>
                        <a:pt x="480" y="882"/>
                      </a:cubicBezTo>
                      <a:cubicBezTo>
                        <a:pt x="491" y="882"/>
                        <a:pt x="500" y="891"/>
                        <a:pt x="500" y="902"/>
                      </a:cubicBezTo>
                      <a:cubicBezTo>
                        <a:pt x="541" y="1602"/>
                        <a:pt x="541" y="1602"/>
                        <a:pt x="541" y="1602"/>
                      </a:cubicBezTo>
                      <a:cubicBezTo>
                        <a:pt x="541" y="1664"/>
                        <a:pt x="592" y="1715"/>
                        <a:pt x="655" y="1715"/>
                      </a:cubicBezTo>
                      <a:cubicBezTo>
                        <a:pt x="718" y="1715"/>
                        <a:pt x="769" y="1664"/>
                        <a:pt x="769" y="1602"/>
                      </a:cubicBezTo>
                      <a:cubicBezTo>
                        <a:pt x="710" y="902"/>
                        <a:pt x="710" y="902"/>
                        <a:pt x="710" y="902"/>
                      </a:cubicBezTo>
                      <a:cubicBezTo>
                        <a:pt x="710" y="855"/>
                        <a:pt x="710" y="855"/>
                        <a:pt x="710" y="855"/>
                      </a:cubicBezTo>
                      <a:cubicBezTo>
                        <a:pt x="710" y="293"/>
                        <a:pt x="710" y="293"/>
                        <a:pt x="710" y="293"/>
                      </a:cubicBezTo>
                      <a:cubicBezTo>
                        <a:pt x="710" y="282"/>
                        <a:pt x="719" y="273"/>
                        <a:pt x="730" y="273"/>
                      </a:cubicBezTo>
                      <a:cubicBezTo>
                        <a:pt x="741" y="273"/>
                        <a:pt x="750" y="282"/>
                        <a:pt x="750" y="293"/>
                      </a:cubicBezTo>
                      <a:cubicBezTo>
                        <a:pt x="769" y="777"/>
                        <a:pt x="769" y="777"/>
                        <a:pt x="769" y="777"/>
                      </a:cubicBezTo>
                      <a:cubicBezTo>
                        <a:pt x="769" y="829"/>
                        <a:pt x="811" y="872"/>
                        <a:pt x="864" y="872"/>
                      </a:cubicBezTo>
                      <a:cubicBezTo>
                        <a:pt x="917" y="872"/>
                        <a:pt x="959" y="829"/>
                        <a:pt x="959" y="777"/>
                      </a:cubicBezTo>
                      <a:lnTo>
                        <a:pt x="928" y="2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sp3d prstMaterial="matte">
                  <a:bevelT w="38100" h="38100"/>
                  <a:bevelB w="38100" h="381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75" name="Gruppieren 119"/>
            <p:cNvGrpSpPr/>
            <p:nvPr/>
          </p:nvGrpSpPr>
          <p:grpSpPr bwMode="gray">
            <a:xfrm>
              <a:off x="4097913" y="1585440"/>
              <a:ext cx="381500" cy="731574"/>
              <a:chOff x="4097913" y="1604490"/>
              <a:chExt cx="381500" cy="731574"/>
            </a:xfrm>
          </p:grpSpPr>
          <p:sp>
            <p:nvSpPr>
              <p:cNvPr id="281" name="Ellipse 125"/>
              <p:cNvSpPr/>
              <p:nvPr/>
            </p:nvSpPr>
            <p:spPr bwMode="gray">
              <a:xfrm rot="20845020">
                <a:off x="4097913" y="2071396"/>
                <a:ext cx="381500" cy="264668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82" name="Gruppieren 126"/>
              <p:cNvGrpSpPr>
                <a:grpSpLocks noChangeAspect="1"/>
              </p:cNvGrpSpPr>
              <p:nvPr/>
            </p:nvGrpSpPr>
            <p:grpSpPr bwMode="gray">
              <a:xfrm>
                <a:off x="4168948" y="1604490"/>
                <a:ext cx="260879" cy="720000"/>
                <a:chOff x="4278296" y="1535203"/>
                <a:chExt cx="1605711" cy="4431600"/>
              </a:xfrm>
              <a:solidFill>
                <a:srgbClr val="2A79FF">
                  <a:lumMod val="60000"/>
                  <a:lumOff val="40000"/>
                </a:srgbClr>
              </a:solidFill>
              <a:scene3d>
                <a:camera prst="isometricRightUp"/>
                <a:lightRig rig="balanced" dir="t">
                  <a:rot lat="0" lon="0" rev="10800000"/>
                </a:lightRig>
              </a:scene3d>
            </p:grpSpPr>
            <p:sp>
              <p:nvSpPr>
                <p:cNvPr id="283" name="Freeform 12"/>
                <p:cNvSpPr>
                  <a:spLocks/>
                </p:cNvSpPr>
                <p:nvPr/>
              </p:nvSpPr>
              <p:spPr bwMode="gray">
                <a:xfrm>
                  <a:off x="4620351" y="1535203"/>
                  <a:ext cx="921600" cy="919747"/>
                </a:xfrm>
                <a:prstGeom prst="ellipse">
                  <a:avLst/>
                </a:prstGeom>
                <a:grpFill/>
                <a:ln>
                  <a:noFill/>
                </a:ln>
                <a:sp3d z="19050" prstMaterial="matte">
                  <a:bevelT w="48260" h="48260"/>
                  <a:bevelB w="48260" h="4826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4" name="Freeform 13"/>
                <p:cNvSpPr>
                  <a:spLocks/>
                </p:cNvSpPr>
                <p:nvPr/>
              </p:nvSpPr>
              <p:spPr bwMode="gray">
                <a:xfrm>
                  <a:off x="4278296" y="2516471"/>
                  <a:ext cx="1605711" cy="3450332"/>
                </a:xfrm>
                <a:custGeom>
                  <a:avLst/>
                  <a:gdLst>
                    <a:gd name="T0" fmla="*/ 585 w 796"/>
                    <a:gd name="T1" fmla="*/ 0 h 1715"/>
                    <a:gd name="T2" fmla="*/ 398 w 796"/>
                    <a:gd name="T3" fmla="*/ 155 h 1715"/>
                    <a:gd name="T4" fmla="*/ 211 w 796"/>
                    <a:gd name="T5" fmla="*/ 0 h 1715"/>
                    <a:gd name="T6" fmla="*/ 0 w 796"/>
                    <a:gd name="T7" fmla="*/ 381 h 1715"/>
                    <a:gd name="T8" fmla="*/ 1 w 796"/>
                    <a:gd name="T9" fmla="*/ 751 h 1715"/>
                    <a:gd name="T10" fmla="*/ 61 w 796"/>
                    <a:gd name="T11" fmla="*/ 811 h 1715"/>
                    <a:gd name="T12" fmla="*/ 121 w 796"/>
                    <a:gd name="T13" fmla="*/ 751 h 1715"/>
                    <a:gd name="T14" fmla="*/ 133 w 796"/>
                    <a:gd name="T15" fmla="*/ 292 h 1715"/>
                    <a:gd name="T16" fmla="*/ 152 w 796"/>
                    <a:gd name="T17" fmla="*/ 272 h 1715"/>
                    <a:gd name="T18" fmla="*/ 223 w 796"/>
                    <a:gd name="T19" fmla="*/ 454 h 1715"/>
                    <a:gd name="T20" fmla="*/ 138 w 796"/>
                    <a:gd name="T21" fmla="*/ 724 h 1715"/>
                    <a:gd name="T22" fmla="*/ 223 w 796"/>
                    <a:gd name="T23" fmla="*/ 1644 h 1715"/>
                    <a:gd name="T24" fmla="*/ 292 w 796"/>
                    <a:gd name="T25" fmla="*/ 1715 h 1715"/>
                    <a:gd name="T26" fmla="*/ 362 w 796"/>
                    <a:gd name="T27" fmla="*/ 1644 h 1715"/>
                    <a:gd name="T28" fmla="*/ 378 w 796"/>
                    <a:gd name="T29" fmla="*/ 901 h 1715"/>
                    <a:gd name="T30" fmla="*/ 398 w 796"/>
                    <a:gd name="T31" fmla="*/ 881 h 1715"/>
                    <a:gd name="T32" fmla="*/ 418 w 796"/>
                    <a:gd name="T33" fmla="*/ 901 h 1715"/>
                    <a:gd name="T34" fmla="*/ 435 w 796"/>
                    <a:gd name="T35" fmla="*/ 1644 h 1715"/>
                    <a:gd name="T36" fmla="*/ 504 w 796"/>
                    <a:gd name="T37" fmla="*/ 1715 h 1715"/>
                    <a:gd name="T38" fmla="*/ 573 w 796"/>
                    <a:gd name="T39" fmla="*/ 1644 h 1715"/>
                    <a:gd name="T40" fmla="*/ 658 w 796"/>
                    <a:gd name="T41" fmla="*/ 724 h 1715"/>
                    <a:gd name="T42" fmla="*/ 573 w 796"/>
                    <a:gd name="T43" fmla="*/ 454 h 1715"/>
                    <a:gd name="T44" fmla="*/ 644 w 796"/>
                    <a:gd name="T45" fmla="*/ 272 h 1715"/>
                    <a:gd name="T46" fmla="*/ 664 w 796"/>
                    <a:gd name="T47" fmla="*/ 292 h 1715"/>
                    <a:gd name="T48" fmla="*/ 676 w 796"/>
                    <a:gd name="T49" fmla="*/ 751 h 1715"/>
                    <a:gd name="T50" fmla="*/ 736 w 796"/>
                    <a:gd name="T51" fmla="*/ 811 h 1715"/>
                    <a:gd name="T52" fmla="*/ 795 w 796"/>
                    <a:gd name="T53" fmla="*/ 751 h 1715"/>
                    <a:gd name="T54" fmla="*/ 796 w 796"/>
                    <a:gd name="T55" fmla="*/ 381 h 1715"/>
                    <a:gd name="T56" fmla="*/ 585 w 796"/>
                    <a:gd name="T57" fmla="*/ 0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96" h="1715">
                      <a:moveTo>
                        <a:pt x="585" y="0"/>
                      </a:moveTo>
                      <a:cubicBezTo>
                        <a:pt x="516" y="0"/>
                        <a:pt x="474" y="155"/>
                        <a:pt x="398" y="155"/>
                      </a:cubicBezTo>
                      <a:cubicBezTo>
                        <a:pt x="322" y="155"/>
                        <a:pt x="281" y="0"/>
                        <a:pt x="211" y="0"/>
                      </a:cubicBezTo>
                      <a:cubicBezTo>
                        <a:pt x="142" y="0"/>
                        <a:pt x="0" y="79"/>
                        <a:pt x="0" y="381"/>
                      </a:cubicBezTo>
                      <a:cubicBezTo>
                        <a:pt x="1" y="751"/>
                        <a:pt x="1" y="751"/>
                        <a:pt x="1" y="751"/>
                      </a:cubicBezTo>
                      <a:cubicBezTo>
                        <a:pt x="1" y="784"/>
                        <a:pt x="28" y="811"/>
                        <a:pt x="61" y="811"/>
                      </a:cubicBezTo>
                      <a:cubicBezTo>
                        <a:pt x="94" y="811"/>
                        <a:pt x="121" y="784"/>
                        <a:pt x="121" y="751"/>
                      </a:cubicBezTo>
                      <a:cubicBezTo>
                        <a:pt x="133" y="292"/>
                        <a:pt x="133" y="292"/>
                        <a:pt x="133" y="292"/>
                      </a:cubicBezTo>
                      <a:cubicBezTo>
                        <a:pt x="133" y="281"/>
                        <a:pt x="142" y="272"/>
                        <a:pt x="152" y="272"/>
                      </a:cubicBezTo>
                      <a:cubicBezTo>
                        <a:pt x="163" y="272"/>
                        <a:pt x="223" y="362"/>
                        <a:pt x="223" y="454"/>
                      </a:cubicBezTo>
                      <a:cubicBezTo>
                        <a:pt x="223" y="546"/>
                        <a:pt x="138" y="603"/>
                        <a:pt x="138" y="724"/>
                      </a:cubicBezTo>
                      <a:cubicBezTo>
                        <a:pt x="138" y="846"/>
                        <a:pt x="223" y="1644"/>
                        <a:pt x="223" y="1644"/>
                      </a:cubicBezTo>
                      <a:cubicBezTo>
                        <a:pt x="223" y="1683"/>
                        <a:pt x="254" y="1715"/>
                        <a:pt x="292" y="1715"/>
                      </a:cubicBezTo>
                      <a:cubicBezTo>
                        <a:pt x="331" y="1715"/>
                        <a:pt x="362" y="1683"/>
                        <a:pt x="362" y="1644"/>
                      </a:cubicBezTo>
                      <a:cubicBezTo>
                        <a:pt x="378" y="901"/>
                        <a:pt x="378" y="901"/>
                        <a:pt x="378" y="901"/>
                      </a:cubicBezTo>
                      <a:cubicBezTo>
                        <a:pt x="378" y="890"/>
                        <a:pt x="387" y="881"/>
                        <a:pt x="398" y="881"/>
                      </a:cubicBezTo>
                      <a:cubicBezTo>
                        <a:pt x="409" y="881"/>
                        <a:pt x="418" y="890"/>
                        <a:pt x="418" y="901"/>
                      </a:cubicBezTo>
                      <a:cubicBezTo>
                        <a:pt x="435" y="1644"/>
                        <a:pt x="435" y="1644"/>
                        <a:pt x="435" y="1644"/>
                      </a:cubicBezTo>
                      <a:cubicBezTo>
                        <a:pt x="435" y="1683"/>
                        <a:pt x="466" y="1715"/>
                        <a:pt x="504" y="1715"/>
                      </a:cubicBezTo>
                      <a:cubicBezTo>
                        <a:pt x="542" y="1715"/>
                        <a:pt x="573" y="1683"/>
                        <a:pt x="573" y="1644"/>
                      </a:cubicBezTo>
                      <a:cubicBezTo>
                        <a:pt x="573" y="1644"/>
                        <a:pt x="658" y="846"/>
                        <a:pt x="658" y="724"/>
                      </a:cubicBezTo>
                      <a:cubicBezTo>
                        <a:pt x="658" y="603"/>
                        <a:pt x="573" y="546"/>
                        <a:pt x="573" y="454"/>
                      </a:cubicBezTo>
                      <a:cubicBezTo>
                        <a:pt x="573" y="362"/>
                        <a:pt x="633" y="272"/>
                        <a:pt x="644" y="272"/>
                      </a:cubicBezTo>
                      <a:cubicBezTo>
                        <a:pt x="655" y="272"/>
                        <a:pt x="664" y="281"/>
                        <a:pt x="664" y="292"/>
                      </a:cubicBezTo>
                      <a:cubicBezTo>
                        <a:pt x="676" y="751"/>
                        <a:pt x="676" y="751"/>
                        <a:pt x="676" y="751"/>
                      </a:cubicBezTo>
                      <a:cubicBezTo>
                        <a:pt x="676" y="784"/>
                        <a:pt x="703" y="811"/>
                        <a:pt x="736" y="811"/>
                      </a:cubicBezTo>
                      <a:cubicBezTo>
                        <a:pt x="769" y="811"/>
                        <a:pt x="795" y="784"/>
                        <a:pt x="795" y="751"/>
                      </a:cubicBezTo>
                      <a:cubicBezTo>
                        <a:pt x="796" y="381"/>
                        <a:pt x="796" y="381"/>
                        <a:pt x="796" y="381"/>
                      </a:cubicBezTo>
                      <a:cubicBezTo>
                        <a:pt x="796" y="137"/>
                        <a:pt x="654" y="0"/>
                        <a:pt x="58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sp3d prstMaterial="matte">
                  <a:bevelT w="38100" h="38100"/>
                  <a:bevelB w="38100" h="381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76" name="Gruppieren 120"/>
            <p:cNvGrpSpPr/>
            <p:nvPr/>
          </p:nvGrpSpPr>
          <p:grpSpPr bwMode="gray">
            <a:xfrm>
              <a:off x="3633938" y="1736345"/>
              <a:ext cx="455698" cy="793920"/>
              <a:chOff x="3633938" y="1774445"/>
              <a:chExt cx="455698" cy="793920"/>
            </a:xfrm>
          </p:grpSpPr>
          <p:sp>
            <p:nvSpPr>
              <p:cNvPr id="277" name="Ellipse 121"/>
              <p:cNvSpPr/>
              <p:nvPr/>
            </p:nvSpPr>
            <p:spPr bwMode="gray">
              <a:xfrm rot="20615033">
                <a:off x="3633938" y="2272379"/>
                <a:ext cx="455698" cy="295986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78" name="Gruppieren 122"/>
              <p:cNvGrpSpPr>
                <a:grpSpLocks noChangeAspect="1"/>
              </p:cNvGrpSpPr>
              <p:nvPr/>
            </p:nvGrpSpPr>
            <p:grpSpPr bwMode="gray">
              <a:xfrm>
                <a:off x="3696599" y="1774445"/>
                <a:ext cx="345037" cy="792000"/>
                <a:chOff x="10625592" y="1535985"/>
                <a:chExt cx="1929937" cy="4430037"/>
              </a:xfrm>
              <a:solidFill>
                <a:srgbClr val="C0C0C0"/>
              </a:solidFill>
              <a:scene3d>
                <a:camera prst="isometricRightUp">
                  <a:rot lat="2016000" lon="20400000" rev="0"/>
                </a:camera>
                <a:lightRig rig="balanced" dir="t">
                  <a:rot lat="0" lon="0" rev="10800000"/>
                </a:lightRig>
              </a:scene3d>
            </p:grpSpPr>
            <p:sp>
              <p:nvSpPr>
                <p:cNvPr id="279" name="Freeform 5"/>
                <p:cNvSpPr>
                  <a:spLocks/>
                </p:cNvSpPr>
                <p:nvPr/>
              </p:nvSpPr>
              <p:spPr bwMode="gray">
                <a:xfrm>
                  <a:off x="11129760" y="1535985"/>
                  <a:ext cx="921600" cy="919848"/>
                </a:xfrm>
                <a:prstGeom prst="ellipse">
                  <a:avLst/>
                </a:prstGeom>
                <a:solidFill>
                  <a:srgbClr val="2A79FF"/>
                </a:solidFill>
                <a:ln>
                  <a:noFill/>
                </a:ln>
                <a:sp3d z="19050" prstMaterial="matte">
                  <a:bevelT w="59690" h="59690"/>
                  <a:bevelB w="59690" h="5969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0" name="Freeform 6"/>
                <p:cNvSpPr>
                  <a:spLocks/>
                </p:cNvSpPr>
                <p:nvPr/>
              </p:nvSpPr>
              <p:spPr bwMode="gray">
                <a:xfrm>
                  <a:off x="10625592" y="2516336"/>
                  <a:ext cx="1929937" cy="3449686"/>
                </a:xfrm>
                <a:custGeom>
                  <a:avLst/>
                  <a:gdLst>
                    <a:gd name="T0" fmla="*/ 928 w 959"/>
                    <a:gd name="T1" fmla="*/ 219 h 1715"/>
                    <a:gd name="T2" fmla="*/ 670 w 959"/>
                    <a:gd name="T3" fmla="*/ 0 h 1715"/>
                    <a:gd name="T4" fmla="*/ 480 w 959"/>
                    <a:gd name="T5" fmla="*/ 72 h 1715"/>
                    <a:gd name="T6" fmla="*/ 290 w 959"/>
                    <a:gd name="T7" fmla="*/ 0 h 1715"/>
                    <a:gd name="T8" fmla="*/ 32 w 959"/>
                    <a:gd name="T9" fmla="*/ 219 h 1715"/>
                    <a:gd name="T10" fmla="*/ 0 w 959"/>
                    <a:gd name="T11" fmla="*/ 777 h 1715"/>
                    <a:gd name="T12" fmla="*/ 96 w 959"/>
                    <a:gd name="T13" fmla="*/ 872 h 1715"/>
                    <a:gd name="T14" fmla="*/ 191 w 959"/>
                    <a:gd name="T15" fmla="*/ 777 h 1715"/>
                    <a:gd name="T16" fmla="*/ 210 w 959"/>
                    <a:gd name="T17" fmla="*/ 293 h 1715"/>
                    <a:gd name="T18" fmla="*/ 230 w 959"/>
                    <a:gd name="T19" fmla="*/ 273 h 1715"/>
                    <a:gd name="T20" fmla="*/ 250 w 959"/>
                    <a:gd name="T21" fmla="*/ 293 h 1715"/>
                    <a:gd name="T22" fmla="*/ 250 w 959"/>
                    <a:gd name="T23" fmla="*/ 855 h 1715"/>
                    <a:gd name="T24" fmla="*/ 250 w 959"/>
                    <a:gd name="T25" fmla="*/ 902 h 1715"/>
                    <a:gd name="T26" fmla="*/ 191 w 959"/>
                    <a:gd name="T27" fmla="*/ 1602 h 1715"/>
                    <a:gd name="T28" fmla="*/ 305 w 959"/>
                    <a:gd name="T29" fmla="*/ 1715 h 1715"/>
                    <a:gd name="T30" fmla="*/ 418 w 959"/>
                    <a:gd name="T31" fmla="*/ 1602 h 1715"/>
                    <a:gd name="T32" fmla="*/ 460 w 959"/>
                    <a:gd name="T33" fmla="*/ 902 h 1715"/>
                    <a:gd name="T34" fmla="*/ 480 w 959"/>
                    <a:gd name="T35" fmla="*/ 882 h 1715"/>
                    <a:gd name="T36" fmla="*/ 500 w 959"/>
                    <a:gd name="T37" fmla="*/ 902 h 1715"/>
                    <a:gd name="T38" fmla="*/ 541 w 959"/>
                    <a:gd name="T39" fmla="*/ 1602 h 1715"/>
                    <a:gd name="T40" fmla="*/ 655 w 959"/>
                    <a:gd name="T41" fmla="*/ 1715 h 1715"/>
                    <a:gd name="T42" fmla="*/ 769 w 959"/>
                    <a:gd name="T43" fmla="*/ 1602 h 1715"/>
                    <a:gd name="T44" fmla="*/ 710 w 959"/>
                    <a:gd name="T45" fmla="*/ 902 h 1715"/>
                    <a:gd name="T46" fmla="*/ 710 w 959"/>
                    <a:gd name="T47" fmla="*/ 855 h 1715"/>
                    <a:gd name="T48" fmla="*/ 710 w 959"/>
                    <a:gd name="T49" fmla="*/ 293 h 1715"/>
                    <a:gd name="T50" fmla="*/ 730 w 959"/>
                    <a:gd name="T51" fmla="*/ 273 h 1715"/>
                    <a:gd name="T52" fmla="*/ 750 w 959"/>
                    <a:gd name="T53" fmla="*/ 293 h 1715"/>
                    <a:gd name="T54" fmla="*/ 769 w 959"/>
                    <a:gd name="T55" fmla="*/ 777 h 1715"/>
                    <a:gd name="T56" fmla="*/ 864 w 959"/>
                    <a:gd name="T57" fmla="*/ 872 h 1715"/>
                    <a:gd name="T58" fmla="*/ 959 w 959"/>
                    <a:gd name="T59" fmla="*/ 777 h 1715"/>
                    <a:gd name="T60" fmla="*/ 928 w 959"/>
                    <a:gd name="T61" fmla="*/ 219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9" h="1715">
                      <a:moveTo>
                        <a:pt x="928" y="219"/>
                      </a:moveTo>
                      <a:cubicBezTo>
                        <a:pt x="928" y="65"/>
                        <a:pt x="768" y="0"/>
                        <a:pt x="670" y="0"/>
                      </a:cubicBezTo>
                      <a:cubicBezTo>
                        <a:pt x="572" y="0"/>
                        <a:pt x="557" y="72"/>
                        <a:pt x="480" y="72"/>
                      </a:cubicBezTo>
                      <a:cubicBezTo>
                        <a:pt x="403" y="72"/>
                        <a:pt x="367" y="0"/>
                        <a:pt x="290" y="0"/>
                      </a:cubicBezTo>
                      <a:cubicBezTo>
                        <a:pt x="213" y="0"/>
                        <a:pt x="32" y="65"/>
                        <a:pt x="32" y="219"/>
                      </a:cubicBezTo>
                      <a:cubicBezTo>
                        <a:pt x="0" y="777"/>
                        <a:pt x="0" y="777"/>
                        <a:pt x="0" y="777"/>
                      </a:cubicBezTo>
                      <a:cubicBezTo>
                        <a:pt x="0" y="829"/>
                        <a:pt x="43" y="872"/>
                        <a:pt x="96" y="872"/>
                      </a:cubicBezTo>
                      <a:cubicBezTo>
                        <a:pt x="148" y="872"/>
                        <a:pt x="191" y="829"/>
                        <a:pt x="191" y="777"/>
                      </a:cubicBezTo>
                      <a:cubicBezTo>
                        <a:pt x="210" y="293"/>
                        <a:pt x="210" y="293"/>
                        <a:pt x="210" y="293"/>
                      </a:cubicBezTo>
                      <a:cubicBezTo>
                        <a:pt x="210" y="282"/>
                        <a:pt x="219" y="273"/>
                        <a:pt x="230" y="273"/>
                      </a:cubicBezTo>
                      <a:cubicBezTo>
                        <a:pt x="241" y="273"/>
                        <a:pt x="250" y="282"/>
                        <a:pt x="250" y="293"/>
                      </a:cubicBezTo>
                      <a:cubicBezTo>
                        <a:pt x="250" y="855"/>
                        <a:pt x="250" y="855"/>
                        <a:pt x="250" y="855"/>
                      </a:cubicBezTo>
                      <a:cubicBezTo>
                        <a:pt x="250" y="902"/>
                        <a:pt x="250" y="902"/>
                        <a:pt x="250" y="902"/>
                      </a:cubicBezTo>
                      <a:cubicBezTo>
                        <a:pt x="191" y="1602"/>
                        <a:pt x="191" y="1602"/>
                        <a:pt x="191" y="1602"/>
                      </a:cubicBezTo>
                      <a:cubicBezTo>
                        <a:pt x="191" y="1664"/>
                        <a:pt x="242" y="1715"/>
                        <a:pt x="305" y="1715"/>
                      </a:cubicBezTo>
                      <a:cubicBezTo>
                        <a:pt x="367" y="1715"/>
                        <a:pt x="418" y="1664"/>
                        <a:pt x="418" y="1602"/>
                      </a:cubicBezTo>
                      <a:cubicBezTo>
                        <a:pt x="460" y="902"/>
                        <a:pt x="460" y="902"/>
                        <a:pt x="460" y="902"/>
                      </a:cubicBezTo>
                      <a:cubicBezTo>
                        <a:pt x="460" y="891"/>
                        <a:pt x="469" y="882"/>
                        <a:pt x="480" y="882"/>
                      </a:cubicBezTo>
                      <a:cubicBezTo>
                        <a:pt x="491" y="882"/>
                        <a:pt x="500" y="891"/>
                        <a:pt x="500" y="902"/>
                      </a:cubicBezTo>
                      <a:cubicBezTo>
                        <a:pt x="541" y="1602"/>
                        <a:pt x="541" y="1602"/>
                        <a:pt x="541" y="1602"/>
                      </a:cubicBezTo>
                      <a:cubicBezTo>
                        <a:pt x="541" y="1664"/>
                        <a:pt x="592" y="1715"/>
                        <a:pt x="655" y="1715"/>
                      </a:cubicBezTo>
                      <a:cubicBezTo>
                        <a:pt x="718" y="1715"/>
                        <a:pt x="769" y="1664"/>
                        <a:pt x="769" y="1602"/>
                      </a:cubicBezTo>
                      <a:cubicBezTo>
                        <a:pt x="710" y="902"/>
                        <a:pt x="710" y="902"/>
                        <a:pt x="710" y="902"/>
                      </a:cubicBezTo>
                      <a:cubicBezTo>
                        <a:pt x="710" y="855"/>
                        <a:pt x="710" y="855"/>
                        <a:pt x="710" y="855"/>
                      </a:cubicBezTo>
                      <a:cubicBezTo>
                        <a:pt x="710" y="293"/>
                        <a:pt x="710" y="293"/>
                        <a:pt x="710" y="293"/>
                      </a:cubicBezTo>
                      <a:cubicBezTo>
                        <a:pt x="710" y="282"/>
                        <a:pt x="719" y="273"/>
                        <a:pt x="730" y="273"/>
                      </a:cubicBezTo>
                      <a:cubicBezTo>
                        <a:pt x="741" y="273"/>
                        <a:pt x="750" y="282"/>
                        <a:pt x="750" y="293"/>
                      </a:cubicBezTo>
                      <a:cubicBezTo>
                        <a:pt x="769" y="777"/>
                        <a:pt x="769" y="777"/>
                        <a:pt x="769" y="777"/>
                      </a:cubicBezTo>
                      <a:cubicBezTo>
                        <a:pt x="769" y="829"/>
                        <a:pt x="811" y="872"/>
                        <a:pt x="864" y="872"/>
                      </a:cubicBezTo>
                      <a:cubicBezTo>
                        <a:pt x="917" y="872"/>
                        <a:pt x="959" y="829"/>
                        <a:pt x="959" y="777"/>
                      </a:cubicBezTo>
                      <a:lnTo>
                        <a:pt x="928" y="219"/>
                      </a:lnTo>
                      <a:close/>
                    </a:path>
                  </a:pathLst>
                </a:custGeom>
                <a:solidFill>
                  <a:srgbClr val="2A79FF"/>
                </a:solidFill>
                <a:ln>
                  <a:noFill/>
                </a:ln>
                <a:sp3d prstMaterial="matte">
                  <a:bevelT w="44450" h="44450"/>
                  <a:bevelB w="44450" h="444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158" name="Gruppieren 3"/>
          <p:cNvGrpSpPr/>
          <p:nvPr/>
        </p:nvGrpSpPr>
        <p:grpSpPr bwMode="gray">
          <a:xfrm>
            <a:off x="5011087" y="1979919"/>
            <a:ext cx="712503" cy="670175"/>
            <a:chOff x="6209643" y="2052138"/>
            <a:chExt cx="880528" cy="828218"/>
          </a:xfrm>
        </p:grpSpPr>
        <p:sp>
          <p:nvSpPr>
            <p:cNvPr id="247" name="Ellipse 189"/>
            <p:cNvSpPr/>
            <p:nvPr/>
          </p:nvSpPr>
          <p:spPr bwMode="gray">
            <a:xfrm rot="1759291">
              <a:off x="6209643" y="2601540"/>
              <a:ext cx="341476" cy="221796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alpha val="4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Ellipse 204"/>
            <p:cNvSpPr/>
            <p:nvPr/>
          </p:nvSpPr>
          <p:spPr bwMode="gray">
            <a:xfrm rot="20835494">
              <a:off x="6561862" y="2699270"/>
              <a:ext cx="352868" cy="181086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alpha val="4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Ellipse 205"/>
            <p:cNvSpPr/>
            <p:nvPr/>
          </p:nvSpPr>
          <p:spPr bwMode="gray">
            <a:xfrm rot="1759291">
              <a:off x="6748695" y="2395725"/>
              <a:ext cx="341476" cy="221796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alpha val="4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Ellipse 206"/>
            <p:cNvSpPr/>
            <p:nvPr/>
          </p:nvSpPr>
          <p:spPr bwMode="gray">
            <a:xfrm rot="19998277">
              <a:off x="6401482" y="2377517"/>
              <a:ext cx="341476" cy="221796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alpha val="4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251" name="Gruppieren 55"/>
            <p:cNvGrpSpPr>
              <a:grpSpLocks noChangeAspect="1"/>
            </p:cNvGrpSpPr>
            <p:nvPr/>
          </p:nvGrpSpPr>
          <p:grpSpPr bwMode="gray">
            <a:xfrm>
              <a:off x="6219968" y="2052138"/>
              <a:ext cx="862470" cy="818531"/>
              <a:chOff x="3326721" y="2636250"/>
              <a:chExt cx="1078088" cy="1023164"/>
            </a:xfrm>
          </p:grpSpPr>
          <p:grpSp>
            <p:nvGrpSpPr>
              <p:cNvPr id="252" name="Gruppieren 96"/>
              <p:cNvGrpSpPr/>
              <p:nvPr/>
            </p:nvGrpSpPr>
            <p:grpSpPr bwMode="gray">
              <a:xfrm>
                <a:off x="3326721" y="2774812"/>
                <a:ext cx="379418" cy="806290"/>
                <a:chOff x="3227361" y="2812912"/>
                <a:chExt cx="379418" cy="806290"/>
              </a:xfrm>
            </p:grpSpPr>
            <p:sp>
              <p:nvSpPr>
                <p:cNvPr id="268" name="Ellipse 112"/>
                <p:cNvSpPr/>
                <p:nvPr/>
              </p:nvSpPr>
              <p:spPr bwMode="gray">
                <a:xfrm rot="768428">
                  <a:off x="3227361" y="3372762"/>
                  <a:ext cx="379418" cy="246440"/>
                </a:xfrm>
                <a:prstGeom prst="ellipse">
                  <a:avLst/>
                </a:prstGeom>
                <a:grpFill/>
                <a:ln>
                  <a:noFill/>
                </a:ln>
                <a:sp3d prstMaterial="matte">
                  <a:bevelT w="44450" h="44450"/>
                  <a:bevelB w="44450" h="444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69" name="Gruppieren 113"/>
                <p:cNvGrpSpPr>
                  <a:grpSpLocks noChangeAspect="1"/>
                </p:cNvGrpSpPr>
                <p:nvPr/>
              </p:nvGrpSpPr>
              <p:grpSpPr bwMode="gray">
                <a:xfrm>
                  <a:off x="3252494" y="2812912"/>
                  <a:ext cx="286967" cy="792000"/>
                  <a:chOff x="4278296" y="1535203"/>
                  <a:chExt cx="1605711" cy="4431600"/>
                </a:xfrm>
                <a:solidFill>
                  <a:srgbClr val="2A79FF">
                    <a:lumMod val="60000"/>
                    <a:lumOff val="40000"/>
                  </a:srgbClr>
                </a:solidFill>
                <a:scene3d>
                  <a:camera prst="isometricLeftDown"/>
                  <a:lightRig rig="balanced" dir="t"/>
                </a:scene3d>
              </p:grpSpPr>
              <p:sp>
                <p:nvSpPr>
                  <p:cNvPr id="270" name="Freeform 12"/>
                  <p:cNvSpPr>
                    <a:spLocks/>
                  </p:cNvSpPr>
                  <p:nvPr/>
                </p:nvSpPr>
                <p:spPr bwMode="gray">
                  <a:xfrm>
                    <a:off x="4620351" y="1535203"/>
                    <a:ext cx="921600" cy="919747"/>
                  </a:xfrm>
                  <a:prstGeom prst="ellipse">
                    <a:avLst/>
                  </a:prstGeom>
                  <a:grpFill/>
                  <a:ln>
                    <a:noFill/>
                  </a:ln>
                  <a:sp3d z="12700" prstMaterial="matte">
                    <a:bevelT w="59690" h="59690"/>
                    <a:bevelB w="59690" h="5969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71" name="Freeform 13"/>
                  <p:cNvSpPr>
                    <a:spLocks/>
                  </p:cNvSpPr>
                  <p:nvPr/>
                </p:nvSpPr>
                <p:spPr bwMode="gray">
                  <a:xfrm>
                    <a:off x="4278296" y="2516471"/>
                    <a:ext cx="1605711" cy="3450332"/>
                  </a:xfrm>
                  <a:custGeom>
                    <a:avLst/>
                    <a:gdLst>
                      <a:gd name="T0" fmla="*/ 585 w 796"/>
                      <a:gd name="T1" fmla="*/ 0 h 1715"/>
                      <a:gd name="T2" fmla="*/ 398 w 796"/>
                      <a:gd name="T3" fmla="*/ 155 h 1715"/>
                      <a:gd name="T4" fmla="*/ 211 w 796"/>
                      <a:gd name="T5" fmla="*/ 0 h 1715"/>
                      <a:gd name="T6" fmla="*/ 0 w 796"/>
                      <a:gd name="T7" fmla="*/ 381 h 1715"/>
                      <a:gd name="T8" fmla="*/ 1 w 796"/>
                      <a:gd name="T9" fmla="*/ 751 h 1715"/>
                      <a:gd name="T10" fmla="*/ 61 w 796"/>
                      <a:gd name="T11" fmla="*/ 811 h 1715"/>
                      <a:gd name="T12" fmla="*/ 121 w 796"/>
                      <a:gd name="T13" fmla="*/ 751 h 1715"/>
                      <a:gd name="T14" fmla="*/ 133 w 796"/>
                      <a:gd name="T15" fmla="*/ 292 h 1715"/>
                      <a:gd name="T16" fmla="*/ 152 w 796"/>
                      <a:gd name="T17" fmla="*/ 272 h 1715"/>
                      <a:gd name="T18" fmla="*/ 223 w 796"/>
                      <a:gd name="T19" fmla="*/ 454 h 1715"/>
                      <a:gd name="T20" fmla="*/ 138 w 796"/>
                      <a:gd name="T21" fmla="*/ 724 h 1715"/>
                      <a:gd name="T22" fmla="*/ 223 w 796"/>
                      <a:gd name="T23" fmla="*/ 1644 h 1715"/>
                      <a:gd name="T24" fmla="*/ 292 w 796"/>
                      <a:gd name="T25" fmla="*/ 1715 h 1715"/>
                      <a:gd name="T26" fmla="*/ 362 w 796"/>
                      <a:gd name="T27" fmla="*/ 1644 h 1715"/>
                      <a:gd name="T28" fmla="*/ 378 w 796"/>
                      <a:gd name="T29" fmla="*/ 901 h 1715"/>
                      <a:gd name="T30" fmla="*/ 398 w 796"/>
                      <a:gd name="T31" fmla="*/ 881 h 1715"/>
                      <a:gd name="T32" fmla="*/ 418 w 796"/>
                      <a:gd name="T33" fmla="*/ 901 h 1715"/>
                      <a:gd name="T34" fmla="*/ 435 w 796"/>
                      <a:gd name="T35" fmla="*/ 1644 h 1715"/>
                      <a:gd name="T36" fmla="*/ 504 w 796"/>
                      <a:gd name="T37" fmla="*/ 1715 h 1715"/>
                      <a:gd name="T38" fmla="*/ 573 w 796"/>
                      <a:gd name="T39" fmla="*/ 1644 h 1715"/>
                      <a:gd name="T40" fmla="*/ 658 w 796"/>
                      <a:gd name="T41" fmla="*/ 724 h 1715"/>
                      <a:gd name="T42" fmla="*/ 573 w 796"/>
                      <a:gd name="T43" fmla="*/ 454 h 1715"/>
                      <a:gd name="T44" fmla="*/ 644 w 796"/>
                      <a:gd name="T45" fmla="*/ 272 h 1715"/>
                      <a:gd name="T46" fmla="*/ 664 w 796"/>
                      <a:gd name="T47" fmla="*/ 292 h 1715"/>
                      <a:gd name="T48" fmla="*/ 676 w 796"/>
                      <a:gd name="T49" fmla="*/ 751 h 1715"/>
                      <a:gd name="T50" fmla="*/ 736 w 796"/>
                      <a:gd name="T51" fmla="*/ 811 h 1715"/>
                      <a:gd name="T52" fmla="*/ 795 w 796"/>
                      <a:gd name="T53" fmla="*/ 751 h 1715"/>
                      <a:gd name="T54" fmla="*/ 796 w 796"/>
                      <a:gd name="T55" fmla="*/ 381 h 1715"/>
                      <a:gd name="T56" fmla="*/ 585 w 796"/>
                      <a:gd name="T57" fmla="*/ 0 h 17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96" h="1715">
                        <a:moveTo>
                          <a:pt x="585" y="0"/>
                        </a:moveTo>
                        <a:cubicBezTo>
                          <a:pt x="516" y="0"/>
                          <a:pt x="474" y="155"/>
                          <a:pt x="398" y="155"/>
                        </a:cubicBezTo>
                        <a:cubicBezTo>
                          <a:pt x="322" y="155"/>
                          <a:pt x="281" y="0"/>
                          <a:pt x="211" y="0"/>
                        </a:cubicBezTo>
                        <a:cubicBezTo>
                          <a:pt x="142" y="0"/>
                          <a:pt x="0" y="79"/>
                          <a:pt x="0" y="381"/>
                        </a:cubicBezTo>
                        <a:cubicBezTo>
                          <a:pt x="1" y="751"/>
                          <a:pt x="1" y="751"/>
                          <a:pt x="1" y="751"/>
                        </a:cubicBezTo>
                        <a:cubicBezTo>
                          <a:pt x="1" y="784"/>
                          <a:pt x="28" y="811"/>
                          <a:pt x="61" y="811"/>
                        </a:cubicBezTo>
                        <a:cubicBezTo>
                          <a:pt x="94" y="811"/>
                          <a:pt x="121" y="784"/>
                          <a:pt x="121" y="751"/>
                        </a:cubicBezTo>
                        <a:cubicBezTo>
                          <a:pt x="133" y="292"/>
                          <a:pt x="133" y="292"/>
                          <a:pt x="133" y="292"/>
                        </a:cubicBezTo>
                        <a:cubicBezTo>
                          <a:pt x="133" y="281"/>
                          <a:pt x="142" y="272"/>
                          <a:pt x="152" y="272"/>
                        </a:cubicBezTo>
                        <a:cubicBezTo>
                          <a:pt x="163" y="272"/>
                          <a:pt x="223" y="362"/>
                          <a:pt x="223" y="454"/>
                        </a:cubicBezTo>
                        <a:cubicBezTo>
                          <a:pt x="223" y="546"/>
                          <a:pt x="138" y="603"/>
                          <a:pt x="138" y="724"/>
                        </a:cubicBezTo>
                        <a:cubicBezTo>
                          <a:pt x="138" y="846"/>
                          <a:pt x="223" y="1644"/>
                          <a:pt x="223" y="1644"/>
                        </a:cubicBezTo>
                        <a:cubicBezTo>
                          <a:pt x="223" y="1683"/>
                          <a:pt x="254" y="1715"/>
                          <a:pt x="292" y="1715"/>
                        </a:cubicBezTo>
                        <a:cubicBezTo>
                          <a:pt x="331" y="1715"/>
                          <a:pt x="362" y="1683"/>
                          <a:pt x="362" y="1644"/>
                        </a:cubicBezTo>
                        <a:cubicBezTo>
                          <a:pt x="378" y="901"/>
                          <a:pt x="378" y="901"/>
                          <a:pt x="378" y="901"/>
                        </a:cubicBezTo>
                        <a:cubicBezTo>
                          <a:pt x="378" y="890"/>
                          <a:pt x="387" y="881"/>
                          <a:pt x="398" y="881"/>
                        </a:cubicBezTo>
                        <a:cubicBezTo>
                          <a:pt x="409" y="881"/>
                          <a:pt x="418" y="890"/>
                          <a:pt x="418" y="901"/>
                        </a:cubicBezTo>
                        <a:cubicBezTo>
                          <a:pt x="435" y="1644"/>
                          <a:pt x="435" y="1644"/>
                          <a:pt x="435" y="1644"/>
                        </a:cubicBezTo>
                        <a:cubicBezTo>
                          <a:pt x="435" y="1683"/>
                          <a:pt x="466" y="1715"/>
                          <a:pt x="504" y="1715"/>
                        </a:cubicBezTo>
                        <a:cubicBezTo>
                          <a:pt x="542" y="1715"/>
                          <a:pt x="573" y="1683"/>
                          <a:pt x="573" y="1644"/>
                        </a:cubicBezTo>
                        <a:cubicBezTo>
                          <a:pt x="573" y="1644"/>
                          <a:pt x="658" y="846"/>
                          <a:pt x="658" y="724"/>
                        </a:cubicBezTo>
                        <a:cubicBezTo>
                          <a:pt x="658" y="603"/>
                          <a:pt x="573" y="546"/>
                          <a:pt x="573" y="454"/>
                        </a:cubicBezTo>
                        <a:cubicBezTo>
                          <a:pt x="573" y="362"/>
                          <a:pt x="633" y="272"/>
                          <a:pt x="644" y="272"/>
                        </a:cubicBezTo>
                        <a:cubicBezTo>
                          <a:pt x="655" y="272"/>
                          <a:pt x="664" y="281"/>
                          <a:pt x="664" y="292"/>
                        </a:cubicBezTo>
                        <a:cubicBezTo>
                          <a:pt x="676" y="751"/>
                          <a:pt x="676" y="751"/>
                          <a:pt x="676" y="751"/>
                        </a:cubicBezTo>
                        <a:cubicBezTo>
                          <a:pt x="676" y="784"/>
                          <a:pt x="703" y="811"/>
                          <a:pt x="736" y="811"/>
                        </a:cubicBezTo>
                        <a:cubicBezTo>
                          <a:pt x="769" y="811"/>
                          <a:pt x="795" y="784"/>
                          <a:pt x="795" y="751"/>
                        </a:cubicBezTo>
                        <a:cubicBezTo>
                          <a:pt x="796" y="381"/>
                          <a:pt x="796" y="381"/>
                          <a:pt x="796" y="381"/>
                        </a:cubicBezTo>
                        <a:cubicBezTo>
                          <a:pt x="796" y="137"/>
                          <a:pt x="654" y="0"/>
                          <a:pt x="58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sp3d prstMaterial="matte">
                    <a:bevelT w="44450" h="44450"/>
                    <a:bevelB w="44450" h="4445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253" name="Gruppieren 97"/>
              <p:cNvGrpSpPr/>
              <p:nvPr/>
            </p:nvGrpSpPr>
            <p:grpSpPr bwMode="gray">
              <a:xfrm>
                <a:off x="4011586" y="2636250"/>
                <a:ext cx="393223" cy="662660"/>
                <a:chOff x="3874126" y="1469001"/>
                <a:chExt cx="393223" cy="662660"/>
              </a:xfrm>
            </p:grpSpPr>
            <p:sp>
              <p:nvSpPr>
                <p:cNvPr id="264" name="Ellipse 108"/>
                <p:cNvSpPr/>
                <p:nvPr/>
              </p:nvSpPr>
              <p:spPr bwMode="gray">
                <a:xfrm rot="768428">
                  <a:off x="3887141" y="1884705"/>
                  <a:ext cx="380208" cy="246956"/>
                </a:xfrm>
                <a:prstGeom prst="ellipse">
                  <a:avLst/>
                </a:prstGeom>
                <a:grpFill/>
                <a:ln>
                  <a:noFill/>
                </a:ln>
                <a:sp3d prstMaterial="matte">
                  <a:bevelT w="44450" h="44450"/>
                  <a:bevelB w="44450" h="444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65" name="Gruppieren 109"/>
                <p:cNvGrpSpPr>
                  <a:grpSpLocks noChangeAspect="1"/>
                </p:cNvGrpSpPr>
                <p:nvPr/>
              </p:nvGrpSpPr>
              <p:grpSpPr bwMode="gray">
                <a:xfrm>
                  <a:off x="3874126" y="1469001"/>
                  <a:ext cx="282303" cy="648000"/>
                  <a:chOff x="10625592" y="1535985"/>
                  <a:chExt cx="1929937" cy="4430037"/>
                </a:xfrm>
                <a:solidFill>
                  <a:srgbClr val="2A79FF">
                    <a:lumMod val="40000"/>
                    <a:lumOff val="60000"/>
                  </a:srgbClr>
                </a:solidFill>
                <a:scene3d>
                  <a:camera prst="isometricLeftDown"/>
                  <a:lightRig rig="balanced" dir="t"/>
                </a:scene3d>
              </p:grpSpPr>
              <p:sp>
                <p:nvSpPr>
                  <p:cNvPr id="266" name="Freeform 5"/>
                  <p:cNvSpPr>
                    <a:spLocks/>
                  </p:cNvSpPr>
                  <p:nvPr/>
                </p:nvSpPr>
                <p:spPr bwMode="gray">
                  <a:xfrm>
                    <a:off x="11129760" y="1535985"/>
                    <a:ext cx="921600" cy="919848"/>
                  </a:xfrm>
                  <a:prstGeom prst="ellipse">
                    <a:avLst/>
                  </a:prstGeom>
                  <a:grpFill/>
                  <a:ln>
                    <a:noFill/>
                  </a:ln>
                  <a:sp3d z="12700" prstMaterial="matte">
                    <a:bevelT w="59690" h="59690"/>
                    <a:bevelB w="59690" h="5969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7" name="Freeform 6"/>
                  <p:cNvSpPr>
                    <a:spLocks/>
                  </p:cNvSpPr>
                  <p:nvPr/>
                </p:nvSpPr>
                <p:spPr bwMode="gray">
                  <a:xfrm>
                    <a:off x="10625592" y="2516336"/>
                    <a:ext cx="1929937" cy="3449686"/>
                  </a:xfrm>
                  <a:custGeom>
                    <a:avLst/>
                    <a:gdLst>
                      <a:gd name="T0" fmla="*/ 928 w 959"/>
                      <a:gd name="T1" fmla="*/ 219 h 1715"/>
                      <a:gd name="T2" fmla="*/ 670 w 959"/>
                      <a:gd name="T3" fmla="*/ 0 h 1715"/>
                      <a:gd name="T4" fmla="*/ 480 w 959"/>
                      <a:gd name="T5" fmla="*/ 72 h 1715"/>
                      <a:gd name="T6" fmla="*/ 290 w 959"/>
                      <a:gd name="T7" fmla="*/ 0 h 1715"/>
                      <a:gd name="T8" fmla="*/ 32 w 959"/>
                      <a:gd name="T9" fmla="*/ 219 h 1715"/>
                      <a:gd name="T10" fmla="*/ 0 w 959"/>
                      <a:gd name="T11" fmla="*/ 777 h 1715"/>
                      <a:gd name="T12" fmla="*/ 96 w 959"/>
                      <a:gd name="T13" fmla="*/ 872 h 1715"/>
                      <a:gd name="T14" fmla="*/ 191 w 959"/>
                      <a:gd name="T15" fmla="*/ 777 h 1715"/>
                      <a:gd name="T16" fmla="*/ 210 w 959"/>
                      <a:gd name="T17" fmla="*/ 293 h 1715"/>
                      <a:gd name="T18" fmla="*/ 230 w 959"/>
                      <a:gd name="T19" fmla="*/ 273 h 1715"/>
                      <a:gd name="T20" fmla="*/ 250 w 959"/>
                      <a:gd name="T21" fmla="*/ 293 h 1715"/>
                      <a:gd name="T22" fmla="*/ 250 w 959"/>
                      <a:gd name="T23" fmla="*/ 855 h 1715"/>
                      <a:gd name="T24" fmla="*/ 250 w 959"/>
                      <a:gd name="T25" fmla="*/ 902 h 1715"/>
                      <a:gd name="T26" fmla="*/ 191 w 959"/>
                      <a:gd name="T27" fmla="*/ 1602 h 1715"/>
                      <a:gd name="T28" fmla="*/ 305 w 959"/>
                      <a:gd name="T29" fmla="*/ 1715 h 1715"/>
                      <a:gd name="T30" fmla="*/ 418 w 959"/>
                      <a:gd name="T31" fmla="*/ 1602 h 1715"/>
                      <a:gd name="T32" fmla="*/ 460 w 959"/>
                      <a:gd name="T33" fmla="*/ 902 h 1715"/>
                      <a:gd name="T34" fmla="*/ 480 w 959"/>
                      <a:gd name="T35" fmla="*/ 882 h 1715"/>
                      <a:gd name="T36" fmla="*/ 500 w 959"/>
                      <a:gd name="T37" fmla="*/ 902 h 1715"/>
                      <a:gd name="T38" fmla="*/ 541 w 959"/>
                      <a:gd name="T39" fmla="*/ 1602 h 1715"/>
                      <a:gd name="T40" fmla="*/ 655 w 959"/>
                      <a:gd name="T41" fmla="*/ 1715 h 1715"/>
                      <a:gd name="T42" fmla="*/ 769 w 959"/>
                      <a:gd name="T43" fmla="*/ 1602 h 1715"/>
                      <a:gd name="T44" fmla="*/ 710 w 959"/>
                      <a:gd name="T45" fmla="*/ 902 h 1715"/>
                      <a:gd name="T46" fmla="*/ 710 w 959"/>
                      <a:gd name="T47" fmla="*/ 855 h 1715"/>
                      <a:gd name="T48" fmla="*/ 710 w 959"/>
                      <a:gd name="T49" fmla="*/ 293 h 1715"/>
                      <a:gd name="T50" fmla="*/ 730 w 959"/>
                      <a:gd name="T51" fmla="*/ 273 h 1715"/>
                      <a:gd name="T52" fmla="*/ 750 w 959"/>
                      <a:gd name="T53" fmla="*/ 293 h 1715"/>
                      <a:gd name="T54" fmla="*/ 769 w 959"/>
                      <a:gd name="T55" fmla="*/ 777 h 1715"/>
                      <a:gd name="T56" fmla="*/ 864 w 959"/>
                      <a:gd name="T57" fmla="*/ 872 h 1715"/>
                      <a:gd name="T58" fmla="*/ 959 w 959"/>
                      <a:gd name="T59" fmla="*/ 777 h 1715"/>
                      <a:gd name="T60" fmla="*/ 928 w 959"/>
                      <a:gd name="T61" fmla="*/ 219 h 17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959" h="1715">
                        <a:moveTo>
                          <a:pt x="928" y="219"/>
                        </a:moveTo>
                        <a:cubicBezTo>
                          <a:pt x="928" y="65"/>
                          <a:pt x="768" y="0"/>
                          <a:pt x="670" y="0"/>
                        </a:cubicBezTo>
                        <a:cubicBezTo>
                          <a:pt x="572" y="0"/>
                          <a:pt x="557" y="72"/>
                          <a:pt x="480" y="72"/>
                        </a:cubicBezTo>
                        <a:cubicBezTo>
                          <a:pt x="403" y="72"/>
                          <a:pt x="367" y="0"/>
                          <a:pt x="290" y="0"/>
                        </a:cubicBezTo>
                        <a:cubicBezTo>
                          <a:pt x="213" y="0"/>
                          <a:pt x="32" y="65"/>
                          <a:pt x="32" y="219"/>
                        </a:cubicBezTo>
                        <a:cubicBezTo>
                          <a:pt x="0" y="777"/>
                          <a:pt x="0" y="777"/>
                          <a:pt x="0" y="777"/>
                        </a:cubicBezTo>
                        <a:cubicBezTo>
                          <a:pt x="0" y="829"/>
                          <a:pt x="43" y="872"/>
                          <a:pt x="96" y="872"/>
                        </a:cubicBezTo>
                        <a:cubicBezTo>
                          <a:pt x="148" y="872"/>
                          <a:pt x="191" y="829"/>
                          <a:pt x="191" y="777"/>
                        </a:cubicBezTo>
                        <a:cubicBezTo>
                          <a:pt x="210" y="293"/>
                          <a:pt x="210" y="293"/>
                          <a:pt x="210" y="293"/>
                        </a:cubicBezTo>
                        <a:cubicBezTo>
                          <a:pt x="210" y="282"/>
                          <a:pt x="219" y="273"/>
                          <a:pt x="230" y="273"/>
                        </a:cubicBezTo>
                        <a:cubicBezTo>
                          <a:pt x="241" y="273"/>
                          <a:pt x="250" y="282"/>
                          <a:pt x="250" y="293"/>
                        </a:cubicBezTo>
                        <a:cubicBezTo>
                          <a:pt x="250" y="855"/>
                          <a:pt x="250" y="855"/>
                          <a:pt x="250" y="855"/>
                        </a:cubicBezTo>
                        <a:cubicBezTo>
                          <a:pt x="250" y="902"/>
                          <a:pt x="250" y="902"/>
                          <a:pt x="250" y="902"/>
                        </a:cubicBezTo>
                        <a:cubicBezTo>
                          <a:pt x="191" y="1602"/>
                          <a:pt x="191" y="1602"/>
                          <a:pt x="191" y="1602"/>
                        </a:cubicBezTo>
                        <a:cubicBezTo>
                          <a:pt x="191" y="1664"/>
                          <a:pt x="242" y="1715"/>
                          <a:pt x="305" y="1715"/>
                        </a:cubicBezTo>
                        <a:cubicBezTo>
                          <a:pt x="367" y="1715"/>
                          <a:pt x="418" y="1664"/>
                          <a:pt x="418" y="1602"/>
                        </a:cubicBezTo>
                        <a:cubicBezTo>
                          <a:pt x="460" y="902"/>
                          <a:pt x="460" y="902"/>
                          <a:pt x="460" y="902"/>
                        </a:cubicBezTo>
                        <a:cubicBezTo>
                          <a:pt x="460" y="891"/>
                          <a:pt x="469" y="882"/>
                          <a:pt x="480" y="882"/>
                        </a:cubicBezTo>
                        <a:cubicBezTo>
                          <a:pt x="491" y="882"/>
                          <a:pt x="500" y="891"/>
                          <a:pt x="500" y="902"/>
                        </a:cubicBezTo>
                        <a:cubicBezTo>
                          <a:pt x="541" y="1602"/>
                          <a:pt x="541" y="1602"/>
                          <a:pt x="541" y="1602"/>
                        </a:cubicBezTo>
                        <a:cubicBezTo>
                          <a:pt x="541" y="1664"/>
                          <a:pt x="592" y="1715"/>
                          <a:pt x="655" y="1715"/>
                        </a:cubicBezTo>
                        <a:cubicBezTo>
                          <a:pt x="718" y="1715"/>
                          <a:pt x="769" y="1664"/>
                          <a:pt x="769" y="1602"/>
                        </a:cubicBezTo>
                        <a:cubicBezTo>
                          <a:pt x="710" y="902"/>
                          <a:pt x="710" y="902"/>
                          <a:pt x="710" y="902"/>
                        </a:cubicBezTo>
                        <a:cubicBezTo>
                          <a:pt x="710" y="855"/>
                          <a:pt x="710" y="855"/>
                          <a:pt x="710" y="855"/>
                        </a:cubicBezTo>
                        <a:cubicBezTo>
                          <a:pt x="710" y="293"/>
                          <a:pt x="710" y="293"/>
                          <a:pt x="710" y="293"/>
                        </a:cubicBezTo>
                        <a:cubicBezTo>
                          <a:pt x="710" y="282"/>
                          <a:pt x="719" y="273"/>
                          <a:pt x="730" y="273"/>
                        </a:cubicBezTo>
                        <a:cubicBezTo>
                          <a:pt x="741" y="273"/>
                          <a:pt x="750" y="282"/>
                          <a:pt x="750" y="293"/>
                        </a:cubicBezTo>
                        <a:cubicBezTo>
                          <a:pt x="769" y="777"/>
                          <a:pt x="769" y="777"/>
                          <a:pt x="769" y="777"/>
                        </a:cubicBezTo>
                        <a:cubicBezTo>
                          <a:pt x="769" y="829"/>
                          <a:pt x="811" y="872"/>
                          <a:pt x="864" y="872"/>
                        </a:cubicBezTo>
                        <a:cubicBezTo>
                          <a:pt x="917" y="872"/>
                          <a:pt x="959" y="829"/>
                          <a:pt x="959" y="777"/>
                        </a:cubicBezTo>
                        <a:lnTo>
                          <a:pt x="928" y="21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sp3d prstMaterial="matte">
                    <a:bevelT w="44450" h="44450"/>
                    <a:bevelB w="44450" h="4445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254" name="Gruppieren 98"/>
              <p:cNvGrpSpPr/>
              <p:nvPr/>
            </p:nvGrpSpPr>
            <p:grpSpPr bwMode="gray">
              <a:xfrm>
                <a:off x="3582779" y="2636250"/>
                <a:ext cx="380212" cy="659287"/>
                <a:chOff x="3473894" y="1469001"/>
                <a:chExt cx="380212" cy="659287"/>
              </a:xfrm>
            </p:grpSpPr>
            <p:sp>
              <p:nvSpPr>
                <p:cNvPr id="260" name="Ellipse 104"/>
                <p:cNvSpPr/>
                <p:nvPr/>
              </p:nvSpPr>
              <p:spPr bwMode="gray">
                <a:xfrm rot="21239526">
                  <a:off x="3473894" y="1881332"/>
                  <a:ext cx="380212" cy="246956"/>
                </a:xfrm>
                <a:prstGeom prst="ellipse">
                  <a:avLst/>
                </a:prstGeom>
                <a:grpFill/>
                <a:ln>
                  <a:noFill/>
                </a:ln>
                <a:sp3d prstMaterial="matte">
                  <a:bevelT w="44450" h="44450"/>
                  <a:bevelB w="44450" h="444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61" name="Gruppieren 105"/>
                <p:cNvGrpSpPr>
                  <a:grpSpLocks noChangeAspect="1"/>
                </p:cNvGrpSpPr>
                <p:nvPr/>
              </p:nvGrpSpPr>
              <p:grpSpPr bwMode="gray">
                <a:xfrm>
                  <a:off x="3547025" y="1469001"/>
                  <a:ext cx="234791" cy="648000"/>
                  <a:chOff x="4278296" y="1535203"/>
                  <a:chExt cx="1605711" cy="4431600"/>
                </a:xfrm>
                <a:solidFill>
                  <a:srgbClr val="2A79FF">
                    <a:lumMod val="40000"/>
                    <a:lumOff val="60000"/>
                  </a:srgbClr>
                </a:solidFill>
                <a:scene3d>
                  <a:camera prst="isometricRightUp"/>
                  <a:lightRig rig="balanced" dir="t">
                    <a:rot lat="0" lon="0" rev="18000000"/>
                  </a:lightRig>
                </a:scene3d>
              </p:grpSpPr>
              <p:sp>
                <p:nvSpPr>
                  <p:cNvPr id="262" name="Freeform 12"/>
                  <p:cNvSpPr>
                    <a:spLocks/>
                  </p:cNvSpPr>
                  <p:nvPr/>
                </p:nvSpPr>
                <p:spPr bwMode="gray">
                  <a:xfrm>
                    <a:off x="4620351" y="1535203"/>
                    <a:ext cx="921600" cy="919747"/>
                  </a:xfrm>
                  <a:prstGeom prst="ellipse">
                    <a:avLst/>
                  </a:prstGeom>
                  <a:grpFill/>
                  <a:ln>
                    <a:noFill/>
                  </a:ln>
                  <a:sp3d z="12700" prstMaterial="matte">
                    <a:bevelT w="59690" h="59690"/>
                    <a:bevelB w="59690" h="5969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63" name="Freeform 13"/>
                  <p:cNvSpPr>
                    <a:spLocks/>
                  </p:cNvSpPr>
                  <p:nvPr/>
                </p:nvSpPr>
                <p:spPr bwMode="gray">
                  <a:xfrm>
                    <a:off x="4278296" y="2516471"/>
                    <a:ext cx="1605711" cy="3450332"/>
                  </a:xfrm>
                  <a:custGeom>
                    <a:avLst/>
                    <a:gdLst>
                      <a:gd name="T0" fmla="*/ 585 w 796"/>
                      <a:gd name="T1" fmla="*/ 0 h 1715"/>
                      <a:gd name="T2" fmla="*/ 398 w 796"/>
                      <a:gd name="T3" fmla="*/ 155 h 1715"/>
                      <a:gd name="T4" fmla="*/ 211 w 796"/>
                      <a:gd name="T5" fmla="*/ 0 h 1715"/>
                      <a:gd name="T6" fmla="*/ 0 w 796"/>
                      <a:gd name="T7" fmla="*/ 381 h 1715"/>
                      <a:gd name="T8" fmla="*/ 1 w 796"/>
                      <a:gd name="T9" fmla="*/ 751 h 1715"/>
                      <a:gd name="T10" fmla="*/ 61 w 796"/>
                      <a:gd name="T11" fmla="*/ 811 h 1715"/>
                      <a:gd name="T12" fmla="*/ 121 w 796"/>
                      <a:gd name="T13" fmla="*/ 751 h 1715"/>
                      <a:gd name="T14" fmla="*/ 133 w 796"/>
                      <a:gd name="T15" fmla="*/ 292 h 1715"/>
                      <a:gd name="T16" fmla="*/ 152 w 796"/>
                      <a:gd name="T17" fmla="*/ 272 h 1715"/>
                      <a:gd name="T18" fmla="*/ 223 w 796"/>
                      <a:gd name="T19" fmla="*/ 454 h 1715"/>
                      <a:gd name="T20" fmla="*/ 138 w 796"/>
                      <a:gd name="T21" fmla="*/ 724 h 1715"/>
                      <a:gd name="T22" fmla="*/ 223 w 796"/>
                      <a:gd name="T23" fmla="*/ 1644 h 1715"/>
                      <a:gd name="T24" fmla="*/ 292 w 796"/>
                      <a:gd name="T25" fmla="*/ 1715 h 1715"/>
                      <a:gd name="T26" fmla="*/ 362 w 796"/>
                      <a:gd name="T27" fmla="*/ 1644 h 1715"/>
                      <a:gd name="T28" fmla="*/ 378 w 796"/>
                      <a:gd name="T29" fmla="*/ 901 h 1715"/>
                      <a:gd name="T30" fmla="*/ 398 w 796"/>
                      <a:gd name="T31" fmla="*/ 881 h 1715"/>
                      <a:gd name="T32" fmla="*/ 418 w 796"/>
                      <a:gd name="T33" fmla="*/ 901 h 1715"/>
                      <a:gd name="T34" fmla="*/ 435 w 796"/>
                      <a:gd name="T35" fmla="*/ 1644 h 1715"/>
                      <a:gd name="T36" fmla="*/ 504 w 796"/>
                      <a:gd name="T37" fmla="*/ 1715 h 1715"/>
                      <a:gd name="T38" fmla="*/ 573 w 796"/>
                      <a:gd name="T39" fmla="*/ 1644 h 1715"/>
                      <a:gd name="T40" fmla="*/ 658 w 796"/>
                      <a:gd name="T41" fmla="*/ 724 h 1715"/>
                      <a:gd name="T42" fmla="*/ 573 w 796"/>
                      <a:gd name="T43" fmla="*/ 454 h 1715"/>
                      <a:gd name="T44" fmla="*/ 644 w 796"/>
                      <a:gd name="T45" fmla="*/ 272 h 1715"/>
                      <a:gd name="T46" fmla="*/ 664 w 796"/>
                      <a:gd name="T47" fmla="*/ 292 h 1715"/>
                      <a:gd name="T48" fmla="*/ 676 w 796"/>
                      <a:gd name="T49" fmla="*/ 751 h 1715"/>
                      <a:gd name="T50" fmla="*/ 736 w 796"/>
                      <a:gd name="T51" fmla="*/ 811 h 1715"/>
                      <a:gd name="T52" fmla="*/ 795 w 796"/>
                      <a:gd name="T53" fmla="*/ 751 h 1715"/>
                      <a:gd name="T54" fmla="*/ 796 w 796"/>
                      <a:gd name="T55" fmla="*/ 381 h 1715"/>
                      <a:gd name="T56" fmla="*/ 585 w 796"/>
                      <a:gd name="T57" fmla="*/ 0 h 17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96" h="1715">
                        <a:moveTo>
                          <a:pt x="585" y="0"/>
                        </a:moveTo>
                        <a:cubicBezTo>
                          <a:pt x="516" y="0"/>
                          <a:pt x="474" y="155"/>
                          <a:pt x="398" y="155"/>
                        </a:cubicBezTo>
                        <a:cubicBezTo>
                          <a:pt x="322" y="155"/>
                          <a:pt x="281" y="0"/>
                          <a:pt x="211" y="0"/>
                        </a:cubicBezTo>
                        <a:cubicBezTo>
                          <a:pt x="142" y="0"/>
                          <a:pt x="0" y="79"/>
                          <a:pt x="0" y="381"/>
                        </a:cubicBezTo>
                        <a:cubicBezTo>
                          <a:pt x="1" y="751"/>
                          <a:pt x="1" y="751"/>
                          <a:pt x="1" y="751"/>
                        </a:cubicBezTo>
                        <a:cubicBezTo>
                          <a:pt x="1" y="784"/>
                          <a:pt x="28" y="811"/>
                          <a:pt x="61" y="811"/>
                        </a:cubicBezTo>
                        <a:cubicBezTo>
                          <a:pt x="94" y="811"/>
                          <a:pt x="121" y="784"/>
                          <a:pt x="121" y="751"/>
                        </a:cubicBezTo>
                        <a:cubicBezTo>
                          <a:pt x="133" y="292"/>
                          <a:pt x="133" y="292"/>
                          <a:pt x="133" y="292"/>
                        </a:cubicBezTo>
                        <a:cubicBezTo>
                          <a:pt x="133" y="281"/>
                          <a:pt x="142" y="272"/>
                          <a:pt x="152" y="272"/>
                        </a:cubicBezTo>
                        <a:cubicBezTo>
                          <a:pt x="163" y="272"/>
                          <a:pt x="223" y="362"/>
                          <a:pt x="223" y="454"/>
                        </a:cubicBezTo>
                        <a:cubicBezTo>
                          <a:pt x="223" y="546"/>
                          <a:pt x="138" y="603"/>
                          <a:pt x="138" y="724"/>
                        </a:cubicBezTo>
                        <a:cubicBezTo>
                          <a:pt x="138" y="846"/>
                          <a:pt x="223" y="1644"/>
                          <a:pt x="223" y="1644"/>
                        </a:cubicBezTo>
                        <a:cubicBezTo>
                          <a:pt x="223" y="1683"/>
                          <a:pt x="254" y="1715"/>
                          <a:pt x="292" y="1715"/>
                        </a:cubicBezTo>
                        <a:cubicBezTo>
                          <a:pt x="331" y="1715"/>
                          <a:pt x="362" y="1683"/>
                          <a:pt x="362" y="1644"/>
                        </a:cubicBezTo>
                        <a:cubicBezTo>
                          <a:pt x="378" y="901"/>
                          <a:pt x="378" y="901"/>
                          <a:pt x="378" y="901"/>
                        </a:cubicBezTo>
                        <a:cubicBezTo>
                          <a:pt x="378" y="890"/>
                          <a:pt x="387" y="881"/>
                          <a:pt x="398" y="881"/>
                        </a:cubicBezTo>
                        <a:cubicBezTo>
                          <a:pt x="409" y="881"/>
                          <a:pt x="418" y="890"/>
                          <a:pt x="418" y="901"/>
                        </a:cubicBezTo>
                        <a:cubicBezTo>
                          <a:pt x="435" y="1644"/>
                          <a:pt x="435" y="1644"/>
                          <a:pt x="435" y="1644"/>
                        </a:cubicBezTo>
                        <a:cubicBezTo>
                          <a:pt x="435" y="1683"/>
                          <a:pt x="466" y="1715"/>
                          <a:pt x="504" y="1715"/>
                        </a:cubicBezTo>
                        <a:cubicBezTo>
                          <a:pt x="542" y="1715"/>
                          <a:pt x="573" y="1683"/>
                          <a:pt x="573" y="1644"/>
                        </a:cubicBezTo>
                        <a:cubicBezTo>
                          <a:pt x="573" y="1644"/>
                          <a:pt x="658" y="846"/>
                          <a:pt x="658" y="724"/>
                        </a:cubicBezTo>
                        <a:cubicBezTo>
                          <a:pt x="658" y="603"/>
                          <a:pt x="573" y="546"/>
                          <a:pt x="573" y="454"/>
                        </a:cubicBezTo>
                        <a:cubicBezTo>
                          <a:pt x="573" y="362"/>
                          <a:pt x="633" y="272"/>
                          <a:pt x="644" y="272"/>
                        </a:cubicBezTo>
                        <a:cubicBezTo>
                          <a:pt x="655" y="272"/>
                          <a:pt x="664" y="281"/>
                          <a:pt x="664" y="292"/>
                        </a:cubicBezTo>
                        <a:cubicBezTo>
                          <a:pt x="676" y="751"/>
                          <a:pt x="676" y="751"/>
                          <a:pt x="676" y="751"/>
                        </a:cubicBezTo>
                        <a:cubicBezTo>
                          <a:pt x="676" y="784"/>
                          <a:pt x="703" y="811"/>
                          <a:pt x="736" y="811"/>
                        </a:cubicBezTo>
                        <a:cubicBezTo>
                          <a:pt x="769" y="811"/>
                          <a:pt x="795" y="784"/>
                          <a:pt x="795" y="751"/>
                        </a:cubicBezTo>
                        <a:cubicBezTo>
                          <a:pt x="796" y="381"/>
                          <a:pt x="796" y="381"/>
                          <a:pt x="796" y="381"/>
                        </a:cubicBezTo>
                        <a:cubicBezTo>
                          <a:pt x="796" y="137"/>
                          <a:pt x="654" y="0"/>
                          <a:pt x="58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sp3d prstMaterial="matte">
                    <a:bevelT w="44450" h="44450"/>
                    <a:bevelB w="44450" h="4445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255" name="Gruppieren 99"/>
              <p:cNvGrpSpPr/>
              <p:nvPr/>
            </p:nvGrpSpPr>
            <p:grpSpPr bwMode="gray">
              <a:xfrm>
                <a:off x="3752348" y="2865494"/>
                <a:ext cx="455698" cy="793920"/>
                <a:chOff x="3633938" y="2932169"/>
                <a:chExt cx="455698" cy="793920"/>
              </a:xfrm>
            </p:grpSpPr>
            <p:sp>
              <p:nvSpPr>
                <p:cNvPr id="256" name="Ellipse 100"/>
                <p:cNvSpPr/>
                <p:nvPr/>
              </p:nvSpPr>
              <p:spPr bwMode="gray">
                <a:xfrm rot="20615033">
                  <a:off x="3633938" y="3430103"/>
                  <a:ext cx="455698" cy="295986"/>
                </a:xfrm>
                <a:prstGeom prst="ellipse">
                  <a:avLst/>
                </a:prstGeom>
                <a:grpFill/>
                <a:ln>
                  <a:noFill/>
                </a:ln>
                <a:sp3d prstMaterial="matte">
                  <a:bevelT w="44450" h="44450"/>
                  <a:bevelB w="44450" h="444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257" name="Gruppieren 101"/>
                <p:cNvGrpSpPr>
                  <a:grpSpLocks noChangeAspect="1"/>
                </p:cNvGrpSpPr>
                <p:nvPr/>
              </p:nvGrpSpPr>
              <p:grpSpPr bwMode="gray">
                <a:xfrm>
                  <a:off x="3696599" y="2932169"/>
                  <a:ext cx="345037" cy="792000"/>
                  <a:chOff x="10625592" y="1535985"/>
                  <a:chExt cx="1929937" cy="4430037"/>
                </a:xfrm>
                <a:solidFill>
                  <a:srgbClr val="2A79FF"/>
                </a:solidFill>
                <a:scene3d>
                  <a:camera prst="isometricRightUp">
                    <a:rot lat="2016000" lon="20400000" rev="0"/>
                  </a:camera>
                  <a:lightRig rig="balanced" dir="t">
                    <a:rot lat="0" lon="0" rev="10800000"/>
                  </a:lightRig>
                </a:scene3d>
              </p:grpSpPr>
              <p:sp>
                <p:nvSpPr>
                  <p:cNvPr id="258" name="Freeform 5"/>
                  <p:cNvSpPr>
                    <a:spLocks/>
                  </p:cNvSpPr>
                  <p:nvPr/>
                </p:nvSpPr>
                <p:spPr bwMode="gray">
                  <a:xfrm>
                    <a:off x="11129760" y="1535985"/>
                    <a:ext cx="921600" cy="919848"/>
                  </a:xfrm>
                  <a:prstGeom prst="ellipse">
                    <a:avLst/>
                  </a:prstGeom>
                  <a:grpFill/>
                  <a:ln>
                    <a:noFill/>
                  </a:ln>
                  <a:sp3d z="12700" prstMaterial="matte">
                    <a:bevelT w="59690" h="59690"/>
                    <a:bevelB w="59690" h="5969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59" name="Freeform 6"/>
                  <p:cNvSpPr>
                    <a:spLocks/>
                  </p:cNvSpPr>
                  <p:nvPr/>
                </p:nvSpPr>
                <p:spPr bwMode="gray">
                  <a:xfrm>
                    <a:off x="10625592" y="2516336"/>
                    <a:ext cx="1929937" cy="3449686"/>
                  </a:xfrm>
                  <a:custGeom>
                    <a:avLst/>
                    <a:gdLst>
                      <a:gd name="T0" fmla="*/ 928 w 959"/>
                      <a:gd name="T1" fmla="*/ 219 h 1715"/>
                      <a:gd name="T2" fmla="*/ 670 w 959"/>
                      <a:gd name="T3" fmla="*/ 0 h 1715"/>
                      <a:gd name="T4" fmla="*/ 480 w 959"/>
                      <a:gd name="T5" fmla="*/ 72 h 1715"/>
                      <a:gd name="T6" fmla="*/ 290 w 959"/>
                      <a:gd name="T7" fmla="*/ 0 h 1715"/>
                      <a:gd name="T8" fmla="*/ 32 w 959"/>
                      <a:gd name="T9" fmla="*/ 219 h 1715"/>
                      <a:gd name="T10" fmla="*/ 0 w 959"/>
                      <a:gd name="T11" fmla="*/ 777 h 1715"/>
                      <a:gd name="T12" fmla="*/ 96 w 959"/>
                      <a:gd name="T13" fmla="*/ 872 h 1715"/>
                      <a:gd name="T14" fmla="*/ 191 w 959"/>
                      <a:gd name="T15" fmla="*/ 777 h 1715"/>
                      <a:gd name="T16" fmla="*/ 210 w 959"/>
                      <a:gd name="T17" fmla="*/ 293 h 1715"/>
                      <a:gd name="T18" fmla="*/ 230 w 959"/>
                      <a:gd name="T19" fmla="*/ 273 h 1715"/>
                      <a:gd name="T20" fmla="*/ 250 w 959"/>
                      <a:gd name="T21" fmla="*/ 293 h 1715"/>
                      <a:gd name="T22" fmla="*/ 250 w 959"/>
                      <a:gd name="T23" fmla="*/ 855 h 1715"/>
                      <a:gd name="T24" fmla="*/ 250 w 959"/>
                      <a:gd name="T25" fmla="*/ 902 h 1715"/>
                      <a:gd name="T26" fmla="*/ 191 w 959"/>
                      <a:gd name="T27" fmla="*/ 1602 h 1715"/>
                      <a:gd name="T28" fmla="*/ 305 w 959"/>
                      <a:gd name="T29" fmla="*/ 1715 h 1715"/>
                      <a:gd name="T30" fmla="*/ 418 w 959"/>
                      <a:gd name="T31" fmla="*/ 1602 h 1715"/>
                      <a:gd name="T32" fmla="*/ 460 w 959"/>
                      <a:gd name="T33" fmla="*/ 902 h 1715"/>
                      <a:gd name="T34" fmla="*/ 480 w 959"/>
                      <a:gd name="T35" fmla="*/ 882 h 1715"/>
                      <a:gd name="T36" fmla="*/ 500 w 959"/>
                      <a:gd name="T37" fmla="*/ 902 h 1715"/>
                      <a:gd name="T38" fmla="*/ 541 w 959"/>
                      <a:gd name="T39" fmla="*/ 1602 h 1715"/>
                      <a:gd name="T40" fmla="*/ 655 w 959"/>
                      <a:gd name="T41" fmla="*/ 1715 h 1715"/>
                      <a:gd name="T42" fmla="*/ 769 w 959"/>
                      <a:gd name="T43" fmla="*/ 1602 h 1715"/>
                      <a:gd name="T44" fmla="*/ 710 w 959"/>
                      <a:gd name="T45" fmla="*/ 902 h 1715"/>
                      <a:gd name="T46" fmla="*/ 710 w 959"/>
                      <a:gd name="T47" fmla="*/ 855 h 1715"/>
                      <a:gd name="T48" fmla="*/ 710 w 959"/>
                      <a:gd name="T49" fmla="*/ 293 h 1715"/>
                      <a:gd name="T50" fmla="*/ 730 w 959"/>
                      <a:gd name="T51" fmla="*/ 273 h 1715"/>
                      <a:gd name="T52" fmla="*/ 750 w 959"/>
                      <a:gd name="T53" fmla="*/ 293 h 1715"/>
                      <a:gd name="T54" fmla="*/ 769 w 959"/>
                      <a:gd name="T55" fmla="*/ 777 h 1715"/>
                      <a:gd name="T56" fmla="*/ 864 w 959"/>
                      <a:gd name="T57" fmla="*/ 872 h 1715"/>
                      <a:gd name="T58" fmla="*/ 959 w 959"/>
                      <a:gd name="T59" fmla="*/ 777 h 1715"/>
                      <a:gd name="T60" fmla="*/ 928 w 959"/>
                      <a:gd name="T61" fmla="*/ 219 h 17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959" h="1715">
                        <a:moveTo>
                          <a:pt x="928" y="219"/>
                        </a:moveTo>
                        <a:cubicBezTo>
                          <a:pt x="928" y="65"/>
                          <a:pt x="768" y="0"/>
                          <a:pt x="670" y="0"/>
                        </a:cubicBezTo>
                        <a:cubicBezTo>
                          <a:pt x="572" y="0"/>
                          <a:pt x="557" y="72"/>
                          <a:pt x="480" y="72"/>
                        </a:cubicBezTo>
                        <a:cubicBezTo>
                          <a:pt x="403" y="72"/>
                          <a:pt x="367" y="0"/>
                          <a:pt x="290" y="0"/>
                        </a:cubicBezTo>
                        <a:cubicBezTo>
                          <a:pt x="213" y="0"/>
                          <a:pt x="32" y="65"/>
                          <a:pt x="32" y="219"/>
                        </a:cubicBezTo>
                        <a:cubicBezTo>
                          <a:pt x="0" y="777"/>
                          <a:pt x="0" y="777"/>
                          <a:pt x="0" y="777"/>
                        </a:cubicBezTo>
                        <a:cubicBezTo>
                          <a:pt x="0" y="829"/>
                          <a:pt x="43" y="872"/>
                          <a:pt x="96" y="872"/>
                        </a:cubicBezTo>
                        <a:cubicBezTo>
                          <a:pt x="148" y="872"/>
                          <a:pt x="191" y="829"/>
                          <a:pt x="191" y="777"/>
                        </a:cubicBezTo>
                        <a:cubicBezTo>
                          <a:pt x="210" y="293"/>
                          <a:pt x="210" y="293"/>
                          <a:pt x="210" y="293"/>
                        </a:cubicBezTo>
                        <a:cubicBezTo>
                          <a:pt x="210" y="282"/>
                          <a:pt x="219" y="273"/>
                          <a:pt x="230" y="273"/>
                        </a:cubicBezTo>
                        <a:cubicBezTo>
                          <a:pt x="241" y="273"/>
                          <a:pt x="250" y="282"/>
                          <a:pt x="250" y="293"/>
                        </a:cubicBezTo>
                        <a:cubicBezTo>
                          <a:pt x="250" y="855"/>
                          <a:pt x="250" y="855"/>
                          <a:pt x="250" y="855"/>
                        </a:cubicBezTo>
                        <a:cubicBezTo>
                          <a:pt x="250" y="902"/>
                          <a:pt x="250" y="902"/>
                          <a:pt x="250" y="902"/>
                        </a:cubicBezTo>
                        <a:cubicBezTo>
                          <a:pt x="191" y="1602"/>
                          <a:pt x="191" y="1602"/>
                          <a:pt x="191" y="1602"/>
                        </a:cubicBezTo>
                        <a:cubicBezTo>
                          <a:pt x="191" y="1664"/>
                          <a:pt x="242" y="1715"/>
                          <a:pt x="305" y="1715"/>
                        </a:cubicBezTo>
                        <a:cubicBezTo>
                          <a:pt x="367" y="1715"/>
                          <a:pt x="418" y="1664"/>
                          <a:pt x="418" y="1602"/>
                        </a:cubicBezTo>
                        <a:cubicBezTo>
                          <a:pt x="460" y="902"/>
                          <a:pt x="460" y="902"/>
                          <a:pt x="460" y="902"/>
                        </a:cubicBezTo>
                        <a:cubicBezTo>
                          <a:pt x="460" y="891"/>
                          <a:pt x="469" y="882"/>
                          <a:pt x="480" y="882"/>
                        </a:cubicBezTo>
                        <a:cubicBezTo>
                          <a:pt x="491" y="882"/>
                          <a:pt x="500" y="891"/>
                          <a:pt x="500" y="902"/>
                        </a:cubicBezTo>
                        <a:cubicBezTo>
                          <a:pt x="541" y="1602"/>
                          <a:pt x="541" y="1602"/>
                          <a:pt x="541" y="1602"/>
                        </a:cubicBezTo>
                        <a:cubicBezTo>
                          <a:pt x="541" y="1664"/>
                          <a:pt x="592" y="1715"/>
                          <a:pt x="655" y="1715"/>
                        </a:cubicBezTo>
                        <a:cubicBezTo>
                          <a:pt x="718" y="1715"/>
                          <a:pt x="769" y="1664"/>
                          <a:pt x="769" y="1602"/>
                        </a:cubicBezTo>
                        <a:cubicBezTo>
                          <a:pt x="710" y="902"/>
                          <a:pt x="710" y="902"/>
                          <a:pt x="710" y="902"/>
                        </a:cubicBezTo>
                        <a:cubicBezTo>
                          <a:pt x="710" y="855"/>
                          <a:pt x="710" y="855"/>
                          <a:pt x="710" y="855"/>
                        </a:cubicBezTo>
                        <a:cubicBezTo>
                          <a:pt x="710" y="293"/>
                          <a:pt x="710" y="293"/>
                          <a:pt x="710" y="293"/>
                        </a:cubicBezTo>
                        <a:cubicBezTo>
                          <a:pt x="710" y="282"/>
                          <a:pt x="719" y="273"/>
                          <a:pt x="730" y="273"/>
                        </a:cubicBezTo>
                        <a:cubicBezTo>
                          <a:pt x="741" y="273"/>
                          <a:pt x="750" y="282"/>
                          <a:pt x="750" y="293"/>
                        </a:cubicBezTo>
                        <a:cubicBezTo>
                          <a:pt x="769" y="777"/>
                          <a:pt x="769" y="777"/>
                          <a:pt x="769" y="777"/>
                        </a:cubicBezTo>
                        <a:cubicBezTo>
                          <a:pt x="769" y="829"/>
                          <a:pt x="811" y="872"/>
                          <a:pt x="864" y="872"/>
                        </a:cubicBezTo>
                        <a:cubicBezTo>
                          <a:pt x="917" y="872"/>
                          <a:pt x="959" y="829"/>
                          <a:pt x="959" y="777"/>
                        </a:cubicBezTo>
                        <a:lnTo>
                          <a:pt x="928" y="21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sp3d prstMaterial="matte">
                    <a:bevelT w="44450" h="44450"/>
                    <a:bevelB w="44450" h="4445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</p:grpSp>
      <p:grpSp>
        <p:nvGrpSpPr>
          <p:cNvPr id="159" name="Gruppieren 56"/>
          <p:cNvGrpSpPr>
            <a:grpSpLocks noChangeAspect="1"/>
          </p:cNvGrpSpPr>
          <p:nvPr/>
        </p:nvGrpSpPr>
        <p:grpSpPr bwMode="gray">
          <a:xfrm>
            <a:off x="5123204" y="4036001"/>
            <a:ext cx="854009" cy="912275"/>
            <a:chOff x="3355296" y="3763749"/>
            <a:chExt cx="948899" cy="1013639"/>
          </a:xfrm>
        </p:grpSpPr>
        <p:grpSp>
          <p:nvGrpSpPr>
            <p:cNvPr id="232" name="Gruppieren 81"/>
            <p:cNvGrpSpPr/>
            <p:nvPr/>
          </p:nvGrpSpPr>
          <p:grpSpPr bwMode="gray">
            <a:xfrm>
              <a:off x="3355296" y="3911836"/>
              <a:ext cx="379418" cy="806290"/>
              <a:chOff x="3227361" y="2812912"/>
              <a:chExt cx="379418" cy="806290"/>
            </a:xfrm>
          </p:grpSpPr>
          <p:sp>
            <p:nvSpPr>
              <p:cNvPr id="243" name="Ellipse 92"/>
              <p:cNvSpPr/>
              <p:nvPr/>
            </p:nvSpPr>
            <p:spPr bwMode="gray">
              <a:xfrm rot="768428">
                <a:off x="3227361" y="3372762"/>
                <a:ext cx="379418" cy="246440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44" name="Gruppieren 93"/>
              <p:cNvGrpSpPr>
                <a:grpSpLocks noChangeAspect="1"/>
              </p:cNvGrpSpPr>
              <p:nvPr/>
            </p:nvGrpSpPr>
            <p:grpSpPr bwMode="gray">
              <a:xfrm>
                <a:off x="3252494" y="2812912"/>
                <a:ext cx="286967" cy="792000"/>
                <a:chOff x="4278296" y="1535203"/>
                <a:chExt cx="1605711" cy="4431600"/>
              </a:xfrm>
              <a:solidFill>
                <a:srgbClr val="2A79FF">
                  <a:lumMod val="60000"/>
                  <a:lumOff val="40000"/>
                </a:srgbClr>
              </a:solidFill>
              <a:scene3d>
                <a:camera prst="isometricLeftDown"/>
                <a:lightRig rig="balanced" dir="t"/>
              </a:scene3d>
            </p:grpSpPr>
            <p:sp>
              <p:nvSpPr>
                <p:cNvPr id="245" name="Freeform 12"/>
                <p:cNvSpPr>
                  <a:spLocks/>
                </p:cNvSpPr>
                <p:nvPr/>
              </p:nvSpPr>
              <p:spPr bwMode="gray">
                <a:xfrm>
                  <a:off x="4620351" y="1535203"/>
                  <a:ext cx="921600" cy="919747"/>
                </a:xfrm>
                <a:prstGeom prst="ellipse">
                  <a:avLst/>
                </a:prstGeom>
                <a:solidFill>
                  <a:srgbClr val="FD9D4D"/>
                </a:solidFill>
                <a:ln>
                  <a:noFill/>
                </a:ln>
                <a:sp3d z="31750" prstMaterial="matte">
                  <a:bevelT w="72000" h="72000"/>
                  <a:bevelB w="72000" h="72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6" name="Freeform 13"/>
                <p:cNvSpPr>
                  <a:spLocks/>
                </p:cNvSpPr>
                <p:nvPr/>
              </p:nvSpPr>
              <p:spPr bwMode="gray">
                <a:xfrm>
                  <a:off x="4278296" y="2516471"/>
                  <a:ext cx="1605711" cy="3450332"/>
                </a:xfrm>
                <a:custGeom>
                  <a:avLst/>
                  <a:gdLst>
                    <a:gd name="T0" fmla="*/ 585 w 796"/>
                    <a:gd name="T1" fmla="*/ 0 h 1715"/>
                    <a:gd name="T2" fmla="*/ 398 w 796"/>
                    <a:gd name="T3" fmla="*/ 155 h 1715"/>
                    <a:gd name="T4" fmla="*/ 211 w 796"/>
                    <a:gd name="T5" fmla="*/ 0 h 1715"/>
                    <a:gd name="T6" fmla="*/ 0 w 796"/>
                    <a:gd name="T7" fmla="*/ 381 h 1715"/>
                    <a:gd name="T8" fmla="*/ 1 w 796"/>
                    <a:gd name="T9" fmla="*/ 751 h 1715"/>
                    <a:gd name="T10" fmla="*/ 61 w 796"/>
                    <a:gd name="T11" fmla="*/ 811 h 1715"/>
                    <a:gd name="T12" fmla="*/ 121 w 796"/>
                    <a:gd name="T13" fmla="*/ 751 h 1715"/>
                    <a:gd name="T14" fmla="*/ 133 w 796"/>
                    <a:gd name="T15" fmla="*/ 292 h 1715"/>
                    <a:gd name="T16" fmla="*/ 152 w 796"/>
                    <a:gd name="T17" fmla="*/ 272 h 1715"/>
                    <a:gd name="T18" fmla="*/ 223 w 796"/>
                    <a:gd name="T19" fmla="*/ 454 h 1715"/>
                    <a:gd name="T20" fmla="*/ 138 w 796"/>
                    <a:gd name="T21" fmla="*/ 724 h 1715"/>
                    <a:gd name="T22" fmla="*/ 223 w 796"/>
                    <a:gd name="T23" fmla="*/ 1644 h 1715"/>
                    <a:gd name="T24" fmla="*/ 292 w 796"/>
                    <a:gd name="T25" fmla="*/ 1715 h 1715"/>
                    <a:gd name="T26" fmla="*/ 362 w 796"/>
                    <a:gd name="T27" fmla="*/ 1644 h 1715"/>
                    <a:gd name="T28" fmla="*/ 378 w 796"/>
                    <a:gd name="T29" fmla="*/ 901 h 1715"/>
                    <a:gd name="T30" fmla="*/ 398 w 796"/>
                    <a:gd name="T31" fmla="*/ 881 h 1715"/>
                    <a:gd name="T32" fmla="*/ 418 w 796"/>
                    <a:gd name="T33" fmla="*/ 901 h 1715"/>
                    <a:gd name="T34" fmla="*/ 435 w 796"/>
                    <a:gd name="T35" fmla="*/ 1644 h 1715"/>
                    <a:gd name="T36" fmla="*/ 504 w 796"/>
                    <a:gd name="T37" fmla="*/ 1715 h 1715"/>
                    <a:gd name="T38" fmla="*/ 573 w 796"/>
                    <a:gd name="T39" fmla="*/ 1644 h 1715"/>
                    <a:gd name="T40" fmla="*/ 658 w 796"/>
                    <a:gd name="T41" fmla="*/ 724 h 1715"/>
                    <a:gd name="T42" fmla="*/ 573 w 796"/>
                    <a:gd name="T43" fmla="*/ 454 h 1715"/>
                    <a:gd name="T44" fmla="*/ 644 w 796"/>
                    <a:gd name="T45" fmla="*/ 272 h 1715"/>
                    <a:gd name="T46" fmla="*/ 664 w 796"/>
                    <a:gd name="T47" fmla="*/ 292 h 1715"/>
                    <a:gd name="T48" fmla="*/ 676 w 796"/>
                    <a:gd name="T49" fmla="*/ 751 h 1715"/>
                    <a:gd name="T50" fmla="*/ 736 w 796"/>
                    <a:gd name="T51" fmla="*/ 811 h 1715"/>
                    <a:gd name="T52" fmla="*/ 795 w 796"/>
                    <a:gd name="T53" fmla="*/ 751 h 1715"/>
                    <a:gd name="T54" fmla="*/ 796 w 796"/>
                    <a:gd name="T55" fmla="*/ 381 h 1715"/>
                    <a:gd name="T56" fmla="*/ 585 w 796"/>
                    <a:gd name="T57" fmla="*/ 0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96" h="1715">
                      <a:moveTo>
                        <a:pt x="585" y="0"/>
                      </a:moveTo>
                      <a:cubicBezTo>
                        <a:pt x="516" y="0"/>
                        <a:pt x="474" y="155"/>
                        <a:pt x="398" y="155"/>
                      </a:cubicBezTo>
                      <a:cubicBezTo>
                        <a:pt x="322" y="155"/>
                        <a:pt x="281" y="0"/>
                        <a:pt x="211" y="0"/>
                      </a:cubicBezTo>
                      <a:cubicBezTo>
                        <a:pt x="142" y="0"/>
                        <a:pt x="0" y="79"/>
                        <a:pt x="0" y="381"/>
                      </a:cubicBezTo>
                      <a:cubicBezTo>
                        <a:pt x="1" y="751"/>
                        <a:pt x="1" y="751"/>
                        <a:pt x="1" y="751"/>
                      </a:cubicBezTo>
                      <a:cubicBezTo>
                        <a:pt x="1" y="784"/>
                        <a:pt x="28" y="811"/>
                        <a:pt x="61" y="811"/>
                      </a:cubicBezTo>
                      <a:cubicBezTo>
                        <a:pt x="94" y="811"/>
                        <a:pt x="121" y="784"/>
                        <a:pt x="121" y="751"/>
                      </a:cubicBezTo>
                      <a:cubicBezTo>
                        <a:pt x="133" y="292"/>
                        <a:pt x="133" y="292"/>
                        <a:pt x="133" y="292"/>
                      </a:cubicBezTo>
                      <a:cubicBezTo>
                        <a:pt x="133" y="281"/>
                        <a:pt x="142" y="272"/>
                        <a:pt x="152" y="272"/>
                      </a:cubicBezTo>
                      <a:cubicBezTo>
                        <a:pt x="163" y="272"/>
                        <a:pt x="223" y="362"/>
                        <a:pt x="223" y="454"/>
                      </a:cubicBezTo>
                      <a:cubicBezTo>
                        <a:pt x="223" y="546"/>
                        <a:pt x="138" y="603"/>
                        <a:pt x="138" y="724"/>
                      </a:cubicBezTo>
                      <a:cubicBezTo>
                        <a:pt x="138" y="846"/>
                        <a:pt x="223" y="1644"/>
                        <a:pt x="223" y="1644"/>
                      </a:cubicBezTo>
                      <a:cubicBezTo>
                        <a:pt x="223" y="1683"/>
                        <a:pt x="254" y="1715"/>
                        <a:pt x="292" y="1715"/>
                      </a:cubicBezTo>
                      <a:cubicBezTo>
                        <a:pt x="331" y="1715"/>
                        <a:pt x="362" y="1683"/>
                        <a:pt x="362" y="1644"/>
                      </a:cubicBezTo>
                      <a:cubicBezTo>
                        <a:pt x="378" y="901"/>
                        <a:pt x="378" y="901"/>
                        <a:pt x="378" y="901"/>
                      </a:cubicBezTo>
                      <a:cubicBezTo>
                        <a:pt x="378" y="890"/>
                        <a:pt x="387" y="881"/>
                        <a:pt x="398" y="881"/>
                      </a:cubicBezTo>
                      <a:cubicBezTo>
                        <a:pt x="409" y="881"/>
                        <a:pt x="418" y="890"/>
                        <a:pt x="418" y="901"/>
                      </a:cubicBezTo>
                      <a:cubicBezTo>
                        <a:pt x="435" y="1644"/>
                        <a:pt x="435" y="1644"/>
                        <a:pt x="435" y="1644"/>
                      </a:cubicBezTo>
                      <a:cubicBezTo>
                        <a:pt x="435" y="1683"/>
                        <a:pt x="466" y="1715"/>
                        <a:pt x="504" y="1715"/>
                      </a:cubicBezTo>
                      <a:cubicBezTo>
                        <a:pt x="542" y="1715"/>
                        <a:pt x="573" y="1683"/>
                        <a:pt x="573" y="1644"/>
                      </a:cubicBezTo>
                      <a:cubicBezTo>
                        <a:pt x="573" y="1644"/>
                        <a:pt x="658" y="846"/>
                        <a:pt x="658" y="724"/>
                      </a:cubicBezTo>
                      <a:cubicBezTo>
                        <a:pt x="658" y="603"/>
                        <a:pt x="573" y="546"/>
                        <a:pt x="573" y="454"/>
                      </a:cubicBezTo>
                      <a:cubicBezTo>
                        <a:pt x="573" y="362"/>
                        <a:pt x="633" y="272"/>
                        <a:pt x="644" y="272"/>
                      </a:cubicBezTo>
                      <a:cubicBezTo>
                        <a:pt x="655" y="272"/>
                        <a:pt x="664" y="281"/>
                        <a:pt x="664" y="292"/>
                      </a:cubicBezTo>
                      <a:cubicBezTo>
                        <a:pt x="676" y="751"/>
                        <a:pt x="676" y="751"/>
                        <a:pt x="676" y="751"/>
                      </a:cubicBezTo>
                      <a:cubicBezTo>
                        <a:pt x="676" y="784"/>
                        <a:pt x="703" y="811"/>
                        <a:pt x="736" y="811"/>
                      </a:cubicBezTo>
                      <a:cubicBezTo>
                        <a:pt x="769" y="811"/>
                        <a:pt x="795" y="784"/>
                        <a:pt x="795" y="751"/>
                      </a:cubicBezTo>
                      <a:cubicBezTo>
                        <a:pt x="796" y="381"/>
                        <a:pt x="796" y="381"/>
                        <a:pt x="796" y="381"/>
                      </a:cubicBezTo>
                      <a:cubicBezTo>
                        <a:pt x="796" y="137"/>
                        <a:pt x="654" y="0"/>
                        <a:pt x="585" y="0"/>
                      </a:cubicBezTo>
                      <a:close/>
                    </a:path>
                  </a:pathLst>
                </a:custGeom>
                <a:solidFill>
                  <a:srgbClr val="FD9D4D"/>
                </a:solidFill>
                <a:ln>
                  <a:noFill/>
                </a:ln>
                <a:sp3d prstMaterial="matte">
                  <a:bevelT w="44450" h="44450"/>
                  <a:bevelB w="44450" h="444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33" name="Gruppieren 82"/>
            <p:cNvGrpSpPr/>
            <p:nvPr/>
          </p:nvGrpSpPr>
          <p:grpSpPr bwMode="gray">
            <a:xfrm>
              <a:off x="3649454" y="3763749"/>
              <a:ext cx="380212" cy="659287"/>
              <a:chOff x="3473894" y="1469001"/>
              <a:chExt cx="380212" cy="659287"/>
            </a:xfrm>
          </p:grpSpPr>
          <p:sp>
            <p:nvSpPr>
              <p:cNvPr id="239" name="Ellipse 88"/>
              <p:cNvSpPr/>
              <p:nvPr/>
            </p:nvSpPr>
            <p:spPr bwMode="gray">
              <a:xfrm rot="21239526">
                <a:off x="3473894" y="1881332"/>
                <a:ext cx="380212" cy="246956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40" name="Gruppieren 89"/>
              <p:cNvGrpSpPr>
                <a:grpSpLocks noChangeAspect="1"/>
              </p:cNvGrpSpPr>
              <p:nvPr/>
            </p:nvGrpSpPr>
            <p:grpSpPr bwMode="gray">
              <a:xfrm>
                <a:off x="3547025" y="1469001"/>
                <a:ext cx="234791" cy="648000"/>
                <a:chOff x="4278296" y="1535203"/>
                <a:chExt cx="1605711" cy="4431600"/>
              </a:xfrm>
              <a:solidFill>
                <a:srgbClr val="2A79FF">
                  <a:lumMod val="40000"/>
                  <a:lumOff val="60000"/>
                </a:srgbClr>
              </a:solidFill>
              <a:scene3d>
                <a:camera prst="isometricRightUp"/>
                <a:lightRig rig="balanced" dir="t">
                  <a:rot lat="0" lon="0" rev="18000000"/>
                </a:lightRig>
              </a:scene3d>
            </p:grpSpPr>
            <p:sp>
              <p:nvSpPr>
                <p:cNvPr id="241" name="Freeform 12"/>
                <p:cNvSpPr>
                  <a:spLocks/>
                </p:cNvSpPr>
                <p:nvPr/>
              </p:nvSpPr>
              <p:spPr bwMode="gray">
                <a:xfrm>
                  <a:off x="4620351" y="1535203"/>
                  <a:ext cx="921600" cy="919747"/>
                </a:xfrm>
                <a:prstGeom prst="ellipse">
                  <a:avLst/>
                </a:prstGeom>
                <a:solidFill>
                  <a:srgbClr val="FC8420"/>
                </a:solidFill>
                <a:ln>
                  <a:noFill/>
                </a:ln>
                <a:sp3d z="35560" prstMaterial="matte">
                  <a:bevelT w="72000" h="72000"/>
                  <a:bevelB w="72000" h="72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42" name="Freeform 13"/>
                <p:cNvSpPr>
                  <a:spLocks/>
                </p:cNvSpPr>
                <p:nvPr/>
              </p:nvSpPr>
              <p:spPr bwMode="gray">
                <a:xfrm>
                  <a:off x="4278296" y="2516471"/>
                  <a:ext cx="1605711" cy="3450332"/>
                </a:xfrm>
                <a:custGeom>
                  <a:avLst/>
                  <a:gdLst>
                    <a:gd name="T0" fmla="*/ 585 w 796"/>
                    <a:gd name="T1" fmla="*/ 0 h 1715"/>
                    <a:gd name="T2" fmla="*/ 398 w 796"/>
                    <a:gd name="T3" fmla="*/ 155 h 1715"/>
                    <a:gd name="T4" fmla="*/ 211 w 796"/>
                    <a:gd name="T5" fmla="*/ 0 h 1715"/>
                    <a:gd name="T6" fmla="*/ 0 w 796"/>
                    <a:gd name="T7" fmla="*/ 381 h 1715"/>
                    <a:gd name="T8" fmla="*/ 1 w 796"/>
                    <a:gd name="T9" fmla="*/ 751 h 1715"/>
                    <a:gd name="T10" fmla="*/ 61 w 796"/>
                    <a:gd name="T11" fmla="*/ 811 h 1715"/>
                    <a:gd name="T12" fmla="*/ 121 w 796"/>
                    <a:gd name="T13" fmla="*/ 751 h 1715"/>
                    <a:gd name="T14" fmla="*/ 133 w 796"/>
                    <a:gd name="T15" fmla="*/ 292 h 1715"/>
                    <a:gd name="T16" fmla="*/ 152 w 796"/>
                    <a:gd name="T17" fmla="*/ 272 h 1715"/>
                    <a:gd name="T18" fmla="*/ 223 w 796"/>
                    <a:gd name="T19" fmla="*/ 454 h 1715"/>
                    <a:gd name="T20" fmla="*/ 138 w 796"/>
                    <a:gd name="T21" fmla="*/ 724 h 1715"/>
                    <a:gd name="T22" fmla="*/ 223 w 796"/>
                    <a:gd name="T23" fmla="*/ 1644 h 1715"/>
                    <a:gd name="T24" fmla="*/ 292 w 796"/>
                    <a:gd name="T25" fmla="*/ 1715 h 1715"/>
                    <a:gd name="T26" fmla="*/ 362 w 796"/>
                    <a:gd name="T27" fmla="*/ 1644 h 1715"/>
                    <a:gd name="T28" fmla="*/ 378 w 796"/>
                    <a:gd name="T29" fmla="*/ 901 h 1715"/>
                    <a:gd name="T30" fmla="*/ 398 w 796"/>
                    <a:gd name="T31" fmla="*/ 881 h 1715"/>
                    <a:gd name="T32" fmla="*/ 418 w 796"/>
                    <a:gd name="T33" fmla="*/ 901 h 1715"/>
                    <a:gd name="T34" fmla="*/ 435 w 796"/>
                    <a:gd name="T35" fmla="*/ 1644 h 1715"/>
                    <a:gd name="T36" fmla="*/ 504 w 796"/>
                    <a:gd name="T37" fmla="*/ 1715 h 1715"/>
                    <a:gd name="T38" fmla="*/ 573 w 796"/>
                    <a:gd name="T39" fmla="*/ 1644 h 1715"/>
                    <a:gd name="T40" fmla="*/ 658 w 796"/>
                    <a:gd name="T41" fmla="*/ 724 h 1715"/>
                    <a:gd name="T42" fmla="*/ 573 w 796"/>
                    <a:gd name="T43" fmla="*/ 454 h 1715"/>
                    <a:gd name="T44" fmla="*/ 644 w 796"/>
                    <a:gd name="T45" fmla="*/ 272 h 1715"/>
                    <a:gd name="T46" fmla="*/ 664 w 796"/>
                    <a:gd name="T47" fmla="*/ 292 h 1715"/>
                    <a:gd name="T48" fmla="*/ 676 w 796"/>
                    <a:gd name="T49" fmla="*/ 751 h 1715"/>
                    <a:gd name="T50" fmla="*/ 736 w 796"/>
                    <a:gd name="T51" fmla="*/ 811 h 1715"/>
                    <a:gd name="T52" fmla="*/ 795 w 796"/>
                    <a:gd name="T53" fmla="*/ 751 h 1715"/>
                    <a:gd name="T54" fmla="*/ 796 w 796"/>
                    <a:gd name="T55" fmla="*/ 381 h 1715"/>
                    <a:gd name="T56" fmla="*/ 585 w 796"/>
                    <a:gd name="T57" fmla="*/ 0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96" h="1715">
                      <a:moveTo>
                        <a:pt x="585" y="0"/>
                      </a:moveTo>
                      <a:cubicBezTo>
                        <a:pt x="516" y="0"/>
                        <a:pt x="474" y="155"/>
                        <a:pt x="398" y="155"/>
                      </a:cubicBezTo>
                      <a:cubicBezTo>
                        <a:pt x="322" y="155"/>
                        <a:pt x="281" y="0"/>
                        <a:pt x="211" y="0"/>
                      </a:cubicBezTo>
                      <a:cubicBezTo>
                        <a:pt x="142" y="0"/>
                        <a:pt x="0" y="79"/>
                        <a:pt x="0" y="381"/>
                      </a:cubicBezTo>
                      <a:cubicBezTo>
                        <a:pt x="1" y="751"/>
                        <a:pt x="1" y="751"/>
                        <a:pt x="1" y="751"/>
                      </a:cubicBezTo>
                      <a:cubicBezTo>
                        <a:pt x="1" y="784"/>
                        <a:pt x="28" y="811"/>
                        <a:pt x="61" y="811"/>
                      </a:cubicBezTo>
                      <a:cubicBezTo>
                        <a:pt x="94" y="811"/>
                        <a:pt x="121" y="784"/>
                        <a:pt x="121" y="751"/>
                      </a:cubicBezTo>
                      <a:cubicBezTo>
                        <a:pt x="133" y="292"/>
                        <a:pt x="133" y="292"/>
                        <a:pt x="133" y="292"/>
                      </a:cubicBezTo>
                      <a:cubicBezTo>
                        <a:pt x="133" y="281"/>
                        <a:pt x="142" y="272"/>
                        <a:pt x="152" y="272"/>
                      </a:cubicBezTo>
                      <a:cubicBezTo>
                        <a:pt x="163" y="272"/>
                        <a:pt x="223" y="362"/>
                        <a:pt x="223" y="454"/>
                      </a:cubicBezTo>
                      <a:cubicBezTo>
                        <a:pt x="223" y="546"/>
                        <a:pt x="138" y="603"/>
                        <a:pt x="138" y="724"/>
                      </a:cubicBezTo>
                      <a:cubicBezTo>
                        <a:pt x="138" y="846"/>
                        <a:pt x="223" y="1644"/>
                        <a:pt x="223" y="1644"/>
                      </a:cubicBezTo>
                      <a:cubicBezTo>
                        <a:pt x="223" y="1683"/>
                        <a:pt x="254" y="1715"/>
                        <a:pt x="292" y="1715"/>
                      </a:cubicBezTo>
                      <a:cubicBezTo>
                        <a:pt x="331" y="1715"/>
                        <a:pt x="362" y="1683"/>
                        <a:pt x="362" y="1644"/>
                      </a:cubicBezTo>
                      <a:cubicBezTo>
                        <a:pt x="378" y="901"/>
                        <a:pt x="378" y="901"/>
                        <a:pt x="378" y="901"/>
                      </a:cubicBezTo>
                      <a:cubicBezTo>
                        <a:pt x="378" y="890"/>
                        <a:pt x="387" y="881"/>
                        <a:pt x="398" y="881"/>
                      </a:cubicBezTo>
                      <a:cubicBezTo>
                        <a:pt x="409" y="881"/>
                        <a:pt x="418" y="890"/>
                        <a:pt x="418" y="901"/>
                      </a:cubicBezTo>
                      <a:cubicBezTo>
                        <a:pt x="435" y="1644"/>
                        <a:pt x="435" y="1644"/>
                        <a:pt x="435" y="1644"/>
                      </a:cubicBezTo>
                      <a:cubicBezTo>
                        <a:pt x="435" y="1683"/>
                        <a:pt x="466" y="1715"/>
                        <a:pt x="504" y="1715"/>
                      </a:cubicBezTo>
                      <a:cubicBezTo>
                        <a:pt x="542" y="1715"/>
                        <a:pt x="573" y="1683"/>
                        <a:pt x="573" y="1644"/>
                      </a:cubicBezTo>
                      <a:cubicBezTo>
                        <a:pt x="573" y="1644"/>
                        <a:pt x="658" y="846"/>
                        <a:pt x="658" y="724"/>
                      </a:cubicBezTo>
                      <a:cubicBezTo>
                        <a:pt x="658" y="603"/>
                        <a:pt x="573" y="546"/>
                        <a:pt x="573" y="454"/>
                      </a:cubicBezTo>
                      <a:cubicBezTo>
                        <a:pt x="573" y="362"/>
                        <a:pt x="633" y="272"/>
                        <a:pt x="644" y="272"/>
                      </a:cubicBezTo>
                      <a:cubicBezTo>
                        <a:pt x="655" y="272"/>
                        <a:pt x="664" y="281"/>
                        <a:pt x="664" y="292"/>
                      </a:cubicBezTo>
                      <a:cubicBezTo>
                        <a:pt x="676" y="751"/>
                        <a:pt x="676" y="751"/>
                        <a:pt x="676" y="751"/>
                      </a:cubicBezTo>
                      <a:cubicBezTo>
                        <a:pt x="676" y="784"/>
                        <a:pt x="703" y="811"/>
                        <a:pt x="736" y="811"/>
                      </a:cubicBezTo>
                      <a:cubicBezTo>
                        <a:pt x="769" y="811"/>
                        <a:pt x="795" y="784"/>
                        <a:pt x="795" y="751"/>
                      </a:cubicBezTo>
                      <a:cubicBezTo>
                        <a:pt x="796" y="381"/>
                        <a:pt x="796" y="381"/>
                        <a:pt x="796" y="381"/>
                      </a:cubicBezTo>
                      <a:cubicBezTo>
                        <a:pt x="796" y="137"/>
                        <a:pt x="654" y="0"/>
                        <a:pt x="585" y="0"/>
                      </a:cubicBezTo>
                      <a:close/>
                    </a:path>
                  </a:pathLst>
                </a:custGeom>
                <a:solidFill>
                  <a:srgbClr val="FC8420"/>
                </a:solidFill>
                <a:ln>
                  <a:noFill/>
                </a:ln>
                <a:sp3d prstMaterial="matte">
                  <a:bevelT w="31750" h="31750"/>
                  <a:bevelB w="31750" h="317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34" name="Gruppieren 83"/>
            <p:cNvGrpSpPr/>
            <p:nvPr/>
          </p:nvGrpSpPr>
          <p:grpSpPr bwMode="gray">
            <a:xfrm>
              <a:off x="3848497" y="3983468"/>
              <a:ext cx="455698" cy="793920"/>
              <a:chOff x="3633938" y="2932169"/>
              <a:chExt cx="455698" cy="793920"/>
            </a:xfrm>
          </p:grpSpPr>
          <p:sp>
            <p:nvSpPr>
              <p:cNvPr id="235" name="Ellipse 84"/>
              <p:cNvSpPr/>
              <p:nvPr/>
            </p:nvSpPr>
            <p:spPr bwMode="gray">
              <a:xfrm rot="20615033">
                <a:off x="3633938" y="3430103"/>
                <a:ext cx="455698" cy="295986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36" name="Gruppieren 85"/>
              <p:cNvGrpSpPr>
                <a:grpSpLocks noChangeAspect="1"/>
              </p:cNvGrpSpPr>
              <p:nvPr/>
            </p:nvGrpSpPr>
            <p:grpSpPr bwMode="gray">
              <a:xfrm>
                <a:off x="3696599" y="2932169"/>
                <a:ext cx="345037" cy="792000"/>
                <a:chOff x="10625592" y="1535985"/>
                <a:chExt cx="1929937" cy="4430037"/>
              </a:xfrm>
              <a:solidFill>
                <a:srgbClr val="2A79FF"/>
              </a:solidFill>
              <a:scene3d>
                <a:camera prst="isometricRightUp">
                  <a:rot lat="2016000" lon="20400000" rev="0"/>
                </a:camera>
                <a:lightRig rig="balanced" dir="t">
                  <a:rot lat="0" lon="0" rev="10800000"/>
                </a:lightRig>
              </a:scene3d>
            </p:grpSpPr>
            <p:sp>
              <p:nvSpPr>
                <p:cNvPr id="237" name="Freeform 5"/>
                <p:cNvSpPr>
                  <a:spLocks/>
                </p:cNvSpPr>
                <p:nvPr/>
              </p:nvSpPr>
              <p:spPr bwMode="gray">
                <a:xfrm>
                  <a:off x="11129760" y="1535985"/>
                  <a:ext cx="921600" cy="919848"/>
                </a:xfrm>
                <a:prstGeom prst="ellipse">
                  <a:avLst/>
                </a:prstGeom>
                <a:solidFill>
                  <a:srgbClr val="FB7303"/>
                </a:solidFill>
                <a:ln>
                  <a:noFill/>
                </a:ln>
                <a:sp3d z="31750" prstMaterial="matte">
                  <a:bevelT w="72000" h="72000"/>
                  <a:bevelB w="72000" h="72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8" name="Freeform 6"/>
                <p:cNvSpPr>
                  <a:spLocks/>
                </p:cNvSpPr>
                <p:nvPr/>
              </p:nvSpPr>
              <p:spPr bwMode="gray">
                <a:xfrm>
                  <a:off x="10625592" y="2516336"/>
                  <a:ext cx="1929937" cy="3449686"/>
                </a:xfrm>
                <a:custGeom>
                  <a:avLst/>
                  <a:gdLst>
                    <a:gd name="T0" fmla="*/ 928 w 959"/>
                    <a:gd name="T1" fmla="*/ 219 h 1715"/>
                    <a:gd name="T2" fmla="*/ 670 w 959"/>
                    <a:gd name="T3" fmla="*/ 0 h 1715"/>
                    <a:gd name="T4" fmla="*/ 480 w 959"/>
                    <a:gd name="T5" fmla="*/ 72 h 1715"/>
                    <a:gd name="T6" fmla="*/ 290 w 959"/>
                    <a:gd name="T7" fmla="*/ 0 h 1715"/>
                    <a:gd name="T8" fmla="*/ 32 w 959"/>
                    <a:gd name="T9" fmla="*/ 219 h 1715"/>
                    <a:gd name="T10" fmla="*/ 0 w 959"/>
                    <a:gd name="T11" fmla="*/ 777 h 1715"/>
                    <a:gd name="T12" fmla="*/ 96 w 959"/>
                    <a:gd name="T13" fmla="*/ 872 h 1715"/>
                    <a:gd name="T14" fmla="*/ 191 w 959"/>
                    <a:gd name="T15" fmla="*/ 777 h 1715"/>
                    <a:gd name="T16" fmla="*/ 210 w 959"/>
                    <a:gd name="T17" fmla="*/ 293 h 1715"/>
                    <a:gd name="T18" fmla="*/ 230 w 959"/>
                    <a:gd name="T19" fmla="*/ 273 h 1715"/>
                    <a:gd name="T20" fmla="*/ 250 w 959"/>
                    <a:gd name="T21" fmla="*/ 293 h 1715"/>
                    <a:gd name="T22" fmla="*/ 250 w 959"/>
                    <a:gd name="T23" fmla="*/ 855 h 1715"/>
                    <a:gd name="T24" fmla="*/ 250 w 959"/>
                    <a:gd name="T25" fmla="*/ 902 h 1715"/>
                    <a:gd name="T26" fmla="*/ 191 w 959"/>
                    <a:gd name="T27" fmla="*/ 1602 h 1715"/>
                    <a:gd name="T28" fmla="*/ 305 w 959"/>
                    <a:gd name="T29" fmla="*/ 1715 h 1715"/>
                    <a:gd name="T30" fmla="*/ 418 w 959"/>
                    <a:gd name="T31" fmla="*/ 1602 h 1715"/>
                    <a:gd name="T32" fmla="*/ 460 w 959"/>
                    <a:gd name="T33" fmla="*/ 902 h 1715"/>
                    <a:gd name="T34" fmla="*/ 480 w 959"/>
                    <a:gd name="T35" fmla="*/ 882 h 1715"/>
                    <a:gd name="T36" fmla="*/ 500 w 959"/>
                    <a:gd name="T37" fmla="*/ 902 h 1715"/>
                    <a:gd name="T38" fmla="*/ 541 w 959"/>
                    <a:gd name="T39" fmla="*/ 1602 h 1715"/>
                    <a:gd name="T40" fmla="*/ 655 w 959"/>
                    <a:gd name="T41" fmla="*/ 1715 h 1715"/>
                    <a:gd name="T42" fmla="*/ 769 w 959"/>
                    <a:gd name="T43" fmla="*/ 1602 h 1715"/>
                    <a:gd name="T44" fmla="*/ 710 w 959"/>
                    <a:gd name="T45" fmla="*/ 902 h 1715"/>
                    <a:gd name="T46" fmla="*/ 710 w 959"/>
                    <a:gd name="T47" fmla="*/ 855 h 1715"/>
                    <a:gd name="T48" fmla="*/ 710 w 959"/>
                    <a:gd name="T49" fmla="*/ 293 h 1715"/>
                    <a:gd name="T50" fmla="*/ 730 w 959"/>
                    <a:gd name="T51" fmla="*/ 273 h 1715"/>
                    <a:gd name="T52" fmla="*/ 750 w 959"/>
                    <a:gd name="T53" fmla="*/ 293 h 1715"/>
                    <a:gd name="T54" fmla="*/ 769 w 959"/>
                    <a:gd name="T55" fmla="*/ 777 h 1715"/>
                    <a:gd name="T56" fmla="*/ 864 w 959"/>
                    <a:gd name="T57" fmla="*/ 872 h 1715"/>
                    <a:gd name="T58" fmla="*/ 959 w 959"/>
                    <a:gd name="T59" fmla="*/ 777 h 1715"/>
                    <a:gd name="T60" fmla="*/ 928 w 959"/>
                    <a:gd name="T61" fmla="*/ 219 h 1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59" h="1715">
                      <a:moveTo>
                        <a:pt x="928" y="219"/>
                      </a:moveTo>
                      <a:cubicBezTo>
                        <a:pt x="928" y="65"/>
                        <a:pt x="768" y="0"/>
                        <a:pt x="670" y="0"/>
                      </a:cubicBezTo>
                      <a:cubicBezTo>
                        <a:pt x="572" y="0"/>
                        <a:pt x="557" y="72"/>
                        <a:pt x="480" y="72"/>
                      </a:cubicBezTo>
                      <a:cubicBezTo>
                        <a:pt x="403" y="72"/>
                        <a:pt x="367" y="0"/>
                        <a:pt x="290" y="0"/>
                      </a:cubicBezTo>
                      <a:cubicBezTo>
                        <a:pt x="213" y="0"/>
                        <a:pt x="32" y="65"/>
                        <a:pt x="32" y="219"/>
                      </a:cubicBezTo>
                      <a:cubicBezTo>
                        <a:pt x="0" y="777"/>
                        <a:pt x="0" y="777"/>
                        <a:pt x="0" y="777"/>
                      </a:cubicBezTo>
                      <a:cubicBezTo>
                        <a:pt x="0" y="829"/>
                        <a:pt x="43" y="872"/>
                        <a:pt x="96" y="872"/>
                      </a:cubicBezTo>
                      <a:cubicBezTo>
                        <a:pt x="148" y="872"/>
                        <a:pt x="191" y="829"/>
                        <a:pt x="191" y="777"/>
                      </a:cubicBezTo>
                      <a:cubicBezTo>
                        <a:pt x="210" y="293"/>
                        <a:pt x="210" y="293"/>
                        <a:pt x="210" y="293"/>
                      </a:cubicBezTo>
                      <a:cubicBezTo>
                        <a:pt x="210" y="282"/>
                        <a:pt x="219" y="273"/>
                        <a:pt x="230" y="273"/>
                      </a:cubicBezTo>
                      <a:cubicBezTo>
                        <a:pt x="241" y="273"/>
                        <a:pt x="250" y="282"/>
                        <a:pt x="250" y="293"/>
                      </a:cubicBezTo>
                      <a:cubicBezTo>
                        <a:pt x="250" y="855"/>
                        <a:pt x="250" y="855"/>
                        <a:pt x="250" y="855"/>
                      </a:cubicBezTo>
                      <a:cubicBezTo>
                        <a:pt x="250" y="902"/>
                        <a:pt x="250" y="902"/>
                        <a:pt x="250" y="902"/>
                      </a:cubicBezTo>
                      <a:cubicBezTo>
                        <a:pt x="191" y="1602"/>
                        <a:pt x="191" y="1602"/>
                        <a:pt x="191" y="1602"/>
                      </a:cubicBezTo>
                      <a:cubicBezTo>
                        <a:pt x="191" y="1664"/>
                        <a:pt x="242" y="1715"/>
                        <a:pt x="305" y="1715"/>
                      </a:cubicBezTo>
                      <a:cubicBezTo>
                        <a:pt x="367" y="1715"/>
                        <a:pt x="418" y="1664"/>
                        <a:pt x="418" y="1602"/>
                      </a:cubicBezTo>
                      <a:cubicBezTo>
                        <a:pt x="460" y="902"/>
                        <a:pt x="460" y="902"/>
                        <a:pt x="460" y="902"/>
                      </a:cubicBezTo>
                      <a:cubicBezTo>
                        <a:pt x="460" y="891"/>
                        <a:pt x="469" y="882"/>
                        <a:pt x="480" y="882"/>
                      </a:cubicBezTo>
                      <a:cubicBezTo>
                        <a:pt x="491" y="882"/>
                        <a:pt x="500" y="891"/>
                        <a:pt x="500" y="902"/>
                      </a:cubicBezTo>
                      <a:cubicBezTo>
                        <a:pt x="541" y="1602"/>
                        <a:pt x="541" y="1602"/>
                        <a:pt x="541" y="1602"/>
                      </a:cubicBezTo>
                      <a:cubicBezTo>
                        <a:pt x="541" y="1664"/>
                        <a:pt x="592" y="1715"/>
                        <a:pt x="655" y="1715"/>
                      </a:cubicBezTo>
                      <a:cubicBezTo>
                        <a:pt x="718" y="1715"/>
                        <a:pt x="769" y="1664"/>
                        <a:pt x="769" y="1602"/>
                      </a:cubicBezTo>
                      <a:cubicBezTo>
                        <a:pt x="710" y="902"/>
                        <a:pt x="710" y="902"/>
                        <a:pt x="710" y="902"/>
                      </a:cubicBezTo>
                      <a:cubicBezTo>
                        <a:pt x="710" y="855"/>
                        <a:pt x="710" y="855"/>
                        <a:pt x="710" y="855"/>
                      </a:cubicBezTo>
                      <a:cubicBezTo>
                        <a:pt x="710" y="293"/>
                        <a:pt x="710" y="293"/>
                        <a:pt x="710" y="293"/>
                      </a:cubicBezTo>
                      <a:cubicBezTo>
                        <a:pt x="710" y="282"/>
                        <a:pt x="719" y="273"/>
                        <a:pt x="730" y="273"/>
                      </a:cubicBezTo>
                      <a:cubicBezTo>
                        <a:pt x="741" y="273"/>
                        <a:pt x="750" y="282"/>
                        <a:pt x="750" y="293"/>
                      </a:cubicBezTo>
                      <a:cubicBezTo>
                        <a:pt x="769" y="777"/>
                        <a:pt x="769" y="777"/>
                        <a:pt x="769" y="777"/>
                      </a:cubicBezTo>
                      <a:cubicBezTo>
                        <a:pt x="769" y="829"/>
                        <a:pt x="811" y="872"/>
                        <a:pt x="864" y="872"/>
                      </a:cubicBezTo>
                      <a:cubicBezTo>
                        <a:pt x="917" y="872"/>
                        <a:pt x="959" y="829"/>
                        <a:pt x="959" y="777"/>
                      </a:cubicBezTo>
                      <a:lnTo>
                        <a:pt x="928" y="219"/>
                      </a:lnTo>
                      <a:close/>
                    </a:path>
                  </a:pathLst>
                </a:custGeom>
                <a:solidFill>
                  <a:srgbClr val="FB7303"/>
                </a:solidFill>
                <a:ln>
                  <a:noFill/>
                </a:ln>
                <a:sp3d prstMaterial="matte">
                  <a:bevelT w="44450" h="44450"/>
                  <a:bevelB w="44450" h="4445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160" name="Gruppieren 57"/>
          <p:cNvGrpSpPr>
            <a:grpSpLocks noChangeAspect="1"/>
          </p:cNvGrpSpPr>
          <p:nvPr/>
        </p:nvGrpSpPr>
        <p:grpSpPr bwMode="gray">
          <a:xfrm>
            <a:off x="3408778" y="5505054"/>
            <a:ext cx="853685" cy="1009163"/>
            <a:chOff x="3422245" y="4885244"/>
            <a:chExt cx="742335" cy="877533"/>
          </a:xfrm>
        </p:grpSpPr>
        <p:sp>
          <p:nvSpPr>
            <p:cNvPr id="224" name="Ellipse 73"/>
            <p:cNvSpPr/>
            <p:nvPr/>
          </p:nvSpPr>
          <p:spPr bwMode="gray">
            <a:xfrm rot="768428">
              <a:off x="3785162" y="5516337"/>
              <a:ext cx="379418" cy="246440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alpha val="4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225" name="Gruppieren 74"/>
            <p:cNvGrpSpPr>
              <a:grpSpLocks noChangeAspect="1"/>
            </p:cNvGrpSpPr>
            <p:nvPr/>
          </p:nvGrpSpPr>
          <p:grpSpPr bwMode="gray">
            <a:xfrm>
              <a:off x="3810295" y="4956487"/>
              <a:ext cx="286967" cy="792000"/>
              <a:chOff x="4278296" y="1535203"/>
              <a:chExt cx="1605711" cy="4431600"/>
            </a:xfrm>
            <a:solidFill>
              <a:srgbClr val="2A79FF"/>
            </a:solidFill>
            <a:scene3d>
              <a:camera prst="isometricLeftDown">
                <a:rot lat="2100000" lon="900000" rev="0"/>
              </a:camera>
              <a:lightRig rig="balanced" dir="t">
                <a:rot lat="0" lon="0" rev="0"/>
              </a:lightRig>
            </a:scene3d>
          </p:grpSpPr>
          <p:sp>
            <p:nvSpPr>
              <p:cNvPr id="230" name="Freeform 12"/>
              <p:cNvSpPr>
                <a:spLocks/>
              </p:cNvSpPr>
              <p:nvPr/>
            </p:nvSpPr>
            <p:spPr bwMode="gray">
              <a:xfrm>
                <a:off x="4620352" y="1535203"/>
                <a:ext cx="921599" cy="919747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sp3d z="19050" prstMaterial="matte">
                <a:bevelT w="82550" h="82550"/>
                <a:bevelB w="82550" h="82550"/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1" name="Freeform 13"/>
              <p:cNvSpPr>
                <a:spLocks/>
              </p:cNvSpPr>
              <p:nvPr/>
            </p:nvSpPr>
            <p:spPr bwMode="gray">
              <a:xfrm>
                <a:off x="4278296" y="2516472"/>
                <a:ext cx="1605711" cy="3450331"/>
              </a:xfrm>
              <a:custGeom>
                <a:avLst/>
                <a:gdLst>
                  <a:gd name="T0" fmla="*/ 585 w 796"/>
                  <a:gd name="T1" fmla="*/ 0 h 1715"/>
                  <a:gd name="T2" fmla="*/ 398 w 796"/>
                  <a:gd name="T3" fmla="*/ 155 h 1715"/>
                  <a:gd name="T4" fmla="*/ 211 w 796"/>
                  <a:gd name="T5" fmla="*/ 0 h 1715"/>
                  <a:gd name="T6" fmla="*/ 0 w 796"/>
                  <a:gd name="T7" fmla="*/ 381 h 1715"/>
                  <a:gd name="T8" fmla="*/ 1 w 796"/>
                  <a:gd name="T9" fmla="*/ 751 h 1715"/>
                  <a:gd name="T10" fmla="*/ 61 w 796"/>
                  <a:gd name="T11" fmla="*/ 811 h 1715"/>
                  <a:gd name="T12" fmla="*/ 121 w 796"/>
                  <a:gd name="T13" fmla="*/ 751 h 1715"/>
                  <a:gd name="T14" fmla="*/ 133 w 796"/>
                  <a:gd name="T15" fmla="*/ 292 h 1715"/>
                  <a:gd name="T16" fmla="*/ 152 w 796"/>
                  <a:gd name="T17" fmla="*/ 272 h 1715"/>
                  <a:gd name="T18" fmla="*/ 223 w 796"/>
                  <a:gd name="T19" fmla="*/ 454 h 1715"/>
                  <a:gd name="T20" fmla="*/ 138 w 796"/>
                  <a:gd name="T21" fmla="*/ 724 h 1715"/>
                  <a:gd name="T22" fmla="*/ 223 w 796"/>
                  <a:gd name="T23" fmla="*/ 1644 h 1715"/>
                  <a:gd name="T24" fmla="*/ 292 w 796"/>
                  <a:gd name="T25" fmla="*/ 1715 h 1715"/>
                  <a:gd name="T26" fmla="*/ 362 w 796"/>
                  <a:gd name="T27" fmla="*/ 1644 h 1715"/>
                  <a:gd name="T28" fmla="*/ 378 w 796"/>
                  <a:gd name="T29" fmla="*/ 901 h 1715"/>
                  <a:gd name="T30" fmla="*/ 398 w 796"/>
                  <a:gd name="T31" fmla="*/ 881 h 1715"/>
                  <a:gd name="T32" fmla="*/ 418 w 796"/>
                  <a:gd name="T33" fmla="*/ 901 h 1715"/>
                  <a:gd name="T34" fmla="*/ 435 w 796"/>
                  <a:gd name="T35" fmla="*/ 1644 h 1715"/>
                  <a:gd name="T36" fmla="*/ 504 w 796"/>
                  <a:gd name="T37" fmla="*/ 1715 h 1715"/>
                  <a:gd name="T38" fmla="*/ 573 w 796"/>
                  <a:gd name="T39" fmla="*/ 1644 h 1715"/>
                  <a:gd name="T40" fmla="*/ 658 w 796"/>
                  <a:gd name="T41" fmla="*/ 724 h 1715"/>
                  <a:gd name="T42" fmla="*/ 573 w 796"/>
                  <a:gd name="T43" fmla="*/ 454 h 1715"/>
                  <a:gd name="T44" fmla="*/ 644 w 796"/>
                  <a:gd name="T45" fmla="*/ 272 h 1715"/>
                  <a:gd name="T46" fmla="*/ 664 w 796"/>
                  <a:gd name="T47" fmla="*/ 292 h 1715"/>
                  <a:gd name="T48" fmla="*/ 676 w 796"/>
                  <a:gd name="T49" fmla="*/ 751 h 1715"/>
                  <a:gd name="T50" fmla="*/ 736 w 796"/>
                  <a:gd name="T51" fmla="*/ 811 h 1715"/>
                  <a:gd name="T52" fmla="*/ 795 w 796"/>
                  <a:gd name="T53" fmla="*/ 751 h 1715"/>
                  <a:gd name="T54" fmla="*/ 796 w 796"/>
                  <a:gd name="T55" fmla="*/ 381 h 1715"/>
                  <a:gd name="T56" fmla="*/ 585 w 796"/>
                  <a:gd name="T57" fmla="*/ 0 h 1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6" h="1715">
                    <a:moveTo>
                      <a:pt x="585" y="0"/>
                    </a:moveTo>
                    <a:cubicBezTo>
                      <a:pt x="516" y="0"/>
                      <a:pt x="474" y="155"/>
                      <a:pt x="398" y="155"/>
                    </a:cubicBezTo>
                    <a:cubicBezTo>
                      <a:pt x="322" y="155"/>
                      <a:pt x="281" y="0"/>
                      <a:pt x="211" y="0"/>
                    </a:cubicBezTo>
                    <a:cubicBezTo>
                      <a:pt x="142" y="0"/>
                      <a:pt x="0" y="79"/>
                      <a:pt x="0" y="381"/>
                    </a:cubicBezTo>
                    <a:cubicBezTo>
                      <a:pt x="1" y="751"/>
                      <a:pt x="1" y="751"/>
                      <a:pt x="1" y="751"/>
                    </a:cubicBezTo>
                    <a:cubicBezTo>
                      <a:pt x="1" y="784"/>
                      <a:pt x="28" y="811"/>
                      <a:pt x="61" y="811"/>
                    </a:cubicBezTo>
                    <a:cubicBezTo>
                      <a:pt x="94" y="811"/>
                      <a:pt x="121" y="784"/>
                      <a:pt x="121" y="751"/>
                    </a:cubicBezTo>
                    <a:cubicBezTo>
                      <a:pt x="133" y="292"/>
                      <a:pt x="133" y="292"/>
                      <a:pt x="133" y="292"/>
                    </a:cubicBezTo>
                    <a:cubicBezTo>
                      <a:pt x="133" y="281"/>
                      <a:pt x="142" y="272"/>
                      <a:pt x="152" y="272"/>
                    </a:cubicBezTo>
                    <a:cubicBezTo>
                      <a:pt x="163" y="272"/>
                      <a:pt x="223" y="362"/>
                      <a:pt x="223" y="454"/>
                    </a:cubicBezTo>
                    <a:cubicBezTo>
                      <a:pt x="223" y="546"/>
                      <a:pt x="138" y="603"/>
                      <a:pt x="138" y="724"/>
                    </a:cubicBezTo>
                    <a:cubicBezTo>
                      <a:pt x="138" y="846"/>
                      <a:pt x="223" y="1644"/>
                      <a:pt x="223" y="1644"/>
                    </a:cubicBezTo>
                    <a:cubicBezTo>
                      <a:pt x="223" y="1683"/>
                      <a:pt x="254" y="1715"/>
                      <a:pt x="292" y="1715"/>
                    </a:cubicBezTo>
                    <a:cubicBezTo>
                      <a:pt x="331" y="1715"/>
                      <a:pt x="362" y="1683"/>
                      <a:pt x="362" y="1644"/>
                    </a:cubicBezTo>
                    <a:cubicBezTo>
                      <a:pt x="378" y="901"/>
                      <a:pt x="378" y="901"/>
                      <a:pt x="378" y="901"/>
                    </a:cubicBezTo>
                    <a:cubicBezTo>
                      <a:pt x="378" y="890"/>
                      <a:pt x="387" y="881"/>
                      <a:pt x="398" y="881"/>
                    </a:cubicBezTo>
                    <a:cubicBezTo>
                      <a:pt x="409" y="881"/>
                      <a:pt x="418" y="890"/>
                      <a:pt x="418" y="901"/>
                    </a:cubicBezTo>
                    <a:cubicBezTo>
                      <a:pt x="435" y="1644"/>
                      <a:pt x="435" y="1644"/>
                      <a:pt x="435" y="1644"/>
                    </a:cubicBezTo>
                    <a:cubicBezTo>
                      <a:pt x="435" y="1683"/>
                      <a:pt x="466" y="1715"/>
                      <a:pt x="504" y="1715"/>
                    </a:cubicBezTo>
                    <a:cubicBezTo>
                      <a:pt x="542" y="1715"/>
                      <a:pt x="573" y="1683"/>
                      <a:pt x="573" y="1644"/>
                    </a:cubicBezTo>
                    <a:cubicBezTo>
                      <a:pt x="573" y="1644"/>
                      <a:pt x="658" y="846"/>
                      <a:pt x="658" y="724"/>
                    </a:cubicBezTo>
                    <a:cubicBezTo>
                      <a:pt x="658" y="603"/>
                      <a:pt x="573" y="546"/>
                      <a:pt x="573" y="454"/>
                    </a:cubicBezTo>
                    <a:cubicBezTo>
                      <a:pt x="573" y="362"/>
                      <a:pt x="633" y="272"/>
                      <a:pt x="644" y="272"/>
                    </a:cubicBezTo>
                    <a:cubicBezTo>
                      <a:pt x="655" y="272"/>
                      <a:pt x="664" y="281"/>
                      <a:pt x="664" y="292"/>
                    </a:cubicBezTo>
                    <a:cubicBezTo>
                      <a:pt x="676" y="751"/>
                      <a:pt x="676" y="751"/>
                      <a:pt x="676" y="751"/>
                    </a:cubicBezTo>
                    <a:cubicBezTo>
                      <a:pt x="676" y="784"/>
                      <a:pt x="703" y="811"/>
                      <a:pt x="736" y="811"/>
                    </a:cubicBezTo>
                    <a:cubicBezTo>
                      <a:pt x="769" y="811"/>
                      <a:pt x="795" y="784"/>
                      <a:pt x="795" y="751"/>
                    </a:cubicBezTo>
                    <a:cubicBezTo>
                      <a:pt x="796" y="381"/>
                      <a:pt x="796" y="381"/>
                      <a:pt x="796" y="381"/>
                    </a:cubicBezTo>
                    <a:cubicBezTo>
                      <a:pt x="796" y="137"/>
                      <a:pt x="654" y="0"/>
                      <a:pt x="585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sp3d prstMaterial="matte">
                <a:bevelT w="44450" h="44450"/>
                <a:bevelB w="44450" h="44450"/>
              </a:sp3d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26" name="Ellipse 75"/>
            <p:cNvSpPr/>
            <p:nvPr/>
          </p:nvSpPr>
          <p:spPr bwMode="gray">
            <a:xfrm rot="20615033">
              <a:off x="3422245" y="5383178"/>
              <a:ext cx="455698" cy="295986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alpha val="4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227" name="Gruppieren 76"/>
            <p:cNvGrpSpPr>
              <a:grpSpLocks noChangeAspect="1"/>
            </p:cNvGrpSpPr>
            <p:nvPr/>
          </p:nvGrpSpPr>
          <p:grpSpPr bwMode="gray">
            <a:xfrm>
              <a:off x="3427756" y="4885244"/>
              <a:ext cx="345037" cy="792000"/>
              <a:chOff x="10625592" y="1535985"/>
              <a:chExt cx="1929937" cy="4430037"/>
            </a:xfrm>
            <a:solidFill>
              <a:srgbClr val="2A79FF"/>
            </a:solidFill>
            <a:scene3d>
              <a:camera prst="isometricRightUp">
                <a:rot lat="2016000" lon="3000000" rev="0"/>
              </a:camera>
              <a:lightRig rig="balanced" dir="t">
                <a:rot lat="0" lon="0" rev="0"/>
              </a:lightRig>
            </a:scene3d>
          </p:grpSpPr>
          <p:sp>
            <p:nvSpPr>
              <p:cNvPr id="228" name="Freeform 5"/>
              <p:cNvSpPr>
                <a:spLocks/>
              </p:cNvSpPr>
              <p:nvPr/>
            </p:nvSpPr>
            <p:spPr bwMode="gray">
              <a:xfrm>
                <a:off x="11129760" y="1535985"/>
                <a:ext cx="921600" cy="919848"/>
              </a:xfrm>
              <a:prstGeom prst="ellipse">
                <a:avLst/>
              </a:prstGeom>
              <a:solidFill>
                <a:srgbClr val="FF2D2D"/>
              </a:solidFill>
              <a:ln>
                <a:noFill/>
              </a:ln>
              <a:sp3d z="19050" prstMaterial="matte">
                <a:bevelT w="82550" h="82550"/>
                <a:bevelB w="82550" h="82550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Freeform 6"/>
              <p:cNvSpPr>
                <a:spLocks/>
              </p:cNvSpPr>
              <p:nvPr/>
            </p:nvSpPr>
            <p:spPr bwMode="gray">
              <a:xfrm>
                <a:off x="10625592" y="2516336"/>
                <a:ext cx="1929937" cy="3449686"/>
              </a:xfrm>
              <a:custGeom>
                <a:avLst/>
                <a:gdLst>
                  <a:gd name="T0" fmla="*/ 928 w 959"/>
                  <a:gd name="T1" fmla="*/ 219 h 1715"/>
                  <a:gd name="T2" fmla="*/ 670 w 959"/>
                  <a:gd name="T3" fmla="*/ 0 h 1715"/>
                  <a:gd name="T4" fmla="*/ 480 w 959"/>
                  <a:gd name="T5" fmla="*/ 72 h 1715"/>
                  <a:gd name="T6" fmla="*/ 290 w 959"/>
                  <a:gd name="T7" fmla="*/ 0 h 1715"/>
                  <a:gd name="T8" fmla="*/ 32 w 959"/>
                  <a:gd name="T9" fmla="*/ 219 h 1715"/>
                  <a:gd name="T10" fmla="*/ 0 w 959"/>
                  <a:gd name="T11" fmla="*/ 777 h 1715"/>
                  <a:gd name="T12" fmla="*/ 96 w 959"/>
                  <a:gd name="T13" fmla="*/ 872 h 1715"/>
                  <a:gd name="T14" fmla="*/ 191 w 959"/>
                  <a:gd name="T15" fmla="*/ 777 h 1715"/>
                  <a:gd name="T16" fmla="*/ 210 w 959"/>
                  <a:gd name="T17" fmla="*/ 293 h 1715"/>
                  <a:gd name="T18" fmla="*/ 230 w 959"/>
                  <a:gd name="T19" fmla="*/ 273 h 1715"/>
                  <a:gd name="T20" fmla="*/ 250 w 959"/>
                  <a:gd name="T21" fmla="*/ 293 h 1715"/>
                  <a:gd name="T22" fmla="*/ 250 w 959"/>
                  <a:gd name="T23" fmla="*/ 855 h 1715"/>
                  <a:gd name="T24" fmla="*/ 250 w 959"/>
                  <a:gd name="T25" fmla="*/ 902 h 1715"/>
                  <a:gd name="T26" fmla="*/ 191 w 959"/>
                  <a:gd name="T27" fmla="*/ 1602 h 1715"/>
                  <a:gd name="T28" fmla="*/ 305 w 959"/>
                  <a:gd name="T29" fmla="*/ 1715 h 1715"/>
                  <a:gd name="T30" fmla="*/ 418 w 959"/>
                  <a:gd name="T31" fmla="*/ 1602 h 1715"/>
                  <a:gd name="T32" fmla="*/ 460 w 959"/>
                  <a:gd name="T33" fmla="*/ 902 h 1715"/>
                  <a:gd name="T34" fmla="*/ 480 w 959"/>
                  <a:gd name="T35" fmla="*/ 882 h 1715"/>
                  <a:gd name="T36" fmla="*/ 500 w 959"/>
                  <a:gd name="T37" fmla="*/ 902 h 1715"/>
                  <a:gd name="T38" fmla="*/ 541 w 959"/>
                  <a:gd name="T39" fmla="*/ 1602 h 1715"/>
                  <a:gd name="T40" fmla="*/ 655 w 959"/>
                  <a:gd name="T41" fmla="*/ 1715 h 1715"/>
                  <a:gd name="T42" fmla="*/ 769 w 959"/>
                  <a:gd name="T43" fmla="*/ 1602 h 1715"/>
                  <a:gd name="T44" fmla="*/ 710 w 959"/>
                  <a:gd name="T45" fmla="*/ 902 h 1715"/>
                  <a:gd name="T46" fmla="*/ 710 w 959"/>
                  <a:gd name="T47" fmla="*/ 855 h 1715"/>
                  <a:gd name="T48" fmla="*/ 710 w 959"/>
                  <a:gd name="T49" fmla="*/ 293 h 1715"/>
                  <a:gd name="T50" fmla="*/ 730 w 959"/>
                  <a:gd name="T51" fmla="*/ 273 h 1715"/>
                  <a:gd name="T52" fmla="*/ 750 w 959"/>
                  <a:gd name="T53" fmla="*/ 293 h 1715"/>
                  <a:gd name="T54" fmla="*/ 769 w 959"/>
                  <a:gd name="T55" fmla="*/ 777 h 1715"/>
                  <a:gd name="T56" fmla="*/ 864 w 959"/>
                  <a:gd name="T57" fmla="*/ 872 h 1715"/>
                  <a:gd name="T58" fmla="*/ 959 w 959"/>
                  <a:gd name="T59" fmla="*/ 777 h 1715"/>
                  <a:gd name="T60" fmla="*/ 928 w 959"/>
                  <a:gd name="T61" fmla="*/ 219 h 1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9" h="1715">
                    <a:moveTo>
                      <a:pt x="928" y="219"/>
                    </a:moveTo>
                    <a:cubicBezTo>
                      <a:pt x="928" y="65"/>
                      <a:pt x="768" y="0"/>
                      <a:pt x="670" y="0"/>
                    </a:cubicBezTo>
                    <a:cubicBezTo>
                      <a:pt x="572" y="0"/>
                      <a:pt x="557" y="72"/>
                      <a:pt x="480" y="72"/>
                    </a:cubicBezTo>
                    <a:cubicBezTo>
                      <a:pt x="403" y="72"/>
                      <a:pt x="367" y="0"/>
                      <a:pt x="290" y="0"/>
                    </a:cubicBezTo>
                    <a:cubicBezTo>
                      <a:pt x="213" y="0"/>
                      <a:pt x="32" y="65"/>
                      <a:pt x="32" y="219"/>
                    </a:cubicBezTo>
                    <a:cubicBezTo>
                      <a:pt x="0" y="777"/>
                      <a:pt x="0" y="777"/>
                      <a:pt x="0" y="777"/>
                    </a:cubicBezTo>
                    <a:cubicBezTo>
                      <a:pt x="0" y="829"/>
                      <a:pt x="43" y="872"/>
                      <a:pt x="96" y="872"/>
                    </a:cubicBezTo>
                    <a:cubicBezTo>
                      <a:pt x="148" y="872"/>
                      <a:pt x="191" y="829"/>
                      <a:pt x="191" y="777"/>
                    </a:cubicBezTo>
                    <a:cubicBezTo>
                      <a:pt x="210" y="293"/>
                      <a:pt x="210" y="293"/>
                      <a:pt x="210" y="293"/>
                    </a:cubicBezTo>
                    <a:cubicBezTo>
                      <a:pt x="210" y="282"/>
                      <a:pt x="219" y="273"/>
                      <a:pt x="230" y="273"/>
                    </a:cubicBezTo>
                    <a:cubicBezTo>
                      <a:pt x="241" y="273"/>
                      <a:pt x="250" y="282"/>
                      <a:pt x="250" y="293"/>
                    </a:cubicBezTo>
                    <a:cubicBezTo>
                      <a:pt x="250" y="855"/>
                      <a:pt x="250" y="855"/>
                      <a:pt x="250" y="855"/>
                    </a:cubicBezTo>
                    <a:cubicBezTo>
                      <a:pt x="250" y="902"/>
                      <a:pt x="250" y="902"/>
                      <a:pt x="250" y="902"/>
                    </a:cubicBezTo>
                    <a:cubicBezTo>
                      <a:pt x="191" y="1602"/>
                      <a:pt x="191" y="1602"/>
                      <a:pt x="191" y="1602"/>
                    </a:cubicBezTo>
                    <a:cubicBezTo>
                      <a:pt x="191" y="1664"/>
                      <a:pt x="242" y="1715"/>
                      <a:pt x="305" y="1715"/>
                    </a:cubicBezTo>
                    <a:cubicBezTo>
                      <a:pt x="367" y="1715"/>
                      <a:pt x="418" y="1664"/>
                      <a:pt x="418" y="1602"/>
                    </a:cubicBezTo>
                    <a:cubicBezTo>
                      <a:pt x="460" y="902"/>
                      <a:pt x="460" y="902"/>
                      <a:pt x="460" y="902"/>
                    </a:cubicBezTo>
                    <a:cubicBezTo>
                      <a:pt x="460" y="891"/>
                      <a:pt x="469" y="882"/>
                      <a:pt x="480" y="882"/>
                    </a:cubicBezTo>
                    <a:cubicBezTo>
                      <a:pt x="491" y="882"/>
                      <a:pt x="500" y="891"/>
                      <a:pt x="500" y="902"/>
                    </a:cubicBezTo>
                    <a:cubicBezTo>
                      <a:pt x="541" y="1602"/>
                      <a:pt x="541" y="1602"/>
                      <a:pt x="541" y="1602"/>
                    </a:cubicBezTo>
                    <a:cubicBezTo>
                      <a:pt x="541" y="1664"/>
                      <a:pt x="592" y="1715"/>
                      <a:pt x="655" y="1715"/>
                    </a:cubicBezTo>
                    <a:cubicBezTo>
                      <a:pt x="718" y="1715"/>
                      <a:pt x="769" y="1664"/>
                      <a:pt x="769" y="1602"/>
                    </a:cubicBezTo>
                    <a:cubicBezTo>
                      <a:pt x="710" y="902"/>
                      <a:pt x="710" y="902"/>
                      <a:pt x="710" y="902"/>
                    </a:cubicBezTo>
                    <a:cubicBezTo>
                      <a:pt x="710" y="855"/>
                      <a:pt x="710" y="855"/>
                      <a:pt x="710" y="855"/>
                    </a:cubicBezTo>
                    <a:cubicBezTo>
                      <a:pt x="710" y="293"/>
                      <a:pt x="710" y="293"/>
                      <a:pt x="710" y="293"/>
                    </a:cubicBezTo>
                    <a:cubicBezTo>
                      <a:pt x="710" y="282"/>
                      <a:pt x="719" y="273"/>
                      <a:pt x="730" y="273"/>
                    </a:cubicBezTo>
                    <a:cubicBezTo>
                      <a:pt x="741" y="273"/>
                      <a:pt x="750" y="282"/>
                      <a:pt x="750" y="293"/>
                    </a:cubicBezTo>
                    <a:cubicBezTo>
                      <a:pt x="769" y="777"/>
                      <a:pt x="769" y="777"/>
                      <a:pt x="769" y="777"/>
                    </a:cubicBezTo>
                    <a:cubicBezTo>
                      <a:pt x="769" y="829"/>
                      <a:pt x="811" y="872"/>
                      <a:pt x="864" y="872"/>
                    </a:cubicBezTo>
                    <a:cubicBezTo>
                      <a:pt x="917" y="872"/>
                      <a:pt x="959" y="829"/>
                      <a:pt x="959" y="777"/>
                    </a:cubicBezTo>
                    <a:lnTo>
                      <a:pt x="928" y="219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sp3d prstMaterial="matte">
                <a:bevelT w="44450" h="44450"/>
                <a:bevelB w="44450" h="44450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62" name="Gruppieren 163"/>
          <p:cNvGrpSpPr/>
          <p:nvPr/>
        </p:nvGrpSpPr>
        <p:grpSpPr bwMode="gray">
          <a:xfrm>
            <a:off x="2478163" y="-800921"/>
            <a:ext cx="4129673" cy="7922709"/>
            <a:chOff x="9571175" y="-777501"/>
            <a:chExt cx="4129673" cy="7922709"/>
          </a:xfrm>
          <a:effectLst>
            <a:outerShdw blurRad="190500" dist="38100" dir="5400000" algn="ctr" rotWithShape="0">
              <a:srgbClr val="000000">
                <a:alpha val="70000"/>
              </a:srgbClr>
            </a:outerShdw>
          </a:effectLst>
          <a:scene3d>
            <a:camera prst="perspectiveFront" fov="3600000">
              <a:rot lat="17700000" lon="19002000" rev="2586000"/>
            </a:camera>
            <a:lightRig rig="threePt" dir="t"/>
          </a:scene3d>
        </p:grpSpPr>
        <p:grpSp>
          <p:nvGrpSpPr>
            <p:cNvPr id="164" name="Gruppieren 164"/>
            <p:cNvGrpSpPr/>
            <p:nvPr/>
          </p:nvGrpSpPr>
          <p:grpSpPr bwMode="gray">
            <a:xfrm>
              <a:off x="10821928" y="-777501"/>
              <a:ext cx="813806" cy="2259806"/>
              <a:chOff x="6458866" y="202819"/>
              <a:chExt cx="813806" cy="2259806"/>
            </a:xfrm>
          </p:grpSpPr>
          <p:sp>
            <p:nvSpPr>
              <p:cNvPr id="197" name="Freeform 8"/>
              <p:cNvSpPr>
                <a:spLocks noChangeAspect="1"/>
              </p:cNvSpPr>
              <p:nvPr/>
            </p:nvSpPr>
            <p:spPr bwMode="gray">
              <a:xfrm rot="5400000">
                <a:off x="6734264" y="1742625"/>
                <a:ext cx="538408" cy="538408"/>
              </a:xfrm>
              <a:custGeom>
                <a:avLst/>
                <a:gdLst>
                  <a:gd name="T0" fmla="*/ 0 w 430"/>
                  <a:gd name="T1" fmla="*/ 430 h 430"/>
                  <a:gd name="T2" fmla="*/ 430 w 430"/>
                  <a:gd name="T3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30" h="430">
                    <a:moveTo>
                      <a:pt x="0" y="430"/>
                    </a:moveTo>
                    <a:cubicBezTo>
                      <a:pt x="238" y="430"/>
                      <a:pt x="430" y="238"/>
                      <a:pt x="430" y="0"/>
                    </a:cubicBezTo>
                  </a:path>
                </a:pathLst>
              </a:custGeom>
              <a:noFill/>
              <a:ln w="57150" cap="flat">
                <a:solidFill>
                  <a:srgbClr val="2A79FF">
                    <a:lumMod val="75000"/>
                  </a:srgbClr>
                </a:solidFill>
                <a:prstDash val="solid"/>
                <a:miter lim="800000"/>
                <a:headEnd/>
                <a:tailEnd/>
              </a:ln>
              <a:sp3d extrusionH="44450" prstMaterial="matte">
                <a:bevelT w="12700" h="12700"/>
                <a:bevelB w="12700" h="12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8"/>
              <p:cNvSpPr>
                <a:spLocks noChangeAspect="1"/>
              </p:cNvSpPr>
              <p:nvPr/>
            </p:nvSpPr>
            <p:spPr bwMode="gray">
              <a:xfrm rot="5400000">
                <a:off x="6548866" y="1738819"/>
                <a:ext cx="723806" cy="723806"/>
              </a:xfrm>
              <a:custGeom>
                <a:avLst/>
                <a:gdLst>
                  <a:gd name="T0" fmla="*/ 0 w 430"/>
                  <a:gd name="T1" fmla="*/ 430 h 430"/>
                  <a:gd name="T2" fmla="*/ 430 w 430"/>
                  <a:gd name="T3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30" h="430">
                    <a:moveTo>
                      <a:pt x="0" y="430"/>
                    </a:moveTo>
                    <a:cubicBezTo>
                      <a:pt x="238" y="430"/>
                      <a:pt x="430" y="238"/>
                      <a:pt x="430" y="0"/>
                    </a:cubicBezTo>
                  </a:path>
                </a:pathLst>
              </a:custGeom>
              <a:noFill/>
              <a:ln w="57150" cap="flat">
                <a:solidFill>
                  <a:srgbClr val="2A79FF">
                    <a:lumMod val="75000"/>
                  </a:srgbClr>
                </a:solidFill>
                <a:prstDash val="solid"/>
                <a:miter lim="800000"/>
                <a:headEnd/>
                <a:tailEnd/>
              </a:ln>
              <a:sp3d extrusionH="44450" prstMaterial="matte">
                <a:bevelT w="12700" h="12700"/>
                <a:bevelB w="12700" h="12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99" name="Gerade Verbindung 200"/>
              <p:cNvCxnSpPr>
                <a:stCxn id="202" idx="2"/>
                <a:endCxn id="201" idx="0"/>
              </p:cNvCxnSpPr>
              <p:nvPr/>
            </p:nvCxnSpPr>
            <p:spPr bwMode="gray">
              <a:xfrm rot="16200000" flipH="1">
                <a:off x="6141662" y="970819"/>
                <a:ext cx="117600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2A79FF">
                    <a:lumMod val="75000"/>
                  </a:srgbClr>
                </a:solidFill>
                <a:prstDash val="solid"/>
              </a:ln>
              <a:effectLst/>
              <a:sp3d extrusionH="44450" prstMaterial="matte">
                <a:bevelT w="12700" h="12700"/>
                <a:bevelB w="12700" h="12700"/>
              </a:sp3d>
            </p:spPr>
          </p:cxnSp>
          <p:cxnSp>
            <p:nvCxnSpPr>
              <p:cNvPr id="200" name="Gerade Verbindung 201"/>
              <p:cNvCxnSpPr>
                <a:stCxn id="202" idx="3"/>
                <a:endCxn id="201" idx="6"/>
              </p:cNvCxnSpPr>
              <p:nvPr/>
            </p:nvCxnSpPr>
            <p:spPr bwMode="gray">
              <a:xfrm rot="16200000" flipH="1">
                <a:off x="5960070" y="970819"/>
                <a:ext cx="117600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2A79FF">
                    <a:lumMod val="75000"/>
                  </a:srgbClr>
                </a:solidFill>
                <a:prstDash val="solid"/>
              </a:ln>
              <a:effectLst/>
              <a:sp3d extrusionH="44450" prstMaterial="matte">
                <a:bevelT w="12700" h="12700"/>
                <a:bevelB w="12700" h="12700"/>
              </a:sp3d>
            </p:spPr>
          </p:cxnSp>
          <p:sp>
            <p:nvSpPr>
              <p:cNvPr id="201" name="Freeform 7"/>
              <p:cNvSpPr>
                <a:spLocks noChangeAspect="1"/>
              </p:cNvSpPr>
              <p:nvPr/>
            </p:nvSpPr>
            <p:spPr bwMode="gray">
              <a:xfrm>
                <a:off x="6458866" y="1558819"/>
                <a:ext cx="360000" cy="180000"/>
              </a:xfrm>
              <a:custGeom>
                <a:avLst/>
                <a:gdLst>
                  <a:gd name="T0" fmla="*/ 85 w 113"/>
                  <a:gd name="T1" fmla="*/ 0 h 57"/>
                  <a:gd name="T2" fmla="*/ 113 w 113"/>
                  <a:gd name="T3" fmla="*/ 29 h 57"/>
                  <a:gd name="T4" fmla="*/ 85 w 113"/>
                  <a:gd name="T5" fmla="*/ 57 h 57"/>
                  <a:gd name="T6" fmla="*/ 28 w 113"/>
                  <a:gd name="T7" fmla="*/ 57 h 57"/>
                  <a:gd name="T8" fmla="*/ 0 w 113"/>
                  <a:gd name="T9" fmla="*/ 29 h 57"/>
                  <a:gd name="T10" fmla="*/ 0 w 113"/>
                  <a:gd name="T11" fmla="*/ 29 h 57"/>
                  <a:gd name="T12" fmla="*/ 28 w 113"/>
                  <a:gd name="T13" fmla="*/ 0 h 57"/>
                  <a:gd name="T14" fmla="*/ 85 w 113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57">
                    <a:moveTo>
                      <a:pt x="85" y="0"/>
                    </a:moveTo>
                    <a:cubicBezTo>
                      <a:pt x="100" y="0"/>
                      <a:pt x="113" y="13"/>
                      <a:pt x="113" y="29"/>
                    </a:cubicBezTo>
                    <a:cubicBezTo>
                      <a:pt x="113" y="45"/>
                      <a:pt x="100" y="57"/>
                      <a:pt x="85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2A79FF">
                    <a:lumMod val="75000"/>
                  </a:srgbClr>
                </a:solidFill>
                <a:round/>
                <a:headEnd/>
                <a:tailEnd/>
              </a:ln>
              <a:sp3d extrusionH="44450" prstMaterial="matte">
                <a:bevelT w="12700" h="12700"/>
                <a:bevelB w="12700" h="127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</a:rPr>
                  <a:t>D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Freeform 7"/>
              <p:cNvSpPr>
                <a:spLocks noChangeAspect="1"/>
              </p:cNvSpPr>
              <p:nvPr/>
            </p:nvSpPr>
            <p:spPr bwMode="gray">
              <a:xfrm>
                <a:off x="6458866" y="202819"/>
                <a:ext cx="360000" cy="180000"/>
              </a:xfrm>
              <a:custGeom>
                <a:avLst/>
                <a:gdLst>
                  <a:gd name="T0" fmla="*/ 85 w 113"/>
                  <a:gd name="T1" fmla="*/ 0 h 57"/>
                  <a:gd name="T2" fmla="*/ 113 w 113"/>
                  <a:gd name="T3" fmla="*/ 29 h 57"/>
                  <a:gd name="T4" fmla="*/ 85 w 113"/>
                  <a:gd name="T5" fmla="*/ 57 h 57"/>
                  <a:gd name="T6" fmla="*/ 28 w 113"/>
                  <a:gd name="T7" fmla="*/ 57 h 57"/>
                  <a:gd name="T8" fmla="*/ 0 w 113"/>
                  <a:gd name="T9" fmla="*/ 29 h 57"/>
                  <a:gd name="T10" fmla="*/ 0 w 113"/>
                  <a:gd name="T11" fmla="*/ 29 h 57"/>
                  <a:gd name="T12" fmla="*/ 28 w 113"/>
                  <a:gd name="T13" fmla="*/ 0 h 57"/>
                  <a:gd name="T14" fmla="*/ 85 w 113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57">
                    <a:moveTo>
                      <a:pt x="85" y="0"/>
                    </a:moveTo>
                    <a:cubicBezTo>
                      <a:pt x="100" y="0"/>
                      <a:pt x="113" y="13"/>
                      <a:pt x="113" y="29"/>
                    </a:cubicBezTo>
                    <a:cubicBezTo>
                      <a:pt x="113" y="45"/>
                      <a:pt x="100" y="57"/>
                      <a:pt x="85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2A79FF">
                    <a:lumMod val="75000"/>
                  </a:srgbClr>
                </a:solidFill>
                <a:round/>
                <a:headEnd/>
                <a:tailEnd/>
              </a:ln>
              <a:sp3d extrusionH="44450" prstMaterial="matte">
                <a:bevelT w="12700" h="12700"/>
                <a:bevelB w="12700" h="127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</a:rPr>
                  <a:t>D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5" name="Gruppieren 165"/>
            <p:cNvGrpSpPr/>
            <p:nvPr/>
          </p:nvGrpSpPr>
          <p:grpSpPr bwMode="gray">
            <a:xfrm>
              <a:off x="9571175" y="5069163"/>
              <a:ext cx="1906357" cy="2076045"/>
              <a:chOff x="3914990" y="1555200"/>
              <a:chExt cx="2169010" cy="2362076"/>
            </a:xfrm>
          </p:grpSpPr>
          <p:cxnSp>
            <p:nvCxnSpPr>
              <p:cNvPr id="188" name="Gerade Verbindung 188"/>
              <p:cNvCxnSpPr>
                <a:stCxn id="195" idx="2"/>
                <a:endCxn id="194" idx="0"/>
              </p:cNvCxnSpPr>
              <p:nvPr/>
            </p:nvCxnSpPr>
            <p:spPr bwMode="gray">
              <a:xfrm>
                <a:off x="4185786" y="2561276"/>
                <a:ext cx="0" cy="117600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</a:ln>
              <a:effectLst/>
              <a:sp3d extrusionH="44450" prstMaterial="matte">
                <a:bevelT w="12700" h="12700"/>
                <a:bevelB w="12700" h="12700"/>
              </a:sp3d>
            </p:spPr>
          </p:cxnSp>
          <p:cxnSp>
            <p:nvCxnSpPr>
              <p:cNvPr id="189" name="Gerade Verbindung 190"/>
              <p:cNvCxnSpPr>
                <a:stCxn id="195" idx="3"/>
                <a:endCxn id="194" idx="6"/>
              </p:cNvCxnSpPr>
              <p:nvPr/>
            </p:nvCxnSpPr>
            <p:spPr bwMode="gray">
              <a:xfrm>
                <a:off x="4004194" y="2561276"/>
                <a:ext cx="0" cy="117600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</a:ln>
              <a:effectLst/>
              <a:sp3d extrusionH="44450" prstMaterial="matte">
                <a:bevelT w="12700" h="12700"/>
                <a:bevelB w="12700" h="12700"/>
              </a:sp3d>
            </p:spPr>
          </p:cxnSp>
          <p:sp>
            <p:nvSpPr>
              <p:cNvPr id="190" name="Freeform 8"/>
              <p:cNvSpPr>
                <a:spLocks noChangeAspect="1"/>
              </p:cNvSpPr>
              <p:nvPr/>
            </p:nvSpPr>
            <p:spPr bwMode="gray">
              <a:xfrm rot="10800000">
                <a:off x="4185786" y="1830598"/>
                <a:ext cx="538408" cy="538408"/>
              </a:xfrm>
              <a:custGeom>
                <a:avLst/>
                <a:gdLst>
                  <a:gd name="T0" fmla="*/ 0 w 430"/>
                  <a:gd name="T1" fmla="*/ 430 h 430"/>
                  <a:gd name="T2" fmla="*/ 430 w 430"/>
                  <a:gd name="T3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30" h="430">
                    <a:moveTo>
                      <a:pt x="0" y="430"/>
                    </a:moveTo>
                    <a:cubicBezTo>
                      <a:pt x="238" y="430"/>
                      <a:pt x="430" y="238"/>
                      <a:pt x="430" y="0"/>
                    </a:cubicBezTo>
                  </a:path>
                </a:pathLst>
              </a:custGeom>
              <a:noFill/>
              <a:ln w="57150" cap="flat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sp3d extrusionH="44450" prstMaterial="matte">
                <a:bevelT w="12700" h="12700"/>
                <a:bevelB w="12700" h="12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8"/>
              <p:cNvSpPr>
                <a:spLocks noChangeAspect="1"/>
              </p:cNvSpPr>
              <p:nvPr/>
            </p:nvSpPr>
            <p:spPr bwMode="gray">
              <a:xfrm rot="10800000">
                <a:off x="4004194" y="1645200"/>
                <a:ext cx="723806" cy="723806"/>
              </a:xfrm>
              <a:custGeom>
                <a:avLst/>
                <a:gdLst>
                  <a:gd name="T0" fmla="*/ 0 w 430"/>
                  <a:gd name="T1" fmla="*/ 430 h 430"/>
                  <a:gd name="T2" fmla="*/ 430 w 430"/>
                  <a:gd name="T3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30" h="430">
                    <a:moveTo>
                      <a:pt x="0" y="430"/>
                    </a:moveTo>
                    <a:cubicBezTo>
                      <a:pt x="238" y="430"/>
                      <a:pt x="430" y="238"/>
                      <a:pt x="430" y="0"/>
                    </a:cubicBezTo>
                  </a:path>
                </a:pathLst>
              </a:custGeom>
              <a:noFill/>
              <a:ln w="57150" cap="flat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sp3d extrusionH="44450" prstMaterial="matte">
                <a:bevelT w="12700" h="12700"/>
                <a:bevelB w="12700" h="12700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92" name="Gerade Verbindung 193"/>
              <p:cNvCxnSpPr>
                <a:endCxn id="196" idx="0"/>
              </p:cNvCxnSpPr>
              <p:nvPr/>
            </p:nvCxnSpPr>
            <p:spPr bwMode="gray">
              <a:xfrm flipH="1">
                <a:off x="4908000" y="1825996"/>
                <a:ext cx="117600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</a:ln>
              <a:effectLst/>
              <a:sp3d extrusionH="44450" prstMaterial="matte">
                <a:bevelT w="12700" h="12700"/>
                <a:bevelB w="12700" h="12700"/>
              </a:sp3d>
            </p:spPr>
          </p:cxnSp>
          <p:cxnSp>
            <p:nvCxnSpPr>
              <p:cNvPr id="193" name="Gerade Verbindung 194"/>
              <p:cNvCxnSpPr>
                <a:endCxn id="196" idx="6"/>
              </p:cNvCxnSpPr>
              <p:nvPr/>
            </p:nvCxnSpPr>
            <p:spPr bwMode="gray">
              <a:xfrm flipH="1">
                <a:off x="4908000" y="1644404"/>
                <a:ext cx="117600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C00000"/>
                </a:solidFill>
                <a:prstDash val="solid"/>
              </a:ln>
              <a:effectLst/>
              <a:sp3d extrusionH="44450" prstMaterial="matte">
                <a:bevelT w="12700" h="12700"/>
                <a:bevelB w="12700" h="12700"/>
              </a:sp3d>
            </p:spPr>
          </p:cxnSp>
          <p:sp>
            <p:nvSpPr>
              <p:cNvPr id="194" name="Freeform 7"/>
              <p:cNvSpPr>
                <a:spLocks noChangeAspect="1"/>
              </p:cNvSpPr>
              <p:nvPr/>
            </p:nvSpPr>
            <p:spPr bwMode="gray">
              <a:xfrm>
                <a:off x="3914990" y="3737276"/>
                <a:ext cx="360000" cy="180000"/>
              </a:xfrm>
              <a:custGeom>
                <a:avLst/>
                <a:gdLst>
                  <a:gd name="T0" fmla="*/ 85 w 113"/>
                  <a:gd name="T1" fmla="*/ 0 h 57"/>
                  <a:gd name="T2" fmla="*/ 113 w 113"/>
                  <a:gd name="T3" fmla="*/ 29 h 57"/>
                  <a:gd name="T4" fmla="*/ 85 w 113"/>
                  <a:gd name="T5" fmla="*/ 57 h 57"/>
                  <a:gd name="T6" fmla="*/ 28 w 113"/>
                  <a:gd name="T7" fmla="*/ 57 h 57"/>
                  <a:gd name="T8" fmla="*/ 0 w 113"/>
                  <a:gd name="T9" fmla="*/ 29 h 57"/>
                  <a:gd name="T10" fmla="*/ 0 w 113"/>
                  <a:gd name="T11" fmla="*/ 29 h 57"/>
                  <a:gd name="T12" fmla="*/ 28 w 113"/>
                  <a:gd name="T13" fmla="*/ 0 h 57"/>
                  <a:gd name="T14" fmla="*/ 85 w 113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57">
                    <a:moveTo>
                      <a:pt x="85" y="0"/>
                    </a:moveTo>
                    <a:cubicBezTo>
                      <a:pt x="100" y="0"/>
                      <a:pt x="113" y="13"/>
                      <a:pt x="113" y="29"/>
                    </a:cubicBezTo>
                    <a:cubicBezTo>
                      <a:pt x="113" y="45"/>
                      <a:pt x="100" y="57"/>
                      <a:pt x="85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C00000"/>
                </a:solidFill>
                <a:round/>
                <a:headEnd/>
                <a:tailEnd/>
              </a:ln>
              <a:sp3d extrusionH="44450" prstMaterial="matte">
                <a:bevelT w="12700" h="12700"/>
                <a:bevelB w="12700" h="127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</a:rPr>
                  <a:t>A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7"/>
              <p:cNvSpPr>
                <a:spLocks noChangeAspect="1"/>
              </p:cNvSpPr>
              <p:nvPr/>
            </p:nvSpPr>
            <p:spPr bwMode="gray">
              <a:xfrm>
                <a:off x="3914990" y="2381276"/>
                <a:ext cx="360000" cy="180000"/>
              </a:xfrm>
              <a:custGeom>
                <a:avLst/>
                <a:gdLst>
                  <a:gd name="T0" fmla="*/ 85 w 113"/>
                  <a:gd name="T1" fmla="*/ 0 h 57"/>
                  <a:gd name="T2" fmla="*/ 113 w 113"/>
                  <a:gd name="T3" fmla="*/ 29 h 57"/>
                  <a:gd name="T4" fmla="*/ 85 w 113"/>
                  <a:gd name="T5" fmla="*/ 57 h 57"/>
                  <a:gd name="T6" fmla="*/ 28 w 113"/>
                  <a:gd name="T7" fmla="*/ 57 h 57"/>
                  <a:gd name="T8" fmla="*/ 0 w 113"/>
                  <a:gd name="T9" fmla="*/ 29 h 57"/>
                  <a:gd name="T10" fmla="*/ 0 w 113"/>
                  <a:gd name="T11" fmla="*/ 29 h 57"/>
                  <a:gd name="T12" fmla="*/ 28 w 113"/>
                  <a:gd name="T13" fmla="*/ 0 h 57"/>
                  <a:gd name="T14" fmla="*/ 85 w 113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57">
                    <a:moveTo>
                      <a:pt x="85" y="0"/>
                    </a:moveTo>
                    <a:cubicBezTo>
                      <a:pt x="100" y="0"/>
                      <a:pt x="113" y="13"/>
                      <a:pt x="113" y="29"/>
                    </a:cubicBezTo>
                    <a:cubicBezTo>
                      <a:pt x="113" y="45"/>
                      <a:pt x="100" y="57"/>
                      <a:pt x="85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C00000"/>
                </a:solidFill>
                <a:round/>
                <a:headEnd/>
                <a:tailEnd/>
              </a:ln>
              <a:sp3d extrusionH="44450" prstMaterial="matte">
                <a:bevelT w="12700" h="12700"/>
                <a:bevelB w="12700" h="127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</a:rPr>
                  <a:t>A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Freeform 7"/>
              <p:cNvSpPr>
                <a:spLocks noChangeAspect="1"/>
              </p:cNvSpPr>
              <p:nvPr/>
            </p:nvSpPr>
            <p:spPr bwMode="gray">
              <a:xfrm rot="5400000">
                <a:off x="4638000" y="1645200"/>
                <a:ext cx="360000" cy="180000"/>
              </a:xfrm>
              <a:custGeom>
                <a:avLst/>
                <a:gdLst>
                  <a:gd name="T0" fmla="*/ 85 w 113"/>
                  <a:gd name="T1" fmla="*/ 0 h 57"/>
                  <a:gd name="T2" fmla="*/ 113 w 113"/>
                  <a:gd name="T3" fmla="*/ 29 h 57"/>
                  <a:gd name="T4" fmla="*/ 85 w 113"/>
                  <a:gd name="T5" fmla="*/ 57 h 57"/>
                  <a:gd name="T6" fmla="*/ 28 w 113"/>
                  <a:gd name="T7" fmla="*/ 57 h 57"/>
                  <a:gd name="T8" fmla="*/ 0 w 113"/>
                  <a:gd name="T9" fmla="*/ 29 h 57"/>
                  <a:gd name="T10" fmla="*/ 0 w 113"/>
                  <a:gd name="T11" fmla="*/ 29 h 57"/>
                  <a:gd name="T12" fmla="*/ 28 w 113"/>
                  <a:gd name="T13" fmla="*/ 0 h 57"/>
                  <a:gd name="T14" fmla="*/ 85 w 113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57">
                    <a:moveTo>
                      <a:pt x="85" y="0"/>
                    </a:moveTo>
                    <a:cubicBezTo>
                      <a:pt x="100" y="0"/>
                      <a:pt x="113" y="13"/>
                      <a:pt x="113" y="29"/>
                    </a:cubicBezTo>
                    <a:cubicBezTo>
                      <a:pt x="113" y="45"/>
                      <a:pt x="100" y="57"/>
                      <a:pt x="85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rgbClr val="C00000"/>
                </a:solidFill>
                <a:round/>
                <a:headEnd/>
                <a:tailEnd/>
              </a:ln>
              <a:sp3d extrusionH="44450" prstMaterial="matte">
                <a:bevelT w="12700" h="12700"/>
                <a:bevelB w="12700" h="127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646464"/>
                    </a:solidFill>
                    <a:effectLst/>
                    <a:uLnTx/>
                    <a:uFillTx/>
                  </a:rPr>
                  <a:t>A</a:t>
                </a:r>
                <a:endPara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166" name="Gerade Verbindung 166"/>
            <p:cNvCxnSpPr>
              <a:stCxn id="173" idx="2"/>
              <a:endCxn id="172" idx="0"/>
            </p:cNvCxnSpPr>
            <p:nvPr/>
          </p:nvCxnSpPr>
          <p:spPr bwMode="gray">
            <a:xfrm flipH="1">
              <a:off x="11624804" y="1322703"/>
              <a:ext cx="1350001" cy="0"/>
            </a:xfrm>
            <a:prstGeom prst="line">
              <a:avLst/>
            </a:prstGeom>
            <a:noFill/>
            <a:ln w="57150" cap="flat" cmpd="sng" algn="ctr">
              <a:solidFill>
                <a:srgbClr val="2A79FF">
                  <a:lumMod val="60000"/>
                  <a:lumOff val="40000"/>
                </a:srgbClr>
              </a:solidFill>
              <a:prstDash val="solid"/>
            </a:ln>
            <a:effectLst/>
            <a:sp3d extrusionH="44450" prstMaterial="matte">
              <a:bevelT w="12700" h="12700"/>
              <a:bevelB w="12700" h="12700"/>
            </a:sp3d>
          </p:spPr>
        </p:cxnSp>
        <p:cxnSp>
          <p:nvCxnSpPr>
            <p:cNvPr id="167" name="Gerade Verbindung 167"/>
            <p:cNvCxnSpPr>
              <a:stCxn id="173" idx="3"/>
              <a:endCxn id="172" idx="6"/>
            </p:cNvCxnSpPr>
            <p:nvPr/>
          </p:nvCxnSpPr>
          <p:spPr bwMode="gray">
            <a:xfrm flipH="1">
              <a:off x="11624804" y="1482306"/>
              <a:ext cx="1350001" cy="0"/>
            </a:xfrm>
            <a:prstGeom prst="line">
              <a:avLst/>
            </a:prstGeom>
            <a:noFill/>
            <a:ln w="57150" cap="flat" cmpd="sng" algn="ctr">
              <a:solidFill>
                <a:srgbClr val="2A79FF">
                  <a:lumMod val="60000"/>
                  <a:lumOff val="40000"/>
                </a:srgbClr>
              </a:solidFill>
              <a:prstDash val="solid"/>
            </a:ln>
            <a:effectLst/>
            <a:sp3d extrusionH="44450" prstMaterial="matte">
              <a:bevelT w="12700" h="12700"/>
              <a:bevelB w="12700" h="12700"/>
            </a:sp3d>
          </p:spPr>
        </p:cxnSp>
        <p:sp>
          <p:nvSpPr>
            <p:cNvPr id="168" name="Freeform 8"/>
            <p:cNvSpPr>
              <a:spLocks noChangeAspect="1"/>
            </p:cNvSpPr>
            <p:nvPr/>
          </p:nvSpPr>
          <p:spPr bwMode="gray">
            <a:xfrm rot="16200000">
              <a:off x="12985588" y="1482306"/>
              <a:ext cx="473211" cy="473210"/>
            </a:xfrm>
            <a:custGeom>
              <a:avLst/>
              <a:gdLst>
                <a:gd name="T0" fmla="*/ 0 w 430"/>
                <a:gd name="T1" fmla="*/ 430 h 430"/>
                <a:gd name="T2" fmla="*/ 430 w 430"/>
                <a:gd name="T3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30" h="430">
                  <a:moveTo>
                    <a:pt x="0" y="430"/>
                  </a:moveTo>
                  <a:cubicBezTo>
                    <a:pt x="238" y="430"/>
                    <a:pt x="430" y="238"/>
                    <a:pt x="430" y="0"/>
                  </a:cubicBezTo>
                </a:path>
              </a:pathLst>
            </a:custGeom>
            <a:noFill/>
            <a:ln w="57150" cap="flat">
              <a:solidFill>
                <a:srgbClr val="2A79FF">
                  <a:lumMod val="60000"/>
                  <a:lumOff val="40000"/>
                </a:srgbClr>
              </a:solidFill>
              <a:prstDash val="solid"/>
              <a:miter lim="800000"/>
              <a:headEnd/>
              <a:tailEnd/>
            </a:ln>
            <a:sp3d extrusionH="44450" prstMaterial="matte">
              <a:bevelT w="12700" h="12700"/>
              <a:bevelB w="12700" h="127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Freeform 8"/>
            <p:cNvSpPr>
              <a:spLocks noChangeAspect="1"/>
            </p:cNvSpPr>
            <p:nvPr/>
          </p:nvSpPr>
          <p:spPr bwMode="gray">
            <a:xfrm rot="16200000">
              <a:off x="12985588" y="1322703"/>
              <a:ext cx="636158" cy="636158"/>
            </a:xfrm>
            <a:custGeom>
              <a:avLst/>
              <a:gdLst>
                <a:gd name="T0" fmla="*/ 0 w 430"/>
                <a:gd name="T1" fmla="*/ 430 h 430"/>
                <a:gd name="T2" fmla="*/ 430 w 430"/>
                <a:gd name="T3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30" h="430">
                  <a:moveTo>
                    <a:pt x="0" y="430"/>
                  </a:moveTo>
                  <a:cubicBezTo>
                    <a:pt x="238" y="430"/>
                    <a:pt x="430" y="238"/>
                    <a:pt x="430" y="0"/>
                  </a:cubicBezTo>
                </a:path>
              </a:pathLst>
            </a:custGeom>
            <a:noFill/>
            <a:ln w="57150" cap="flat">
              <a:solidFill>
                <a:srgbClr val="2A79FF">
                  <a:lumMod val="60000"/>
                  <a:lumOff val="40000"/>
                </a:srgbClr>
              </a:solidFill>
              <a:prstDash val="solid"/>
              <a:miter lim="800000"/>
              <a:headEnd/>
              <a:tailEnd/>
            </a:ln>
            <a:sp3d extrusionH="44450" prstMaterial="matte">
              <a:bevelT w="12700" h="12700"/>
              <a:bevelB w="12700" h="127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170" name="Gerade Verbindung 170"/>
            <p:cNvCxnSpPr>
              <a:stCxn id="185" idx="7"/>
              <a:endCxn id="174" idx="0"/>
            </p:cNvCxnSpPr>
            <p:nvPr/>
          </p:nvCxnSpPr>
          <p:spPr bwMode="gray">
            <a:xfrm flipV="1">
              <a:off x="13619333" y="1960150"/>
              <a:ext cx="4371" cy="1191714"/>
            </a:xfrm>
            <a:prstGeom prst="line">
              <a:avLst/>
            </a:prstGeom>
            <a:noFill/>
            <a:ln w="57150" cap="flat" cmpd="sng" algn="ctr">
              <a:solidFill>
                <a:srgbClr val="2A79FF">
                  <a:lumMod val="60000"/>
                  <a:lumOff val="40000"/>
                </a:srgbClr>
              </a:solidFill>
              <a:prstDash val="solid"/>
            </a:ln>
            <a:effectLst/>
            <a:sp3d extrusionH="44450" prstMaterial="matte">
              <a:bevelT w="12700" h="12700"/>
              <a:bevelB w="12700" h="12700"/>
            </a:sp3d>
          </p:spPr>
        </p:cxnSp>
        <p:cxnSp>
          <p:nvCxnSpPr>
            <p:cNvPr id="171" name="Gerade Verbindung 171"/>
            <p:cNvCxnSpPr>
              <a:stCxn id="185" idx="8"/>
              <a:endCxn id="174" idx="6"/>
            </p:cNvCxnSpPr>
            <p:nvPr/>
          </p:nvCxnSpPr>
          <p:spPr bwMode="gray">
            <a:xfrm flipV="1">
              <a:off x="13462991" y="1957593"/>
              <a:ext cx="1129" cy="1194271"/>
            </a:xfrm>
            <a:prstGeom prst="line">
              <a:avLst/>
            </a:prstGeom>
            <a:noFill/>
            <a:ln w="57150" cap="flat" cmpd="sng" algn="ctr">
              <a:solidFill>
                <a:srgbClr val="2A79FF">
                  <a:lumMod val="60000"/>
                  <a:lumOff val="40000"/>
                </a:srgbClr>
              </a:solidFill>
              <a:prstDash val="solid"/>
            </a:ln>
            <a:effectLst/>
            <a:sp3d extrusionH="44450" prstMaterial="matte">
              <a:bevelT w="12700" h="12700"/>
              <a:bevelB w="12700" h="12700"/>
            </a:sp3d>
          </p:spPr>
        </p:cxnSp>
        <p:sp>
          <p:nvSpPr>
            <p:cNvPr id="172" name="Freeform 7"/>
            <p:cNvSpPr>
              <a:spLocks noChangeAspect="1"/>
            </p:cNvSpPr>
            <p:nvPr/>
          </p:nvSpPr>
          <p:spPr bwMode="gray">
            <a:xfrm rot="16200000">
              <a:off x="11545702" y="1323403"/>
              <a:ext cx="316407" cy="158203"/>
            </a:xfrm>
            <a:custGeom>
              <a:avLst/>
              <a:gdLst>
                <a:gd name="T0" fmla="*/ 85 w 113"/>
                <a:gd name="T1" fmla="*/ 0 h 57"/>
                <a:gd name="T2" fmla="*/ 113 w 113"/>
                <a:gd name="T3" fmla="*/ 29 h 57"/>
                <a:gd name="T4" fmla="*/ 85 w 113"/>
                <a:gd name="T5" fmla="*/ 57 h 57"/>
                <a:gd name="T6" fmla="*/ 28 w 113"/>
                <a:gd name="T7" fmla="*/ 57 h 57"/>
                <a:gd name="T8" fmla="*/ 0 w 113"/>
                <a:gd name="T9" fmla="*/ 29 h 57"/>
                <a:gd name="T10" fmla="*/ 0 w 113"/>
                <a:gd name="T11" fmla="*/ 29 h 57"/>
                <a:gd name="T12" fmla="*/ 28 w 113"/>
                <a:gd name="T13" fmla="*/ 0 h 57"/>
                <a:gd name="T14" fmla="*/ 85 w 113"/>
                <a:gd name="T1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57">
                  <a:moveTo>
                    <a:pt x="85" y="0"/>
                  </a:moveTo>
                  <a:cubicBezTo>
                    <a:pt x="100" y="0"/>
                    <a:pt x="113" y="13"/>
                    <a:pt x="113" y="29"/>
                  </a:cubicBezTo>
                  <a:cubicBezTo>
                    <a:pt x="113" y="45"/>
                    <a:pt x="100" y="57"/>
                    <a:pt x="85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13" y="57"/>
                    <a:pt x="0" y="45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8" y="0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2A79FF">
                  <a:lumMod val="60000"/>
                  <a:lumOff val="40000"/>
                </a:srgbClr>
              </a:solidFill>
              <a:round/>
              <a:headEnd/>
              <a:tailEnd/>
            </a:ln>
            <a:sp3d extrusionH="44450" prstMaterial="matte">
              <a:bevelT w="12700" h="12700"/>
              <a:bevelB w="12700" h="127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rPr>
                <a:t>C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endParaRPr>
            </a:p>
          </p:txBody>
        </p:sp>
        <p:sp>
          <p:nvSpPr>
            <p:cNvPr id="173" name="Freeform 7"/>
            <p:cNvSpPr>
              <a:spLocks noChangeAspect="1"/>
            </p:cNvSpPr>
            <p:nvPr/>
          </p:nvSpPr>
          <p:spPr bwMode="gray">
            <a:xfrm rot="16200000">
              <a:off x="12737500" y="1323403"/>
              <a:ext cx="316407" cy="158203"/>
            </a:xfrm>
            <a:custGeom>
              <a:avLst/>
              <a:gdLst>
                <a:gd name="T0" fmla="*/ 85 w 113"/>
                <a:gd name="T1" fmla="*/ 0 h 57"/>
                <a:gd name="T2" fmla="*/ 113 w 113"/>
                <a:gd name="T3" fmla="*/ 29 h 57"/>
                <a:gd name="T4" fmla="*/ 85 w 113"/>
                <a:gd name="T5" fmla="*/ 57 h 57"/>
                <a:gd name="T6" fmla="*/ 28 w 113"/>
                <a:gd name="T7" fmla="*/ 57 h 57"/>
                <a:gd name="T8" fmla="*/ 0 w 113"/>
                <a:gd name="T9" fmla="*/ 29 h 57"/>
                <a:gd name="T10" fmla="*/ 0 w 113"/>
                <a:gd name="T11" fmla="*/ 29 h 57"/>
                <a:gd name="T12" fmla="*/ 28 w 113"/>
                <a:gd name="T13" fmla="*/ 0 h 57"/>
                <a:gd name="T14" fmla="*/ 85 w 113"/>
                <a:gd name="T1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57">
                  <a:moveTo>
                    <a:pt x="85" y="0"/>
                  </a:moveTo>
                  <a:cubicBezTo>
                    <a:pt x="100" y="0"/>
                    <a:pt x="113" y="13"/>
                    <a:pt x="113" y="29"/>
                  </a:cubicBezTo>
                  <a:cubicBezTo>
                    <a:pt x="113" y="45"/>
                    <a:pt x="100" y="57"/>
                    <a:pt x="85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13" y="57"/>
                    <a:pt x="0" y="45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8" y="0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2A79FF">
                  <a:lumMod val="60000"/>
                  <a:lumOff val="40000"/>
                </a:srgbClr>
              </a:solidFill>
              <a:round/>
              <a:headEnd/>
              <a:tailEnd/>
            </a:ln>
            <a:sp3d extrusionH="44450" prstMaterial="matte">
              <a:bevelT w="12700" h="12700"/>
              <a:bevelB w="12700" h="127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rPr>
                <a:t>C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endParaRPr>
            </a:p>
          </p:txBody>
        </p:sp>
        <p:sp>
          <p:nvSpPr>
            <p:cNvPr id="174" name="Freeform 7"/>
            <p:cNvSpPr>
              <a:spLocks noChangeAspect="1"/>
            </p:cNvSpPr>
            <p:nvPr/>
          </p:nvSpPr>
          <p:spPr bwMode="gray">
            <a:xfrm rot="55076">
              <a:off x="13384442" y="1958861"/>
              <a:ext cx="316406" cy="158203"/>
            </a:xfrm>
            <a:custGeom>
              <a:avLst/>
              <a:gdLst>
                <a:gd name="T0" fmla="*/ 85 w 113"/>
                <a:gd name="T1" fmla="*/ 0 h 57"/>
                <a:gd name="T2" fmla="*/ 113 w 113"/>
                <a:gd name="T3" fmla="*/ 29 h 57"/>
                <a:gd name="T4" fmla="*/ 85 w 113"/>
                <a:gd name="T5" fmla="*/ 57 h 57"/>
                <a:gd name="T6" fmla="*/ 28 w 113"/>
                <a:gd name="T7" fmla="*/ 57 h 57"/>
                <a:gd name="T8" fmla="*/ 0 w 113"/>
                <a:gd name="T9" fmla="*/ 29 h 57"/>
                <a:gd name="T10" fmla="*/ 0 w 113"/>
                <a:gd name="T11" fmla="*/ 29 h 57"/>
                <a:gd name="T12" fmla="*/ 28 w 113"/>
                <a:gd name="T13" fmla="*/ 0 h 57"/>
                <a:gd name="T14" fmla="*/ 85 w 113"/>
                <a:gd name="T1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57">
                  <a:moveTo>
                    <a:pt x="85" y="0"/>
                  </a:moveTo>
                  <a:cubicBezTo>
                    <a:pt x="100" y="0"/>
                    <a:pt x="113" y="13"/>
                    <a:pt x="113" y="29"/>
                  </a:cubicBezTo>
                  <a:cubicBezTo>
                    <a:pt x="113" y="45"/>
                    <a:pt x="100" y="57"/>
                    <a:pt x="85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13" y="57"/>
                    <a:pt x="0" y="45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8" y="0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2A79FF">
                  <a:lumMod val="60000"/>
                  <a:lumOff val="40000"/>
                </a:srgbClr>
              </a:solidFill>
              <a:round/>
              <a:headEnd/>
              <a:tailEnd/>
            </a:ln>
            <a:sp3d extrusionH="44450" prstMaterial="matte">
              <a:bevelT w="12700" h="12700"/>
              <a:bevelB w="12700" h="127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rPr>
                <a:t>C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endParaRPr>
            </a:p>
          </p:txBody>
        </p:sp>
        <p:cxnSp>
          <p:nvCxnSpPr>
            <p:cNvPr id="175" name="Gerade Verbindung 175"/>
            <p:cNvCxnSpPr>
              <a:stCxn id="184" idx="5"/>
              <a:endCxn id="185" idx="7"/>
            </p:cNvCxnSpPr>
            <p:nvPr/>
          </p:nvCxnSpPr>
          <p:spPr bwMode="gray">
            <a:xfrm flipV="1">
              <a:off x="13619333" y="3151864"/>
              <a:ext cx="0" cy="1350001"/>
            </a:xfrm>
            <a:prstGeom prst="line">
              <a:avLst/>
            </a:prstGeom>
            <a:noFill/>
            <a:ln w="57150" cap="flat" cmpd="sng" algn="ctr">
              <a:solidFill>
                <a:srgbClr val="FB7303"/>
              </a:solidFill>
              <a:prstDash val="solid"/>
            </a:ln>
            <a:effectLst/>
            <a:sp3d extrusionH="44450" prstMaterial="matte">
              <a:bevelT w="12700" h="12700"/>
              <a:bevelB w="12700" h="12700"/>
            </a:sp3d>
          </p:spPr>
        </p:cxnSp>
        <p:cxnSp>
          <p:nvCxnSpPr>
            <p:cNvPr id="176" name="Gerade Verbindung 176"/>
            <p:cNvCxnSpPr>
              <a:stCxn id="184" idx="4"/>
              <a:endCxn id="185" idx="8"/>
            </p:cNvCxnSpPr>
            <p:nvPr/>
          </p:nvCxnSpPr>
          <p:spPr bwMode="gray">
            <a:xfrm flipV="1">
              <a:off x="13462991" y="3151864"/>
              <a:ext cx="0" cy="1350001"/>
            </a:xfrm>
            <a:prstGeom prst="line">
              <a:avLst/>
            </a:prstGeom>
            <a:noFill/>
            <a:ln w="57150" cap="flat" cmpd="sng" algn="ctr">
              <a:solidFill>
                <a:srgbClr val="FB7303"/>
              </a:solidFill>
              <a:prstDash val="solid"/>
            </a:ln>
            <a:effectLst/>
            <a:sp3d extrusionH="44450" prstMaterial="matte">
              <a:bevelT w="12700" h="12700"/>
              <a:bevelB w="12700" h="12700"/>
            </a:sp3d>
          </p:spPr>
        </p:cxnSp>
        <p:cxnSp>
          <p:nvCxnSpPr>
            <p:cNvPr id="177" name="Gerade Verbindung 177"/>
            <p:cNvCxnSpPr>
              <a:stCxn id="184" idx="3"/>
              <a:endCxn id="185" idx="0"/>
            </p:cNvCxnSpPr>
            <p:nvPr/>
          </p:nvCxnSpPr>
          <p:spPr bwMode="gray">
            <a:xfrm flipV="1">
              <a:off x="13303857" y="3151864"/>
              <a:ext cx="0" cy="1350001"/>
            </a:xfrm>
            <a:prstGeom prst="line">
              <a:avLst/>
            </a:prstGeom>
            <a:noFill/>
            <a:ln w="57150" cap="flat" cmpd="sng" algn="ctr">
              <a:solidFill>
                <a:srgbClr val="FB7303"/>
              </a:solidFill>
              <a:prstDash val="solid"/>
            </a:ln>
            <a:effectLst/>
            <a:sp3d extrusionH="44450" prstMaterial="matte">
              <a:bevelT w="12700" h="12700"/>
              <a:bevelB w="12700" h="12700"/>
            </a:sp3d>
          </p:spPr>
        </p:cxnSp>
        <p:sp>
          <p:nvSpPr>
            <p:cNvPr id="178" name="Freeform 8"/>
            <p:cNvSpPr>
              <a:spLocks noChangeAspect="1"/>
            </p:cNvSpPr>
            <p:nvPr/>
          </p:nvSpPr>
          <p:spPr bwMode="gray">
            <a:xfrm>
              <a:off x="12830878" y="4512649"/>
              <a:ext cx="473210" cy="473210"/>
            </a:xfrm>
            <a:custGeom>
              <a:avLst/>
              <a:gdLst>
                <a:gd name="T0" fmla="*/ 0 w 430"/>
                <a:gd name="T1" fmla="*/ 430 h 430"/>
                <a:gd name="T2" fmla="*/ 430 w 430"/>
                <a:gd name="T3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30" h="430">
                  <a:moveTo>
                    <a:pt x="0" y="430"/>
                  </a:moveTo>
                  <a:cubicBezTo>
                    <a:pt x="238" y="430"/>
                    <a:pt x="430" y="238"/>
                    <a:pt x="430" y="0"/>
                  </a:cubicBezTo>
                </a:path>
              </a:pathLst>
            </a:custGeom>
            <a:noFill/>
            <a:ln w="57150" cap="flat">
              <a:solidFill>
                <a:srgbClr val="FB7303"/>
              </a:solidFill>
              <a:prstDash val="solid"/>
              <a:miter lim="800000"/>
              <a:headEnd/>
              <a:tailEnd/>
            </a:ln>
            <a:sp3d extrusionH="44450" prstMaterial="matte">
              <a:bevelT w="12700" h="12700"/>
              <a:bevelB w="12700" h="127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9" name="Freeform 8"/>
            <p:cNvSpPr>
              <a:spLocks noChangeAspect="1"/>
            </p:cNvSpPr>
            <p:nvPr/>
          </p:nvSpPr>
          <p:spPr bwMode="gray">
            <a:xfrm>
              <a:off x="12827533" y="4512649"/>
              <a:ext cx="636158" cy="636158"/>
            </a:xfrm>
            <a:custGeom>
              <a:avLst/>
              <a:gdLst>
                <a:gd name="T0" fmla="*/ 0 w 430"/>
                <a:gd name="T1" fmla="*/ 430 h 430"/>
                <a:gd name="T2" fmla="*/ 430 w 430"/>
                <a:gd name="T3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30" h="430">
                  <a:moveTo>
                    <a:pt x="0" y="430"/>
                  </a:moveTo>
                  <a:cubicBezTo>
                    <a:pt x="238" y="430"/>
                    <a:pt x="430" y="238"/>
                    <a:pt x="430" y="0"/>
                  </a:cubicBezTo>
                </a:path>
              </a:pathLst>
            </a:custGeom>
            <a:noFill/>
            <a:ln w="57150" cap="flat">
              <a:solidFill>
                <a:srgbClr val="FB7303"/>
              </a:solidFill>
              <a:prstDash val="solid"/>
              <a:miter lim="800000"/>
              <a:headEnd/>
              <a:tailEnd/>
            </a:ln>
            <a:sp3d extrusionH="44450" prstMaterial="matte">
              <a:bevelT w="12700" h="12700"/>
              <a:bevelB w="12700" h="127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0" name="Freeform 8"/>
            <p:cNvSpPr>
              <a:spLocks noChangeAspect="1"/>
            </p:cNvSpPr>
            <p:nvPr/>
          </p:nvSpPr>
          <p:spPr bwMode="gray">
            <a:xfrm>
              <a:off x="12826835" y="4512649"/>
              <a:ext cx="793661" cy="793661"/>
            </a:xfrm>
            <a:custGeom>
              <a:avLst/>
              <a:gdLst>
                <a:gd name="T0" fmla="*/ 0 w 430"/>
                <a:gd name="T1" fmla="*/ 430 h 430"/>
                <a:gd name="T2" fmla="*/ 430 w 430"/>
                <a:gd name="T3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30" h="430">
                  <a:moveTo>
                    <a:pt x="0" y="430"/>
                  </a:moveTo>
                  <a:cubicBezTo>
                    <a:pt x="238" y="430"/>
                    <a:pt x="430" y="238"/>
                    <a:pt x="430" y="0"/>
                  </a:cubicBezTo>
                </a:path>
              </a:pathLst>
            </a:custGeom>
            <a:noFill/>
            <a:ln w="57150" cap="flat">
              <a:solidFill>
                <a:srgbClr val="FB7303"/>
              </a:solidFill>
              <a:prstDash val="solid"/>
              <a:miter lim="800000"/>
              <a:headEnd/>
              <a:tailEnd/>
            </a:ln>
            <a:sp3d extrusionH="44450" prstMaterial="matte">
              <a:bevelT w="12700" h="12700"/>
              <a:bevelB w="12700" h="127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181" name="Gerade Verbindung 181"/>
            <p:cNvCxnSpPr>
              <a:stCxn id="186" idx="5"/>
              <a:endCxn id="187" idx="7"/>
            </p:cNvCxnSpPr>
            <p:nvPr/>
          </p:nvCxnSpPr>
          <p:spPr bwMode="gray">
            <a:xfrm>
              <a:off x="11477533" y="5305150"/>
              <a:ext cx="1350000" cy="0"/>
            </a:xfrm>
            <a:prstGeom prst="line">
              <a:avLst/>
            </a:prstGeom>
            <a:noFill/>
            <a:ln w="57150" cap="flat" cmpd="sng" algn="ctr">
              <a:solidFill>
                <a:srgbClr val="FB7303"/>
              </a:solidFill>
              <a:prstDash val="solid"/>
            </a:ln>
            <a:effectLst/>
            <a:sp3d extrusionH="44450" prstMaterial="matte">
              <a:bevelT w="12700" h="12700"/>
              <a:bevelB w="12700" h="12700"/>
            </a:sp3d>
          </p:spPr>
        </p:cxnSp>
        <p:cxnSp>
          <p:nvCxnSpPr>
            <p:cNvPr id="182" name="Gerade Verbindung 182"/>
            <p:cNvCxnSpPr>
              <a:stCxn id="186" idx="4"/>
              <a:endCxn id="187" idx="8"/>
            </p:cNvCxnSpPr>
            <p:nvPr/>
          </p:nvCxnSpPr>
          <p:spPr bwMode="gray">
            <a:xfrm>
              <a:off x="11477533" y="5148808"/>
              <a:ext cx="1350000" cy="0"/>
            </a:xfrm>
            <a:prstGeom prst="line">
              <a:avLst/>
            </a:prstGeom>
            <a:noFill/>
            <a:ln w="57150" cap="flat" cmpd="sng" algn="ctr">
              <a:solidFill>
                <a:srgbClr val="FB7303"/>
              </a:solidFill>
              <a:prstDash val="solid"/>
            </a:ln>
            <a:effectLst/>
            <a:sp3d extrusionH="44450" prstMaterial="matte">
              <a:bevelT w="12700" h="12700"/>
              <a:bevelB w="12700" h="12700"/>
            </a:sp3d>
          </p:spPr>
        </p:cxnSp>
        <p:cxnSp>
          <p:nvCxnSpPr>
            <p:cNvPr id="183" name="Gerade Verbindung 183"/>
            <p:cNvCxnSpPr>
              <a:stCxn id="186" idx="3"/>
              <a:endCxn id="187" idx="0"/>
            </p:cNvCxnSpPr>
            <p:nvPr/>
          </p:nvCxnSpPr>
          <p:spPr bwMode="gray">
            <a:xfrm>
              <a:off x="11477533" y="4989674"/>
              <a:ext cx="1350000" cy="0"/>
            </a:xfrm>
            <a:prstGeom prst="line">
              <a:avLst/>
            </a:prstGeom>
            <a:noFill/>
            <a:ln w="57150" cap="flat" cmpd="sng" algn="ctr">
              <a:solidFill>
                <a:srgbClr val="FB7303"/>
              </a:solidFill>
              <a:prstDash val="solid"/>
            </a:ln>
            <a:effectLst/>
            <a:sp3d extrusionH="44450" prstMaterial="matte">
              <a:bevelT w="12700" h="12700"/>
              <a:bevelB w="12700" h="12700"/>
            </a:sp3d>
          </p:spPr>
        </p:cxnSp>
        <p:sp>
          <p:nvSpPr>
            <p:cNvPr id="184" name="Freeform 6"/>
            <p:cNvSpPr>
              <a:spLocks noChangeAspect="1"/>
            </p:cNvSpPr>
            <p:nvPr/>
          </p:nvSpPr>
          <p:spPr bwMode="gray">
            <a:xfrm>
              <a:off x="13225686" y="4343662"/>
              <a:ext cx="474610" cy="158203"/>
            </a:xfrm>
            <a:custGeom>
              <a:avLst/>
              <a:gdLst>
                <a:gd name="T0" fmla="*/ 28 w 170"/>
                <a:gd name="T1" fmla="*/ 0 h 57"/>
                <a:gd name="T2" fmla="*/ 0 w 170"/>
                <a:gd name="T3" fmla="*/ 28 h 57"/>
                <a:gd name="T4" fmla="*/ 0 w 170"/>
                <a:gd name="T5" fmla="*/ 28 h 57"/>
                <a:gd name="T6" fmla="*/ 28 w 170"/>
                <a:gd name="T7" fmla="*/ 57 h 57"/>
                <a:gd name="T8" fmla="*/ 85 w 170"/>
                <a:gd name="T9" fmla="*/ 57 h 57"/>
                <a:gd name="T10" fmla="*/ 141 w 170"/>
                <a:gd name="T11" fmla="*/ 57 h 57"/>
                <a:gd name="T12" fmla="*/ 170 w 170"/>
                <a:gd name="T13" fmla="*/ 28 h 57"/>
                <a:gd name="T14" fmla="*/ 141 w 170"/>
                <a:gd name="T15" fmla="*/ 0 h 57"/>
                <a:gd name="T16" fmla="*/ 85 w 170"/>
                <a:gd name="T17" fmla="*/ 0 h 57"/>
                <a:gd name="T18" fmla="*/ 28 w 170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57">
                  <a:moveTo>
                    <a:pt x="28" y="0"/>
                  </a:moveTo>
                  <a:cubicBezTo>
                    <a:pt x="12" y="0"/>
                    <a:pt x="0" y="1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141" y="57"/>
                    <a:pt x="141" y="57"/>
                    <a:pt x="141" y="57"/>
                  </a:cubicBezTo>
                  <a:cubicBezTo>
                    <a:pt x="157" y="57"/>
                    <a:pt x="170" y="44"/>
                    <a:pt x="170" y="28"/>
                  </a:cubicBezTo>
                  <a:cubicBezTo>
                    <a:pt x="170" y="12"/>
                    <a:pt x="157" y="0"/>
                    <a:pt x="141" y="0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FB7303"/>
              </a:solidFill>
              <a:round/>
              <a:headEnd/>
              <a:tailEnd/>
            </a:ln>
            <a:sp3d extrusionH="44450" prstMaterial="matte">
              <a:bevelT w="12700" h="12700"/>
              <a:bevelB w="12700" h="127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rPr>
                <a:t>B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endParaRPr>
            </a:p>
          </p:txBody>
        </p:sp>
        <p:sp>
          <p:nvSpPr>
            <p:cNvPr id="185" name="Freeform 6"/>
            <p:cNvSpPr>
              <a:spLocks noChangeAspect="1"/>
            </p:cNvSpPr>
            <p:nvPr/>
          </p:nvSpPr>
          <p:spPr bwMode="gray">
            <a:xfrm>
              <a:off x="13225686" y="3151864"/>
              <a:ext cx="474610" cy="158203"/>
            </a:xfrm>
            <a:custGeom>
              <a:avLst/>
              <a:gdLst>
                <a:gd name="T0" fmla="*/ 28 w 170"/>
                <a:gd name="T1" fmla="*/ 0 h 57"/>
                <a:gd name="T2" fmla="*/ 0 w 170"/>
                <a:gd name="T3" fmla="*/ 28 h 57"/>
                <a:gd name="T4" fmla="*/ 0 w 170"/>
                <a:gd name="T5" fmla="*/ 28 h 57"/>
                <a:gd name="T6" fmla="*/ 28 w 170"/>
                <a:gd name="T7" fmla="*/ 57 h 57"/>
                <a:gd name="T8" fmla="*/ 85 w 170"/>
                <a:gd name="T9" fmla="*/ 57 h 57"/>
                <a:gd name="T10" fmla="*/ 141 w 170"/>
                <a:gd name="T11" fmla="*/ 57 h 57"/>
                <a:gd name="T12" fmla="*/ 170 w 170"/>
                <a:gd name="T13" fmla="*/ 28 h 57"/>
                <a:gd name="T14" fmla="*/ 141 w 170"/>
                <a:gd name="T15" fmla="*/ 0 h 57"/>
                <a:gd name="T16" fmla="*/ 85 w 170"/>
                <a:gd name="T17" fmla="*/ 0 h 57"/>
                <a:gd name="T18" fmla="*/ 28 w 170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57">
                  <a:moveTo>
                    <a:pt x="28" y="0"/>
                  </a:moveTo>
                  <a:cubicBezTo>
                    <a:pt x="12" y="0"/>
                    <a:pt x="0" y="1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141" y="57"/>
                    <a:pt x="141" y="57"/>
                    <a:pt x="141" y="57"/>
                  </a:cubicBezTo>
                  <a:cubicBezTo>
                    <a:pt x="157" y="57"/>
                    <a:pt x="170" y="44"/>
                    <a:pt x="170" y="28"/>
                  </a:cubicBezTo>
                  <a:cubicBezTo>
                    <a:pt x="170" y="12"/>
                    <a:pt x="157" y="0"/>
                    <a:pt x="141" y="0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FB7303"/>
              </a:solidFill>
              <a:round/>
              <a:headEnd/>
              <a:tailEnd/>
            </a:ln>
            <a:sp3d extrusionH="44450" prstMaterial="matte">
              <a:bevelT w="12700" h="12700"/>
              <a:bevelB w="12700" h="127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rPr>
                <a:t>B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endParaRPr>
            </a:p>
          </p:txBody>
        </p:sp>
        <p:sp>
          <p:nvSpPr>
            <p:cNvPr id="186" name="Freeform 6"/>
            <p:cNvSpPr>
              <a:spLocks noChangeAspect="1"/>
            </p:cNvSpPr>
            <p:nvPr/>
          </p:nvSpPr>
          <p:spPr bwMode="gray">
            <a:xfrm rot="5400000">
              <a:off x="11319329" y="5069706"/>
              <a:ext cx="474610" cy="158203"/>
            </a:xfrm>
            <a:custGeom>
              <a:avLst/>
              <a:gdLst>
                <a:gd name="T0" fmla="*/ 28 w 170"/>
                <a:gd name="T1" fmla="*/ 0 h 57"/>
                <a:gd name="T2" fmla="*/ 0 w 170"/>
                <a:gd name="T3" fmla="*/ 28 h 57"/>
                <a:gd name="T4" fmla="*/ 0 w 170"/>
                <a:gd name="T5" fmla="*/ 28 h 57"/>
                <a:gd name="T6" fmla="*/ 28 w 170"/>
                <a:gd name="T7" fmla="*/ 57 h 57"/>
                <a:gd name="T8" fmla="*/ 85 w 170"/>
                <a:gd name="T9" fmla="*/ 57 h 57"/>
                <a:gd name="T10" fmla="*/ 141 w 170"/>
                <a:gd name="T11" fmla="*/ 57 h 57"/>
                <a:gd name="T12" fmla="*/ 170 w 170"/>
                <a:gd name="T13" fmla="*/ 28 h 57"/>
                <a:gd name="T14" fmla="*/ 141 w 170"/>
                <a:gd name="T15" fmla="*/ 0 h 57"/>
                <a:gd name="T16" fmla="*/ 85 w 170"/>
                <a:gd name="T17" fmla="*/ 0 h 57"/>
                <a:gd name="T18" fmla="*/ 28 w 170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57">
                  <a:moveTo>
                    <a:pt x="28" y="0"/>
                  </a:moveTo>
                  <a:cubicBezTo>
                    <a:pt x="12" y="0"/>
                    <a:pt x="0" y="1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141" y="57"/>
                    <a:pt x="141" y="57"/>
                    <a:pt x="141" y="57"/>
                  </a:cubicBezTo>
                  <a:cubicBezTo>
                    <a:pt x="157" y="57"/>
                    <a:pt x="170" y="44"/>
                    <a:pt x="170" y="28"/>
                  </a:cubicBezTo>
                  <a:cubicBezTo>
                    <a:pt x="170" y="12"/>
                    <a:pt x="157" y="0"/>
                    <a:pt x="141" y="0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FB7303"/>
              </a:solidFill>
              <a:round/>
              <a:headEnd/>
              <a:tailEnd/>
            </a:ln>
            <a:sp3d extrusionH="44450" prstMaterial="matte">
              <a:bevelT w="12700" h="12700"/>
              <a:bevelB w="12700" h="127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rPr>
                <a:t>B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endParaRPr>
            </a:p>
          </p:txBody>
        </p:sp>
        <p:sp>
          <p:nvSpPr>
            <p:cNvPr id="187" name="Freeform 6"/>
            <p:cNvSpPr>
              <a:spLocks noChangeAspect="1"/>
            </p:cNvSpPr>
            <p:nvPr/>
          </p:nvSpPr>
          <p:spPr bwMode="gray">
            <a:xfrm rot="5400000">
              <a:off x="12511126" y="5069706"/>
              <a:ext cx="474610" cy="158203"/>
            </a:xfrm>
            <a:custGeom>
              <a:avLst/>
              <a:gdLst>
                <a:gd name="T0" fmla="*/ 28 w 170"/>
                <a:gd name="T1" fmla="*/ 0 h 57"/>
                <a:gd name="T2" fmla="*/ 0 w 170"/>
                <a:gd name="T3" fmla="*/ 28 h 57"/>
                <a:gd name="T4" fmla="*/ 0 w 170"/>
                <a:gd name="T5" fmla="*/ 28 h 57"/>
                <a:gd name="T6" fmla="*/ 28 w 170"/>
                <a:gd name="T7" fmla="*/ 57 h 57"/>
                <a:gd name="T8" fmla="*/ 85 w 170"/>
                <a:gd name="T9" fmla="*/ 57 h 57"/>
                <a:gd name="T10" fmla="*/ 141 w 170"/>
                <a:gd name="T11" fmla="*/ 57 h 57"/>
                <a:gd name="T12" fmla="*/ 170 w 170"/>
                <a:gd name="T13" fmla="*/ 28 h 57"/>
                <a:gd name="T14" fmla="*/ 141 w 170"/>
                <a:gd name="T15" fmla="*/ 0 h 57"/>
                <a:gd name="T16" fmla="*/ 85 w 170"/>
                <a:gd name="T17" fmla="*/ 0 h 57"/>
                <a:gd name="T18" fmla="*/ 28 w 170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57">
                  <a:moveTo>
                    <a:pt x="28" y="0"/>
                  </a:moveTo>
                  <a:cubicBezTo>
                    <a:pt x="12" y="0"/>
                    <a:pt x="0" y="1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141" y="57"/>
                    <a:pt x="141" y="57"/>
                    <a:pt x="141" y="57"/>
                  </a:cubicBezTo>
                  <a:cubicBezTo>
                    <a:pt x="157" y="57"/>
                    <a:pt x="170" y="44"/>
                    <a:pt x="170" y="28"/>
                  </a:cubicBezTo>
                  <a:cubicBezTo>
                    <a:pt x="170" y="12"/>
                    <a:pt x="157" y="0"/>
                    <a:pt x="141" y="0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FB7303"/>
              </a:solidFill>
              <a:round/>
              <a:headEnd/>
              <a:tailEnd/>
            </a:ln>
            <a:sp3d extrusionH="44450" prstMaterial="matte">
              <a:bevelT w="12700" h="12700"/>
              <a:bevelB w="12700" h="127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</a:rPr>
                <a:t>B</a:t>
              </a: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3" name="Pfeil nach oben 228"/>
          <p:cNvSpPr/>
          <p:nvPr/>
        </p:nvSpPr>
        <p:spPr bwMode="gray">
          <a:xfrm>
            <a:off x="5180060" y="2614062"/>
            <a:ext cx="645310" cy="1235628"/>
          </a:xfrm>
          <a:prstGeom prst="upArrow">
            <a:avLst>
              <a:gd name="adj1" fmla="val 50000"/>
              <a:gd name="adj2" fmla="val 48577"/>
            </a:avLst>
          </a:prstGeom>
          <a:gradFill>
            <a:gsLst>
              <a:gs pos="51000">
                <a:srgbClr val="D7D7D7"/>
              </a:gs>
              <a:gs pos="0">
                <a:srgbClr val="FFFFFF"/>
              </a:gs>
            </a:gsLst>
            <a:lin ang="2700000" scaled="0"/>
          </a:gradFill>
          <a:ln w="3175">
            <a:noFill/>
            <a:round/>
            <a:headEnd/>
            <a:tailEnd/>
          </a:ln>
          <a:effectLst>
            <a:outerShdw blurRad="190500" dist="38100" dir="5400000" algn="t" rotWithShape="0">
              <a:prstClr val="black">
                <a:alpha val="70000"/>
              </a:prstClr>
            </a:outerShdw>
          </a:effectLst>
          <a:scene3d>
            <a:camera prst="isometricOffAxis1Top">
              <a:rot lat="18969071" lon="18370190" rev="2854126"/>
            </a:camera>
            <a:lightRig rig="threePt" dir="t"/>
          </a:scene3d>
          <a:sp3d extrusionH="57150" prstMaterial="matte">
            <a:bevelT w="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9" name="Rechteck 241"/>
          <p:cNvSpPr/>
          <p:nvPr/>
        </p:nvSpPr>
        <p:spPr bwMode="gray">
          <a:xfrm>
            <a:off x="6211076" y="4508422"/>
            <a:ext cx="279564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kern="0" noProof="1" smtClean="0">
                <a:solidFill>
                  <a:prstClr val="black"/>
                </a:solidFill>
                <a:cs typeface="Arial" charset="0"/>
              </a:rPr>
              <a:t>HANKKEEN ORGANISOITUMINEN</a:t>
            </a:r>
            <a:endParaRPr lang="fi-FI" sz="1050" dirty="0" smtClean="0">
              <a:solidFill>
                <a:srgbClr val="3A3B3A"/>
              </a:solidFill>
            </a:endParaRPr>
          </a:p>
        </p:txBody>
      </p:sp>
      <p:pic>
        <p:nvPicPr>
          <p:cNvPr id="300" name="Picture 4" descr="\\NAS\charteo\07 Produktion\07_Maps\in_Vorbereitung\Fähnchen\Wei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 rot="816284">
            <a:off x="5104896" y="3212962"/>
            <a:ext cx="566181" cy="785683"/>
          </a:xfrm>
          <a:prstGeom prst="rect">
            <a:avLst/>
          </a:prstGeom>
          <a:noFill/>
        </p:spPr>
      </p:pic>
      <p:pic>
        <p:nvPicPr>
          <p:cNvPr id="301" name="Picture 4" descr="\\NAS\charteo\07 Produktion\07_Maps\in_Vorbereitung\Fähnchen\Wei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90703" flipH="1">
            <a:off x="2880478" y="1648594"/>
            <a:ext cx="494646" cy="686414"/>
          </a:xfrm>
          <a:prstGeom prst="rect">
            <a:avLst/>
          </a:prstGeom>
          <a:noFill/>
        </p:spPr>
      </p:pic>
      <p:pic>
        <p:nvPicPr>
          <p:cNvPr id="302" name="Picture 3" descr="\\NAS\charteo\07 Produktion\07_Maps\in_Vorbereitung\Fähnchen\Bla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2777715" y="3670203"/>
            <a:ext cx="600427" cy="833204"/>
          </a:xfrm>
          <a:prstGeom prst="rect">
            <a:avLst/>
          </a:prstGeom>
          <a:noFill/>
        </p:spPr>
      </p:pic>
      <p:pic>
        <p:nvPicPr>
          <p:cNvPr id="303" name="Picture 3" descr="\\NAS\charteo\07 Produktion\07_Maps\in_Vorbereitung\Fähnchen\Bla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 rot="564378">
            <a:off x="5670789" y="2206858"/>
            <a:ext cx="449400" cy="623627"/>
          </a:xfrm>
          <a:prstGeom prst="rect">
            <a:avLst/>
          </a:prstGeom>
          <a:noFill/>
        </p:spPr>
      </p:pic>
      <p:sp>
        <p:nvSpPr>
          <p:cNvPr id="304" name="Rechteck 217"/>
          <p:cNvSpPr/>
          <p:nvPr/>
        </p:nvSpPr>
        <p:spPr bwMode="gray">
          <a:xfrm>
            <a:off x="192505" y="1138298"/>
            <a:ext cx="2513562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fi-FI" sz="1600" noProof="1" smtClean="0">
                <a:solidFill>
                  <a:srgbClr val="3A3B3A"/>
                </a:solidFill>
              </a:rPr>
              <a:t>TOIMINTATAVAN LEVITTÄMINEN KOKO SUOMEEN</a:t>
            </a:r>
            <a:endParaRPr lang="fi-FI" sz="1100" dirty="0" smtClean="0">
              <a:solidFill>
                <a:srgbClr val="3A3B3A"/>
              </a:solidFill>
            </a:endParaRPr>
          </a:p>
          <a:p>
            <a:pPr algn="r"/>
            <a:endParaRPr lang="fi-FI" sz="1600" noProof="1" smtClean="0">
              <a:solidFill>
                <a:srgbClr val="3A3B3A"/>
              </a:solidFill>
            </a:endParaRPr>
          </a:p>
          <a:p>
            <a:pPr algn="r"/>
            <a:endParaRPr kumimoji="0" lang="en-US" sz="1800" b="1" i="0" u="none" strike="noStrike" kern="0" cap="none" spc="0" normalizeH="0" baseline="0" noProof="1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132" name="Rechteck 241"/>
          <p:cNvSpPr/>
          <p:nvPr/>
        </p:nvSpPr>
        <p:spPr bwMode="gray">
          <a:xfrm>
            <a:off x="6252890" y="1295167"/>
            <a:ext cx="279564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kern="0" noProof="1" smtClean="0">
                <a:solidFill>
                  <a:prstClr val="black"/>
                </a:solidFill>
                <a:cs typeface="Arial" charset="0"/>
              </a:rPr>
              <a:t>PILOTTIEN KÄYNNISTÄMINEN</a:t>
            </a:r>
          </a:p>
        </p:txBody>
      </p:sp>
    </p:spTree>
    <p:extLst>
      <p:ext uri="{BB962C8B-B14F-4D97-AF65-F5344CB8AC3E}">
        <p14:creationId xmlns:p14="http://schemas.microsoft.com/office/powerpoint/2010/main" val="112968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Jotain mielenkiintoista on tapahtumassa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54062"/>
          </a:xfrm>
        </p:spPr>
        <p:txBody>
          <a:bodyPr>
            <a:normAutofit/>
          </a:bodyPr>
          <a:lstStyle/>
          <a:p>
            <a:r>
              <a:rPr lang="en-US" dirty="0"/>
              <a:t>"</a:t>
            </a:r>
            <a:r>
              <a:rPr lang="en-US" dirty="0" err="1"/>
              <a:t>Uber</a:t>
            </a:r>
            <a:r>
              <a:rPr lang="en-US" dirty="0"/>
              <a:t>, the world’s largest taxi company, owns no vehicles. </a:t>
            </a:r>
            <a:endParaRPr lang="en-US" dirty="0" smtClean="0"/>
          </a:p>
          <a:p>
            <a:r>
              <a:rPr lang="en-US" dirty="0" smtClean="0"/>
              <a:t>Facebook</a:t>
            </a:r>
            <a:r>
              <a:rPr lang="en-US" dirty="0"/>
              <a:t>, the world’s most popular media owner, creates no content. </a:t>
            </a:r>
            <a:endParaRPr lang="en-US" dirty="0" smtClean="0"/>
          </a:p>
          <a:p>
            <a:r>
              <a:rPr lang="en-US" dirty="0" err="1" smtClean="0"/>
              <a:t>Alibaba</a:t>
            </a:r>
            <a:r>
              <a:rPr lang="en-US" dirty="0"/>
              <a:t>, the most valuable retailer, has no inventory.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 err="1"/>
              <a:t>Airbnb</a:t>
            </a:r>
            <a:r>
              <a:rPr lang="en-US" dirty="0"/>
              <a:t>, the world’s largest accommodation provider, owns no real estate.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Something </a:t>
            </a:r>
            <a:r>
              <a:rPr lang="en-US" dirty="0"/>
              <a:t>interesting is happening."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21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0828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310713" y="1296138"/>
            <a:ext cx="7589447" cy="2835842"/>
          </a:xfrm>
        </p:spPr>
        <p:txBody>
          <a:bodyPr/>
          <a:lstStyle/>
          <a:p>
            <a:r>
              <a:rPr lang="fi-FI" dirty="0" smtClean="0"/>
              <a:t>Lisätiedot</a:t>
            </a:r>
            <a:br>
              <a:rPr lang="fi-FI" dirty="0" smtClean="0"/>
            </a:br>
            <a:r>
              <a:rPr lang="fi-FI" dirty="0" err="1" smtClean="0">
                <a:hlinkClick r:id="rId2"/>
              </a:rPr>
              <a:t>Timo.Saari@hyvis-ict.fi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p. 044-7556492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731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i-FI" altLang="fi-FI" smtClean="0"/>
              <a:t>Kiitos</a:t>
            </a:r>
          </a:p>
        </p:txBody>
      </p:sp>
    </p:spTree>
    <p:extLst>
      <p:ext uri="{BB962C8B-B14F-4D97-AF65-F5344CB8AC3E}">
        <p14:creationId xmlns:p14="http://schemas.microsoft.com/office/powerpoint/2010/main" val="258750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40"/>
          <a:stretch/>
        </p:blipFill>
        <p:spPr>
          <a:xfrm>
            <a:off x="0" y="3927764"/>
            <a:ext cx="9144000" cy="2930236"/>
          </a:xfrm>
          <a:prstGeom prst="rect">
            <a:avLst/>
          </a:prstGeom>
        </p:spPr>
      </p:pic>
      <p:grpSp>
        <p:nvGrpSpPr>
          <p:cNvPr id="2" name="Gruppieren 1"/>
          <p:cNvGrpSpPr/>
          <p:nvPr/>
        </p:nvGrpSpPr>
        <p:grpSpPr>
          <a:xfrm>
            <a:off x="0" y="1"/>
            <a:ext cx="9144000" cy="4457699"/>
            <a:chOff x="0" y="1"/>
            <a:chExt cx="9144000" cy="4457699"/>
          </a:xfrm>
        </p:grpSpPr>
        <p:sp>
          <p:nvSpPr>
            <p:cNvPr id="7" name="Rechteck 6"/>
            <p:cNvSpPr/>
            <p:nvPr/>
          </p:nvSpPr>
          <p:spPr bwMode="gray">
            <a:xfrm>
              <a:off x="0" y="1"/>
              <a:ext cx="9144000" cy="4457699"/>
            </a:xfrm>
            <a:prstGeom prst="rect">
              <a:avLst/>
            </a:prstGeom>
            <a:gradFill flip="none" rotWithShape="1">
              <a:gsLst>
                <a:gs pos="0">
                  <a:srgbClr val="DDDDDD"/>
                </a:gs>
                <a:gs pos="95000">
                  <a:srgbClr val="FFFFFF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828000" bIns="1044000" rtlCol="0" anchor="b" anchorCtr="0"/>
            <a:lstStyle/>
            <a:p>
              <a:endPara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grpSp>
          <p:nvGrpSpPr>
            <p:cNvPr id="8" name="Gruppieren 7"/>
            <p:cNvGrpSpPr/>
            <p:nvPr/>
          </p:nvGrpSpPr>
          <p:grpSpPr bwMode="gray">
            <a:xfrm>
              <a:off x="740588" y="1438318"/>
              <a:ext cx="8403411" cy="2258174"/>
              <a:chOff x="740588" y="2720530"/>
              <a:chExt cx="8403411" cy="2258174"/>
            </a:xfrm>
          </p:grpSpPr>
          <p:sp>
            <p:nvSpPr>
              <p:cNvPr id="9" name="Textfeld 8"/>
              <p:cNvSpPr txBox="1"/>
              <p:nvPr/>
            </p:nvSpPr>
            <p:spPr bwMode="gray">
              <a:xfrm>
                <a:off x="740588" y="2720530"/>
                <a:ext cx="1326004" cy="1862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>
                  <a:defRPr sz="11500" b="1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defRPr>
                </a:lvl1pPr>
              </a:lstStyle>
              <a:p>
                <a:r>
                  <a:rPr lang="en-US" dirty="0"/>
                  <a:t>1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  <p:sp>
            <p:nvSpPr>
              <p:cNvPr id="10" name="Rechteck 9"/>
              <p:cNvSpPr/>
              <p:nvPr/>
            </p:nvSpPr>
            <p:spPr bwMode="gray">
              <a:xfrm>
                <a:off x="740588" y="4209263"/>
                <a:ext cx="8403411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4400" b="1" dirty="0" err="1" smtClean="0">
                    <a:solidFill>
                      <a:srgbClr val="7D7D7D"/>
                    </a:solidFill>
                    <a:effectLst>
                      <a:innerShdw blurRad="63500" dist="38100" dir="13500000">
                        <a:prstClr val="black">
                          <a:alpha val="50000"/>
                        </a:prstClr>
                      </a:innerShdw>
                    </a:effectLst>
                  </a:rPr>
                  <a:t>Lähtötilanne</a:t>
                </a:r>
                <a:endParaRPr lang="en-US" sz="4400" b="1" dirty="0">
                  <a:solidFill>
                    <a:srgbClr val="7D7D7D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666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SOTE sähköinen asiointi Suomessa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Nyt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Tieto </a:t>
            </a:r>
            <a:r>
              <a:rPr lang="fi-FI" dirty="0" err="1" smtClean="0"/>
              <a:t>siiloutunutta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Kansalainen toiminnan kohde, objekti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Rutiinit vievät ammattilaisten aikaa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Pääasiointitapa: kirje, puhelin ja fyysinen käynti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Kansalainen hakee tietoa asioinnista internetistä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 smtClean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i-FI" dirty="0" smtClean="0"/>
              <a:t>Jatkossa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Tieto käytettävissä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Kansalainen toimija, subjekti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Rutiinit automatisoituvat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Pääasiointitapa: 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Kansalainen hoitaa koko asiointiprosessin internetissä </a:t>
            </a:r>
          </a:p>
          <a:p>
            <a:pPr marL="1257300" lvl="1" indent="-342900">
              <a:buFont typeface="Arial" panose="020B0604020202020204" pitchFamily="34" charset="0"/>
              <a:buChar char="•"/>
            </a:pP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CC8-68D3-DB45-8DF6-E017D9F19E6A}" type="datetime1">
              <a:rPr lang="fi-FI" smtClean="0"/>
              <a:t>28.10.2015</a:t>
            </a:fld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8417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Tilanne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Sekä nuorten että varttuneemman väestön työllisyystilanne on paitsi heikentynyt myös pitkittynyt jo useiden vuosien </a:t>
            </a:r>
            <a:r>
              <a:rPr lang="fi-FI" dirty="0" smtClean="0"/>
              <a:t>ajan.</a:t>
            </a:r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Tällä hetkellä Suomessa yli 113 00 pitkäaikaistyötöntä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Yhteiskunta </a:t>
            </a:r>
            <a:r>
              <a:rPr lang="fi-FI" dirty="0"/>
              <a:t>on reagoinut tilanteeseen monialaisen yhteistyön avulla (mm. työvoiman palvelukeskukset ja nuorisotakuu</a:t>
            </a:r>
            <a:r>
              <a:rPr lang="fi-FI" dirty="0" smtClean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Työvoimahallinto</a:t>
            </a:r>
            <a:r>
              <a:rPr lang="fi-FI" dirty="0"/>
              <a:t>, Kela, kunnat ja kolmas sektori aktivoivat asiakkaita yhdessä.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Yhteistyö </a:t>
            </a:r>
            <a:r>
              <a:rPr lang="fi-FI" dirty="0"/>
              <a:t>on </a:t>
            </a:r>
            <a:r>
              <a:rPr lang="fi-FI" dirty="0" smtClean="0"/>
              <a:t>paikoitellen tehotonta</a:t>
            </a:r>
            <a:r>
              <a:rPr lang="fi-FI" dirty="0"/>
              <a:t>, koska moderni yhteinen tietojärjestelmä puuttuu. </a:t>
            </a:r>
            <a:endParaRPr lang="fi-FI" dirty="0" smtClean="0"/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Lähes kaikki </a:t>
            </a:r>
            <a:r>
              <a:rPr lang="fi-FI" dirty="0"/>
              <a:t>tiedot syötetään käsin </a:t>
            </a:r>
            <a:r>
              <a:rPr lang="fi-FI" dirty="0" err="1"/>
              <a:t>TYP-tietojärjestelmään</a:t>
            </a:r>
            <a:r>
              <a:rPr lang="fi-FI" dirty="0"/>
              <a:t>. </a:t>
            </a:r>
            <a:r>
              <a:rPr lang="fi-FI" dirty="0" smtClean="0"/>
              <a:t> </a:t>
            </a:r>
            <a:r>
              <a:rPr lang="fi-FI" dirty="0" err="1" smtClean="0"/>
              <a:t>TYP-tietojärjestelmä</a:t>
            </a:r>
            <a:r>
              <a:rPr lang="fi-FI" dirty="0" smtClean="0"/>
              <a:t> </a:t>
            </a:r>
            <a:r>
              <a:rPr lang="fi-FI" dirty="0"/>
              <a:t>ei tuo tai vie tietoa automaattisesti.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Myöskään </a:t>
            </a:r>
            <a:r>
              <a:rPr lang="fi-FI" dirty="0"/>
              <a:t>asiakas – työtön ei pääse itse käsiksi tietoihinsa, on passiivinen kohde prosessissa ja jää usein ulkopuoliseksi asioidensa hoidon suhteen.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44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384478"/>
            <a:ext cx="8229600" cy="799553"/>
          </a:xfrm>
        </p:spPr>
        <p:txBody>
          <a:bodyPr/>
          <a:lstStyle/>
          <a:p>
            <a:r>
              <a:rPr lang="fi-FI" dirty="0" err="1" smtClean="0"/>
              <a:t>Digihaaste</a:t>
            </a:r>
            <a:r>
              <a:rPr lang="fi-FI" dirty="0" smtClean="0"/>
              <a:t> 2015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6</a:t>
            </a:fld>
            <a:endParaRPr lang="fi-FI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35" y="1090246"/>
            <a:ext cx="9028395" cy="54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14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Digihaaste</a:t>
            </a:r>
            <a:r>
              <a:rPr lang="fi-FI" dirty="0" smtClean="0"/>
              <a:t> 2015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 smtClean="0"/>
              <a:t>Hyvis-ICT</a:t>
            </a:r>
            <a:r>
              <a:rPr lang="fi-FI" dirty="0" smtClean="0"/>
              <a:t> OY on tehnyt </a:t>
            </a:r>
            <a:r>
              <a:rPr lang="fi-FI" dirty="0" err="1" smtClean="0"/>
              <a:t>digitalisaatiohanke-ehdotuksen</a:t>
            </a:r>
            <a:r>
              <a:rPr lang="fi-FI" dirty="0" smtClean="0"/>
              <a:t> : ”Työllistymisen yhteistyöympäristö”</a:t>
            </a:r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Asia etenee jatkovalmistelussa</a:t>
            </a:r>
          </a:p>
          <a:p>
            <a:pPr marL="1257300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Seuraavassa esitellään hankehakemuksen sisältöä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8516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Tavoite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Kehitettävässä ratkaisussa muodostetaan toimijoiden sähköinen yhteistyöalusta, johon voidaan koota eri tahojen, kyseistä asiakkuutta koskevat tiedot ja toimijat tehokkaasti yhteen.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Tähän </a:t>
            </a:r>
            <a:r>
              <a:rPr lang="fi-FI" dirty="0"/>
              <a:t>yhteiskäyttöiseen alustaan määritetään ensivaiheessa pitkäaikaistyöttömien työllistymistä edistävä </a:t>
            </a:r>
            <a:r>
              <a:rPr lang="fi-FI" dirty="0" smtClean="0"/>
              <a:t>ratkaisukokonaisuus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b="1" i="1" dirty="0" smtClean="0"/>
              <a:t>Uudessa </a:t>
            </a:r>
            <a:r>
              <a:rPr lang="fi-FI" b="1" i="1" dirty="0"/>
              <a:t>ratkaisussa asiakas nostetaan keskiöön ja sähköisten palvelujen ja uudenlaisten prosessien avulla kansalaista tuetaan itse ottamaan vastuuta omasta tilanteestaan ja palvelustaan.</a:t>
            </a:r>
            <a:endParaRPr 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8231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384478"/>
            <a:ext cx="8229600" cy="682322"/>
          </a:xfrm>
        </p:spPr>
        <p:txBody>
          <a:bodyPr/>
          <a:lstStyle/>
          <a:p>
            <a:r>
              <a:rPr lang="fi-FI" dirty="0" smtClean="0"/>
              <a:t>Tavoite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1D7C-A006-134E-A2F5-78888DCBD7A9}" type="datetime1">
              <a:rPr lang="fi-FI" smtClean="0"/>
              <a:t>28.10.2015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4BAFB-5DE6-5842-9863-F9E69E4AD503}" type="slidenum">
              <a:rPr lang="fi-FI" smtClean="0"/>
              <a:t>9</a:t>
            </a:fld>
            <a:endParaRPr lang="fi-FI"/>
          </a:p>
        </p:txBody>
      </p:sp>
      <p:pic>
        <p:nvPicPr>
          <p:cNvPr id="6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16" y="1301262"/>
            <a:ext cx="7608276" cy="54160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758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etusteema">
  <a:themeElements>
    <a:clrScheme name="Sydänsairaala">
      <a:dk1>
        <a:srgbClr val="3A3B3A"/>
      </a:dk1>
      <a:lt1>
        <a:srgbClr val="FFFFFF"/>
      </a:lt1>
      <a:dk2>
        <a:srgbClr val="002F63"/>
      </a:dk2>
      <a:lt2>
        <a:srgbClr val="808080"/>
      </a:lt2>
      <a:accent1>
        <a:srgbClr val="4D8FC9"/>
      </a:accent1>
      <a:accent2>
        <a:srgbClr val="D6D2CB"/>
      </a:accent2>
      <a:accent3>
        <a:srgbClr val="FFFFFF"/>
      </a:accent3>
      <a:accent4>
        <a:srgbClr val="D91130"/>
      </a:accent4>
      <a:accent5>
        <a:srgbClr val="DAEDEF"/>
      </a:accent5>
      <a:accent6>
        <a:srgbClr val="1D1D1B"/>
      </a:accent6>
      <a:hlink>
        <a:srgbClr val="D91130"/>
      </a:hlink>
      <a:folHlink>
        <a:srgbClr val="002F6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Oletusteema.thmx</Template>
  <TotalTime>7309</TotalTime>
  <Words>1001</Words>
  <Application>Microsoft Office PowerPoint</Application>
  <PresentationFormat>Näytössä katseltava diaesitys (4:3)</PresentationFormat>
  <Paragraphs>174</Paragraphs>
  <Slides>23</Slides>
  <Notes>8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23</vt:i4>
      </vt:variant>
    </vt:vector>
  </HeadingPairs>
  <TitlesOfParts>
    <vt:vector size="24" baseType="lpstr">
      <vt:lpstr>Oletusteema</vt:lpstr>
      <vt:lpstr> Sähköiset palvelut asiakasohjauksen ja asiakkaan osallistamisen tukena</vt:lpstr>
      <vt:lpstr>Strateginen linja</vt:lpstr>
      <vt:lpstr>PowerPoint-esitys</vt:lpstr>
      <vt:lpstr>SOTE sähköinen asiointi Suomessa</vt:lpstr>
      <vt:lpstr>Tilanne</vt:lpstr>
      <vt:lpstr>Digihaaste 2015</vt:lpstr>
      <vt:lpstr>Digihaaste 2015</vt:lpstr>
      <vt:lpstr>Tavoite</vt:lpstr>
      <vt:lpstr>Tavoite</vt:lpstr>
      <vt:lpstr>Hyödyt</vt:lpstr>
      <vt:lpstr>Hyödyt jatkuu</vt:lpstr>
      <vt:lpstr>PowerPoint-esitys</vt:lpstr>
      <vt:lpstr>Alusta</vt:lpstr>
      <vt:lpstr>Mitä se tekee</vt:lpstr>
      <vt:lpstr>Mitä saadaan</vt:lpstr>
      <vt:lpstr>PowerPoint-esitys</vt:lpstr>
      <vt:lpstr>PowerPoint-esitys</vt:lpstr>
      <vt:lpstr>Taustalle tarvitaan</vt:lpstr>
      <vt:lpstr>PowerPoint-esitys</vt:lpstr>
      <vt:lpstr>Toivottavasti lähdemme yhteiselle polulle</vt:lpstr>
      <vt:lpstr>Jotain mielenkiintoista on tapahtumassa</vt:lpstr>
      <vt:lpstr>Lisätiedot Timo.Saari@hyvis-ict.fi p. 044-7556492</vt:lpstr>
      <vt:lpstr>Kiitos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Anita Lahtinen</dc:creator>
  <cp:lastModifiedBy>Saari Timo</cp:lastModifiedBy>
  <cp:revision>231</cp:revision>
  <dcterms:created xsi:type="dcterms:W3CDTF">2015-06-03T11:47:24Z</dcterms:created>
  <dcterms:modified xsi:type="dcterms:W3CDTF">2015-10-28T07:36:41Z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-1500284564</vt:i4>
  </property>
  <property fmtid="{D5CDD505-2E9C-101B-9397-08002B2CF9AE}" pid="3" name="_NewReviewCycle">
    <vt:lpwstr/>
  </property>
  <property fmtid="{D5CDD505-2E9C-101B-9397-08002B2CF9AE}" pid="4" name="_EmailSubject">
    <vt:lpwstr>21.10 Digitalisaatio-seminaarin esitys</vt:lpwstr>
  </property>
  <property fmtid="{D5CDD505-2E9C-101B-9397-08002B2CF9AE}" pid="5" name="_AuthorEmail">
    <vt:lpwstr>Petri.Ketonen@hyvis-ict.fi</vt:lpwstr>
  </property>
  <property fmtid="{D5CDD505-2E9C-101B-9397-08002B2CF9AE}" pid="6" name="_AuthorEmailDisplayName">
    <vt:lpwstr>Ketonen Petri</vt:lpwstr>
  </property>
  <property fmtid="{D5CDD505-2E9C-101B-9397-08002B2CF9AE}" pid="7" name="_PreviousAdHocReviewCycleID">
    <vt:i4>-1673395840</vt:i4>
  </property>
</Properties>
</file>