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407" r:id="rId3"/>
    <p:sldId id="410" r:id="rId4"/>
    <p:sldId id="408" r:id="rId5"/>
    <p:sldId id="409" r:id="rId6"/>
    <p:sldId id="411" r:id="rId7"/>
    <p:sldId id="412" r:id="rId8"/>
    <p:sldId id="413" r:id="rId9"/>
    <p:sldId id="417" r:id="rId10"/>
    <p:sldId id="416" r:id="rId11"/>
    <p:sldId id="418" r:id="rId12"/>
    <p:sldId id="373" r:id="rId13"/>
    <p:sldId id="398" r:id="rId14"/>
    <p:sldId id="370" r:id="rId15"/>
    <p:sldId id="386" r:id="rId16"/>
    <p:sldId id="423" r:id="rId17"/>
    <p:sldId id="420" r:id="rId18"/>
    <p:sldId id="419" r:id="rId19"/>
    <p:sldId id="422" r:id="rId20"/>
    <p:sldId id="403" r:id="rId21"/>
    <p:sldId id="404" r:id="rId22"/>
    <p:sldId id="406" r:id="rId23"/>
    <p:sldId id="381" r:id="rId24"/>
  </p:sldIdLst>
  <p:sldSz cx="9144000" cy="6858000" type="screen4x3"/>
  <p:notesSz cx="6781800" cy="991235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FF6600"/>
    <a:srgbClr val="FF7C80"/>
    <a:srgbClr val="FF3300"/>
    <a:srgbClr val="10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615" autoAdjust="0"/>
    <p:restoredTop sz="86462" autoAdjust="0"/>
  </p:normalViewPr>
  <p:slideViewPr>
    <p:cSldViewPr>
      <p:cViewPr>
        <p:scale>
          <a:sx n="100" d="100"/>
          <a:sy n="100" d="100"/>
        </p:scale>
        <p:origin x="-115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0836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F3E0780D-638A-4A7C-A73C-4EE2C030935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1304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2950"/>
            <a:ext cx="4957762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41400" y="4708525"/>
            <a:ext cx="46990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8B763178-D3BC-4F7E-A5A3-BE356EB4E7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8978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53AA3-C818-4BD9-B8F5-B104BB97B262}" type="slidenum">
              <a:rPr lang="fi-FI" smtClean="0"/>
              <a:pPr/>
              <a:t>1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42875" y="1998663"/>
            <a:ext cx="8858250" cy="4706937"/>
            <a:chOff x="68" y="1237"/>
            <a:chExt cx="5621" cy="2987"/>
          </a:xfrm>
        </p:grpSpPr>
        <p:sp>
          <p:nvSpPr>
            <p:cNvPr id="5" name="Freeform 23"/>
            <p:cNvSpPr>
              <a:spLocks/>
            </p:cNvSpPr>
            <p:nvPr userDrawn="1"/>
          </p:nvSpPr>
          <p:spPr bwMode="auto">
            <a:xfrm>
              <a:off x="68" y="1237"/>
              <a:ext cx="5621" cy="2657"/>
            </a:xfrm>
            <a:custGeom>
              <a:avLst/>
              <a:gdLst/>
              <a:ahLst/>
              <a:cxnLst>
                <a:cxn ang="0">
                  <a:pos x="136" y="1934"/>
                </a:cxn>
                <a:cxn ang="0">
                  <a:pos x="310" y="1812"/>
                </a:cxn>
                <a:cxn ang="0">
                  <a:pos x="490" y="1698"/>
                </a:cxn>
                <a:cxn ang="0">
                  <a:pos x="676" y="1598"/>
                </a:cxn>
                <a:cxn ang="0">
                  <a:pos x="868" y="1515"/>
                </a:cxn>
                <a:cxn ang="0">
                  <a:pos x="1025" y="1464"/>
                </a:cxn>
                <a:cxn ang="0">
                  <a:pos x="1189" y="1430"/>
                </a:cxn>
                <a:cxn ang="0">
                  <a:pos x="1370" y="1407"/>
                </a:cxn>
                <a:cxn ang="0">
                  <a:pos x="1580" y="1400"/>
                </a:cxn>
                <a:cxn ang="0">
                  <a:pos x="1746" y="1409"/>
                </a:cxn>
                <a:cxn ang="0">
                  <a:pos x="1875" y="1423"/>
                </a:cxn>
                <a:cxn ang="0">
                  <a:pos x="2124" y="1467"/>
                </a:cxn>
                <a:cxn ang="0">
                  <a:pos x="2421" y="1541"/>
                </a:cxn>
                <a:cxn ang="0">
                  <a:pos x="2813" y="1651"/>
                </a:cxn>
                <a:cxn ang="0">
                  <a:pos x="3055" y="1709"/>
                </a:cxn>
                <a:cxn ang="0">
                  <a:pos x="3213" y="1734"/>
                </a:cxn>
                <a:cxn ang="0">
                  <a:pos x="3370" y="1745"/>
                </a:cxn>
                <a:cxn ang="0">
                  <a:pos x="3531" y="1738"/>
                </a:cxn>
                <a:cxn ang="0">
                  <a:pos x="3679" y="1717"/>
                </a:cxn>
                <a:cxn ang="0">
                  <a:pos x="3818" y="1685"/>
                </a:cxn>
                <a:cxn ang="0">
                  <a:pos x="3950" y="1644"/>
                </a:cxn>
                <a:cxn ang="0">
                  <a:pos x="4099" y="1582"/>
                </a:cxn>
                <a:cxn ang="0">
                  <a:pos x="4217" y="1522"/>
                </a:cxn>
                <a:cxn ang="0">
                  <a:pos x="4331" y="1454"/>
                </a:cxn>
                <a:cxn ang="0">
                  <a:pos x="4484" y="1345"/>
                </a:cxn>
                <a:cxn ang="0">
                  <a:pos x="4695" y="1167"/>
                </a:cxn>
                <a:cxn ang="0">
                  <a:pos x="4863" y="1008"/>
                </a:cxn>
                <a:cxn ang="0">
                  <a:pos x="5071" y="793"/>
                </a:cxn>
                <a:cxn ang="0">
                  <a:pos x="5185" y="653"/>
                </a:cxn>
                <a:cxn ang="0">
                  <a:pos x="5333" y="445"/>
                </a:cxn>
                <a:cxn ang="0">
                  <a:pos x="5621" y="0"/>
                </a:cxn>
                <a:cxn ang="0">
                  <a:pos x="5508" y="1338"/>
                </a:cxn>
                <a:cxn ang="0">
                  <a:pos x="5320" y="1503"/>
                </a:cxn>
                <a:cxn ang="0">
                  <a:pos x="5121" y="1654"/>
                </a:cxn>
                <a:cxn ang="0">
                  <a:pos x="4936" y="1762"/>
                </a:cxn>
                <a:cxn ang="0">
                  <a:pos x="4749" y="1844"/>
                </a:cxn>
                <a:cxn ang="0">
                  <a:pos x="4560" y="1902"/>
                </a:cxn>
                <a:cxn ang="0">
                  <a:pos x="4370" y="1940"/>
                </a:cxn>
                <a:cxn ang="0">
                  <a:pos x="4181" y="1958"/>
                </a:cxn>
                <a:cxn ang="0">
                  <a:pos x="4004" y="1960"/>
                </a:cxn>
                <a:cxn ang="0">
                  <a:pos x="3844" y="1951"/>
                </a:cxn>
                <a:cxn ang="0">
                  <a:pos x="3686" y="1931"/>
                </a:cxn>
                <a:cxn ang="0">
                  <a:pos x="3501" y="1899"/>
                </a:cxn>
                <a:cxn ang="0">
                  <a:pos x="3205" y="1826"/>
                </a:cxn>
                <a:cxn ang="0">
                  <a:pos x="2909" y="1737"/>
                </a:cxn>
                <a:cxn ang="0">
                  <a:pos x="2714" y="1688"/>
                </a:cxn>
                <a:cxn ang="0">
                  <a:pos x="2440" y="1633"/>
                </a:cxn>
                <a:cxn ang="0">
                  <a:pos x="2263" y="1610"/>
                </a:cxn>
                <a:cxn ang="0">
                  <a:pos x="2083" y="1598"/>
                </a:cxn>
                <a:cxn ang="0">
                  <a:pos x="1878" y="1601"/>
                </a:cxn>
                <a:cxn ang="0">
                  <a:pos x="1660" y="1626"/>
                </a:cxn>
                <a:cxn ang="0">
                  <a:pos x="1484" y="1663"/>
                </a:cxn>
                <a:cxn ang="0">
                  <a:pos x="1375" y="1696"/>
                </a:cxn>
                <a:cxn ang="0">
                  <a:pos x="1245" y="1745"/>
                </a:cxn>
                <a:cxn ang="0">
                  <a:pos x="1101" y="1819"/>
                </a:cxn>
                <a:cxn ang="0">
                  <a:pos x="903" y="1947"/>
                </a:cxn>
                <a:cxn ang="0">
                  <a:pos x="709" y="2096"/>
                </a:cxn>
                <a:cxn ang="0">
                  <a:pos x="350" y="2394"/>
                </a:cxn>
                <a:cxn ang="0">
                  <a:pos x="159" y="2544"/>
                </a:cxn>
                <a:cxn ang="0">
                  <a:pos x="23" y="2642"/>
                </a:cxn>
              </a:cxnLst>
              <a:rect l="0" t="0" r="r" b="b"/>
              <a:pathLst>
                <a:path w="5621" h="2657">
                  <a:moveTo>
                    <a:pt x="0" y="2657"/>
                  </a:moveTo>
                  <a:lnTo>
                    <a:pt x="0" y="2037"/>
                  </a:lnTo>
                  <a:lnTo>
                    <a:pt x="68" y="1985"/>
                  </a:lnTo>
                  <a:lnTo>
                    <a:pt x="102" y="1960"/>
                  </a:lnTo>
                  <a:lnTo>
                    <a:pt x="136" y="1934"/>
                  </a:lnTo>
                  <a:lnTo>
                    <a:pt x="171" y="1909"/>
                  </a:lnTo>
                  <a:lnTo>
                    <a:pt x="205" y="1885"/>
                  </a:lnTo>
                  <a:lnTo>
                    <a:pt x="240" y="1859"/>
                  </a:lnTo>
                  <a:lnTo>
                    <a:pt x="275" y="1835"/>
                  </a:lnTo>
                  <a:lnTo>
                    <a:pt x="310" y="1812"/>
                  </a:lnTo>
                  <a:lnTo>
                    <a:pt x="345" y="1787"/>
                  </a:lnTo>
                  <a:lnTo>
                    <a:pt x="382" y="1765"/>
                  </a:lnTo>
                  <a:lnTo>
                    <a:pt x="418" y="1741"/>
                  </a:lnTo>
                  <a:lnTo>
                    <a:pt x="454" y="1719"/>
                  </a:lnTo>
                  <a:lnTo>
                    <a:pt x="490" y="1698"/>
                  </a:lnTo>
                  <a:lnTo>
                    <a:pt x="526" y="1676"/>
                  </a:lnTo>
                  <a:lnTo>
                    <a:pt x="564" y="1656"/>
                  </a:lnTo>
                  <a:lnTo>
                    <a:pt x="600" y="1636"/>
                  </a:lnTo>
                  <a:lnTo>
                    <a:pt x="638" y="1616"/>
                  </a:lnTo>
                  <a:lnTo>
                    <a:pt x="676" y="1598"/>
                  </a:lnTo>
                  <a:lnTo>
                    <a:pt x="713" y="1580"/>
                  </a:lnTo>
                  <a:lnTo>
                    <a:pt x="752" y="1563"/>
                  </a:lnTo>
                  <a:lnTo>
                    <a:pt x="789" y="1546"/>
                  </a:lnTo>
                  <a:lnTo>
                    <a:pt x="828" y="1530"/>
                  </a:lnTo>
                  <a:lnTo>
                    <a:pt x="868" y="1515"/>
                  </a:lnTo>
                  <a:lnTo>
                    <a:pt x="887" y="1508"/>
                  </a:lnTo>
                  <a:lnTo>
                    <a:pt x="906" y="1501"/>
                  </a:lnTo>
                  <a:lnTo>
                    <a:pt x="946" y="1488"/>
                  </a:lnTo>
                  <a:lnTo>
                    <a:pt x="985" y="1475"/>
                  </a:lnTo>
                  <a:lnTo>
                    <a:pt x="1025" y="1464"/>
                  </a:lnTo>
                  <a:lnTo>
                    <a:pt x="1066" y="1454"/>
                  </a:lnTo>
                  <a:lnTo>
                    <a:pt x="1106" y="1445"/>
                  </a:lnTo>
                  <a:lnTo>
                    <a:pt x="1127" y="1441"/>
                  </a:lnTo>
                  <a:lnTo>
                    <a:pt x="1147" y="1437"/>
                  </a:lnTo>
                  <a:lnTo>
                    <a:pt x="1189" y="1430"/>
                  </a:lnTo>
                  <a:lnTo>
                    <a:pt x="1234" y="1422"/>
                  </a:lnTo>
                  <a:lnTo>
                    <a:pt x="1257" y="1419"/>
                  </a:lnTo>
                  <a:lnTo>
                    <a:pt x="1280" y="1416"/>
                  </a:lnTo>
                  <a:lnTo>
                    <a:pt x="1326" y="1411"/>
                  </a:lnTo>
                  <a:lnTo>
                    <a:pt x="1370" y="1407"/>
                  </a:lnTo>
                  <a:lnTo>
                    <a:pt x="1414" y="1404"/>
                  </a:lnTo>
                  <a:lnTo>
                    <a:pt x="1459" y="1402"/>
                  </a:lnTo>
                  <a:lnTo>
                    <a:pt x="1503" y="1401"/>
                  </a:lnTo>
                  <a:lnTo>
                    <a:pt x="1546" y="1400"/>
                  </a:lnTo>
                  <a:lnTo>
                    <a:pt x="1580" y="1400"/>
                  </a:lnTo>
                  <a:lnTo>
                    <a:pt x="1613" y="1401"/>
                  </a:lnTo>
                  <a:lnTo>
                    <a:pt x="1647" y="1402"/>
                  </a:lnTo>
                  <a:lnTo>
                    <a:pt x="1680" y="1404"/>
                  </a:lnTo>
                  <a:lnTo>
                    <a:pt x="1713" y="1406"/>
                  </a:lnTo>
                  <a:lnTo>
                    <a:pt x="1746" y="1409"/>
                  </a:lnTo>
                  <a:lnTo>
                    <a:pt x="1763" y="1410"/>
                  </a:lnTo>
                  <a:lnTo>
                    <a:pt x="1779" y="1412"/>
                  </a:lnTo>
                  <a:lnTo>
                    <a:pt x="1811" y="1415"/>
                  </a:lnTo>
                  <a:lnTo>
                    <a:pt x="1843" y="1418"/>
                  </a:lnTo>
                  <a:lnTo>
                    <a:pt x="1875" y="1423"/>
                  </a:lnTo>
                  <a:lnTo>
                    <a:pt x="1907" y="1427"/>
                  </a:lnTo>
                  <a:lnTo>
                    <a:pt x="1938" y="1433"/>
                  </a:lnTo>
                  <a:lnTo>
                    <a:pt x="2001" y="1443"/>
                  </a:lnTo>
                  <a:lnTo>
                    <a:pt x="2063" y="1454"/>
                  </a:lnTo>
                  <a:lnTo>
                    <a:pt x="2124" y="1467"/>
                  </a:lnTo>
                  <a:lnTo>
                    <a:pt x="2185" y="1480"/>
                  </a:lnTo>
                  <a:lnTo>
                    <a:pt x="2245" y="1495"/>
                  </a:lnTo>
                  <a:lnTo>
                    <a:pt x="2304" y="1510"/>
                  </a:lnTo>
                  <a:lnTo>
                    <a:pt x="2363" y="1525"/>
                  </a:lnTo>
                  <a:lnTo>
                    <a:pt x="2421" y="1541"/>
                  </a:lnTo>
                  <a:lnTo>
                    <a:pt x="2478" y="1557"/>
                  </a:lnTo>
                  <a:lnTo>
                    <a:pt x="2536" y="1573"/>
                  </a:lnTo>
                  <a:lnTo>
                    <a:pt x="2647" y="1605"/>
                  </a:lnTo>
                  <a:lnTo>
                    <a:pt x="2758" y="1637"/>
                  </a:lnTo>
                  <a:lnTo>
                    <a:pt x="2813" y="1651"/>
                  </a:lnTo>
                  <a:lnTo>
                    <a:pt x="2867" y="1666"/>
                  </a:lnTo>
                  <a:lnTo>
                    <a:pt x="2921" y="1679"/>
                  </a:lnTo>
                  <a:lnTo>
                    <a:pt x="2975" y="1692"/>
                  </a:lnTo>
                  <a:lnTo>
                    <a:pt x="3028" y="1704"/>
                  </a:lnTo>
                  <a:lnTo>
                    <a:pt x="3055" y="1709"/>
                  </a:lnTo>
                  <a:lnTo>
                    <a:pt x="3081" y="1714"/>
                  </a:lnTo>
                  <a:lnTo>
                    <a:pt x="3134" y="1723"/>
                  </a:lnTo>
                  <a:lnTo>
                    <a:pt x="3160" y="1727"/>
                  </a:lnTo>
                  <a:lnTo>
                    <a:pt x="3187" y="1731"/>
                  </a:lnTo>
                  <a:lnTo>
                    <a:pt x="3213" y="1734"/>
                  </a:lnTo>
                  <a:lnTo>
                    <a:pt x="3239" y="1737"/>
                  </a:lnTo>
                  <a:lnTo>
                    <a:pt x="3292" y="1742"/>
                  </a:lnTo>
                  <a:lnTo>
                    <a:pt x="3317" y="1743"/>
                  </a:lnTo>
                  <a:lnTo>
                    <a:pt x="3343" y="1744"/>
                  </a:lnTo>
                  <a:lnTo>
                    <a:pt x="3370" y="1745"/>
                  </a:lnTo>
                  <a:lnTo>
                    <a:pt x="3395" y="1745"/>
                  </a:lnTo>
                  <a:lnTo>
                    <a:pt x="3430" y="1745"/>
                  </a:lnTo>
                  <a:lnTo>
                    <a:pt x="3463" y="1744"/>
                  </a:lnTo>
                  <a:lnTo>
                    <a:pt x="3497" y="1741"/>
                  </a:lnTo>
                  <a:lnTo>
                    <a:pt x="3531" y="1738"/>
                  </a:lnTo>
                  <a:lnTo>
                    <a:pt x="3562" y="1735"/>
                  </a:lnTo>
                  <a:lnTo>
                    <a:pt x="3591" y="1731"/>
                  </a:lnTo>
                  <a:lnTo>
                    <a:pt x="3621" y="1726"/>
                  </a:lnTo>
                  <a:lnTo>
                    <a:pt x="3650" y="1722"/>
                  </a:lnTo>
                  <a:lnTo>
                    <a:pt x="3679" y="1717"/>
                  </a:lnTo>
                  <a:lnTo>
                    <a:pt x="3707" y="1711"/>
                  </a:lnTo>
                  <a:lnTo>
                    <a:pt x="3735" y="1705"/>
                  </a:lnTo>
                  <a:lnTo>
                    <a:pt x="3763" y="1699"/>
                  </a:lnTo>
                  <a:lnTo>
                    <a:pt x="3790" y="1692"/>
                  </a:lnTo>
                  <a:lnTo>
                    <a:pt x="3818" y="1685"/>
                  </a:lnTo>
                  <a:lnTo>
                    <a:pt x="3844" y="1677"/>
                  </a:lnTo>
                  <a:lnTo>
                    <a:pt x="3872" y="1669"/>
                  </a:lnTo>
                  <a:lnTo>
                    <a:pt x="3898" y="1661"/>
                  </a:lnTo>
                  <a:lnTo>
                    <a:pt x="3923" y="1653"/>
                  </a:lnTo>
                  <a:lnTo>
                    <a:pt x="3950" y="1644"/>
                  </a:lnTo>
                  <a:lnTo>
                    <a:pt x="3975" y="1635"/>
                  </a:lnTo>
                  <a:lnTo>
                    <a:pt x="4001" y="1625"/>
                  </a:lnTo>
                  <a:lnTo>
                    <a:pt x="4025" y="1614"/>
                  </a:lnTo>
                  <a:lnTo>
                    <a:pt x="4075" y="1593"/>
                  </a:lnTo>
                  <a:lnTo>
                    <a:pt x="4099" y="1582"/>
                  </a:lnTo>
                  <a:lnTo>
                    <a:pt x="4123" y="1571"/>
                  </a:lnTo>
                  <a:lnTo>
                    <a:pt x="4147" y="1560"/>
                  </a:lnTo>
                  <a:lnTo>
                    <a:pt x="4170" y="1547"/>
                  </a:lnTo>
                  <a:lnTo>
                    <a:pt x="4194" y="1535"/>
                  </a:lnTo>
                  <a:lnTo>
                    <a:pt x="4217" y="1522"/>
                  </a:lnTo>
                  <a:lnTo>
                    <a:pt x="4240" y="1509"/>
                  </a:lnTo>
                  <a:lnTo>
                    <a:pt x="4264" y="1496"/>
                  </a:lnTo>
                  <a:lnTo>
                    <a:pt x="4286" y="1482"/>
                  </a:lnTo>
                  <a:lnTo>
                    <a:pt x="4308" y="1468"/>
                  </a:lnTo>
                  <a:lnTo>
                    <a:pt x="4331" y="1454"/>
                  </a:lnTo>
                  <a:lnTo>
                    <a:pt x="4353" y="1439"/>
                  </a:lnTo>
                  <a:lnTo>
                    <a:pt x="4398" y="1409"/>
                  </a:lnTo>
                  <a:lnTo>
                    <a:pt x="4419" y="1394"/>
                  </a:lnTo>
                  <a:lnTo>
                    <a:pt x="4441" y="1378"/>
                  </a:lnTo>
                  <a:lnTo>
                    <a:pt x="4484" y="1345"/>
                  </a:lnTo>
                  <a:lnTo>
                    <a:pt x="4527" y="1312"/>
                  </a:lnTo>
                  <a:lnTo>
                    <a:pt x="4570" y="1277"/>
                  </a:lnTo>
                  <a:lnTo>
                    <a:pt x="4612" y="1242"/>
                  </a:lnTo>
                  <a:lnTo>
                    <a:pt x="4654" y="1205"/>
                  </a:lnTo>
                  <a:lnTo>
                    <a:pt x="4695" y="1167"/>
                  </a:lnTo>
                  <a:lnTo>
                    <a:pt x="4738" y="1129"/>
                  </a:lnTo>
                  <a:lnTo>
                    <a:pt x="4780" y="1089"/>
                  </a:lnTo>
                  <a:lnTo>
                    <a:pt x="4800" y="1070"/>
                  </a:lnTo>
                  <a:lnTo>
                    <a:pt x="4821" y="1050"/>
                  </a:lnTo>
                  <a:lnTo>
                    <a:pt x="4863" y="1008"/>
                  </a:lnTo>
                  <a:lnTo>
                    <a:pt x="4905" y="966"/>
                  </a:lnTo>
                  <a:lnTo>
                    <a:pt x="4947" y="923"/>
                  </a:lnTo>
                  <a:lnTo>
                    <a:pt x="5033" y="834"/>
                  </a:lnTo>
                  <a:lnTo>
                    <a:pt x="5052" y="814"/>
                  </a:lnTo>
                  <a:lnTo>
                    <a:pt x="5071" y="793"/>
                  </a:lnTo>
                  <a:lnTo>
                    <a:pt x="5091" y="771"/>
                  </a:lnTo>
                  <a:lnTo>
                    <a:pt x="5110" y="749"/>
                  </a:lnTo>
                  <a:lnTo>
                    <a:pt x="5148" y="702"/>
                  </a:lnTo>
                  <a:lnTo>
                    <a:pt x="5167" y="678"/>
                  </a:lnTo>
                  <a:lnTo>
                    <a:pt x="5185" y="653"/>
                  </a:lnTo>
                  <a:lnTo>
                    <a:pt x="5223" y="604"/>
                  </a:lnTo>
                  <a:lnTo>
                    <a:pt x="5241" y="578"/>
                  </a:lnTo>
                  <a:lnTo>
                    <a:pt x="5260" y="552"/>
                  </a:lnTo>
                  <a:lnTo>
                    <a:pt x="5297" y="499"/>
                  </a:lnTo>
                  <a:lnTo>
                    <a:pt x="5333" y="445"/>
                  </a:lnTo>
                  <a:lnTo>
                    <a:pt x="5370" y="390"/>
                  </a:lnTo>
                  <a:lnTo>
                    <a:pt x="5407" y="335"/>
                  </a:lnTo>
                  <a:lnTo>
                    <a:pt x="5478" y="223"/>
                  </a:lnTo>
                  <a:lnTo>
                    <a:pt x="5550" y="111"/>
                  </a:lnTo>
                  <a:lnTo>
                    <a:pt x="5621" y="0"/>
                  </a:lnTo>
                  <a:lnTo>
                    <a:pt x="5621" y="614"/>
                  </a:lnTo>
                  <a:lnTo>
                    <a:pt x="5621" y="1227"/>
                  </a:lnTo>
                  <a:lnTo>
                    <a:pt x="5586" y="1263"/>
                  </a:lnTo>
                  <a:lnTo>
                    <a:pt x="5548" y="1300"/>
                  </a:lnTo>
                  <a:lnTo>
                    <a:pt x="5508" y="1338"/>
                  </a:lnTo>
                  <a:lnTo>
                    <a:pt x="5487" y="1357"/>
                  </a:lnTo>
                  <a:lnTo>
                    <a:pt x="5466" y="1378"/>
                  </a:lnTo>
                  <a:lnTo>
                    <a:pt x="5420" y="1418"/>
                  </a:lnTo>
                  <a:lnTo>
                    <a:pt x="5372" y="1460"/>
                  </a:lnTo>
                  <a:lnTo>
                    <a:pt x="5320" y="1503"/>
                  </a:lnTo>
                  <a:lnTo>
                    <a:pt x="5266" y="1547"/>
                  </a:lnTo>
                  <a:lnTo>
                    <a:pt x="5230" y="1576"/>
                  </a:lnTo>
                  <a:lnTo>
                    <a:pt x="5194" y="1603"/>
                  </a:lnTo>
                  <a:lnTo>
                    <a:pt x="5158" y="1629"/>
                  </a:lnTo>
                  <a:lnTo>
                    <a:pt x="5121" y="1654"/>
                  </a:lnTo>
                  <a:lnTo>
                    <a:pt x="5085" y="1677"/>
                  </a:lnTo>
                  <a:lnTo>
                    <a:pt x="5047" y="1701"/>
                  </a:lnTo>
                  <a:lnTo>
                    <a:pt x="5010" y="1722"/>
                  </a:lnTo>
                  <a:lnTo>
                    <a:pt x="4974" y="1742"/>
                  </a:lnTo>
                  <a:lnTo>
                    <a:pt x="4936" y="1762"/>
                  </a:lnTo>
                  <a:lnTo>
                    <a:pt x="4899" y="1780"/>
                  </a:lnTo>
                  <a:lnTo>
                    <a:pt x="4861" y="1797"/>
                  </a:lnTo>
                  <a:lnTo>
                    <a:pt x="4824" y="1814"/>
                  </a:lnTo>
                  <a:lnTo>
                    <a:pt x="4787" y="1830"/>
                  </a:lnTo>
                  <a:lnTo>
                    <a:pt x="4749" y="1844"/>
                  </a:lnTo>
                  <a:lnTo>
                    <a:pt x="4711" y="1857"/>
                  </a:lnTo>
                  <a:lnTo>
                    <a:pt x="4673" y="1870"/>
                  </a:lnTo>
                  <a:lnTo>
                    <a:pt x="4636" y="1882"/>
                  </a:lnTo>
                  <a:lnTo>
                    <a:pt x="4598" y="1893"/>
                  </a:lnTo>
                  <a:lnTo>
                    <a:pt x="4560" y="1902"/>
                  </a:lnTo>
                  <a:lnTo>
                    <a:pt x="4522" y="1911"/>
                  </a:lnTo>
                  <a:lnTo>
                    <a:pt x="4484" y="1920"/>
                  </a:lnTo>
                  <a:lnTo>
                    <a:pt x="4447" y="1927"/>
                  </a:lnTo>
                  <a:lnTo>
                    <a:pt x="4408" y="1933"/>
                  </a:lnTo>
                  <a:lnTo>
                    <a:pt x="4370" y="1940"/>
                  </a:lnTo>
                  <a:lnTo>
                    <a:pt x="4333" y="1945"/>
                  </a:lnTo>
                  <a:lnTo>
                    <a:pt x="4294" y="1949"/>
                  </a:lnTo>
                  <a:lnTo>
                    <a:pt x="4257" y="1953"/>
                  </a:lnTo>
                  <a:lnTo>
                    <a:pt x="4219" y="1956"/>
                  </a:lnTo>
                  <a:lnTo>
                    <a:pt x="4181" y="1958"/>
                  </a:lnTo>
                  <a:lnTo>
                    <a:pt x="4144" y="1960"/>
                  </a:lnTo>
                  <a:lnTo>
                    <a:pt x="4106" y="1961"/>
                  </a:lnTo>
                  <a:lnTo>
                    <a:pt x="4069" y="1961"/>
                  </a:lnTo>
                  <a:lnTo>
                    <a:pt x="4036" y="1961"/>
                  </a:lnTo>
                  <a:lnTo>
                    <a:pt x="4004" y="1960"/>
                  </a:lnTo>
                  <a:lnTo>
                    <a:pt x="3972" y="1959"/>
                  </a:lnTo>
                  <a:lnTo>
                    <a:pt x="3940" y="1957"/>
                  </a:lnTo>
                  <a:lnTo>
                    <a:pt x="3907" y="1956"/>
                  </a:lnTo>
                  <a:lnTo>
                    <a:pt x="3876" y="1953"/>
                  </a:lnTo>
                  <a:lnTo>
                    <a:pt x="3844" y="1951"/>
                  </a:lnTo>
                  <a:lnTo>
                    <a:pt x="3812" y="1948"/>
                  </a:lnTo>
                  <a:lnTo>
                    <a:pt x="3780" y="1944"/>
                  </a:lnTo>
                  <a:lnTo>
                    <a:pt x="3749" y="1940"/>
                  </a:lnTo>
                  <a:lnTo>
                    <a:pt x="3717" y="1935"/>
                  </a:lnTo>
                  <a:lnTo>
                    <a:pt x="3686" y="1931"/>
                  </a:lnTo>
                  <a:lnTo>
                    <a:pt x="3655" y="1926"/>
                  </a:lnTo>
                  <a:lnTo>
                    <a:pt x="3624" y="1921"/>
                  </a:lnTo>
                  <a:lnTo>
                    <a:pt x="3562" y="1910"/>
                  </a:lnTo>
                  <a:lnTo>
                    <a:pt x="3531" y="1905"/>
                  </a:lnTo>
                  <a:lnTo>
                    <a:pt x="3501" y="1899"/>
                  </a:lnTo>
                  <a:lnTo>
                    <a:pt x="3441" y="1886"/>
                  </a:lnTo>
                  <a:lnTo>
                    <a:pt x="3381" y="1871"/>
                  </a:lnTo>
                  <a:lnTo>
                    <a:pt x="3321" y="1856"/>
                  </a:lnTo>
                  <a:lnTo>
                    <a:pt x="3263" y="1841"/>
                  </a:lnTo>
                  <a:lnTo>
                    <a:pt x="3205" y="1826"/>
                  </a:lnTo>
                  <a:lnTo>
                    <a:pt x="3148" y="1808"/>
                  </a:lnTo>
                  <a:lnTo>
                    <a:pt x="3092" y="1792"/>
                  </a:lnTo>
                  <a:lnTo>
                    <a:pt x="3032" y="1774"/>
                  </a:lnTo>
                  <a:lnTo>
                    <a:pt x="2971" y="1756"/>
                  </a:lnTo>
                  <a:lnTo>
                    <a:pt x="2909" y="1737"/>
                  </a:lnTo>
                  <a:lnTo>
                    <a:pt x="2846" y="1720"/>
                  </a:lnTo>
                  <a:lnTo>
                    <a:pt x="2813" y="1712"/>
                  </a:lnTo>
                  <a:lnTo>
                    <a:pt x="2781" y="1704"/>
                  </a:lnTo>
                  <a:lnTo>
                    <a:pt x="2747" y="1696"/>
                  </a:lnTo>
                  <a:lnTo>
                    <a:pt x="2714" y="1688"/>
                  </a:lnTo>
                  <a:lnTo>
                    <a:pt x="2681" y="1679"/>
                  </a:lnTo>
                  <a:lnTo>
                    <a:pt x="2647" y="1672"/>
                  </a:lnTo>
                  <a:lnTo>
                    <a:pt x="2579" y="1658"/>
                  </a:lnTo>
                  <a:lnTo>
                    <a:pt x="2510" y="1645"/>
                  </a:lnTo>
                  <a:lnTo>
                    <a:pt x="2440" y="1633"/>
                  </a:lnTo>
                  <a:lnTo>
                    <a:pt x="2406" y="1628"/>
                  </a:lnTo>
                  <a:lnTo>
                    <a:pt x="2370" y="1623"/>
                  </a:lnTo>
                  <a:lnTo>
                    <a:pt x="2335" y="1618"/>
                  </a:lnTo>
                  <a:lnTo>
                    <a:pt x="2299" y="1613"/>
                  </a:lnTo>
                  <a:lnTo>
                    <a:pt x="2263" y="1610"/>
                  </a:lnTo>
                  <a:lnTo>
                    <a:pt x="2228" y="1606"/>
                  </a:lnTo>
                  <a:lnTo>
                    <a:pt x="2191" y="1604"/>
                  </a:lnTo>
                  <a:lnTo>
                    <a:pt x="2155" y="1601"/>
                  </a:lnTo>
                  <a:lnTo>
                    <a:pt x="2119" y="1599"/>
                  </a:lnTo>
                  <a:lnTo>
                    <a:pt x="2083" y="1598"/>
                  </a:lnTo>
                  <a:lnTo>
                    <a:pt x="2046" y="1597"/>
                  </a:lnTo>
                  <a:lnTo>
                    <a:pt x="2009" y="1597"/>
                  </a:lnTo>
                  <a:lnTo>
                    <a:pt x="1966" y="1597"/>
                  </a:lnTo>
                  <a:lnTo>
                    <a:pt x="1922" y="1599"/>
                  </a:lnTo>
                  <a:lnTo>
                    <a:pt x="1878" y="1601"/>
                  </a:lnTo>
                  <a:lnTo>
                    <a:pt x="1835" y="1604"/>
                  </a:lnTo>
                  <a:lnTo>
                    <a:pt x="1791" y="1607"/>
                  </a:lnTo>
                  <a:lnTo>
                    <a:pt x="1747" y="1612"/>
                  </a:lnTo>
                  <a:lnTo>
                    <a:pt x="1704" y="1618"/>
                  </a:lnTo>
                  <a:lnTo>
                    <a:pt x="1660" y="1626"/>
                  </a:lnTo>
                  <a:lnTo>
                    <a:pt x="1615" y="1633"/>
                  </a:lnTo>
                  <a:lnTo>
                    <a:pt x="1572" y="1642"/>
                  </a:lnTo>
                  <a:lnTo>
                    <a:pt x="1528" y="1652"/>
                  </a:lnTo>
                  <a:lnTo>
                    <a:pt x="1506" y="1657"/>
                  </a:lnTo>
                  <a:lnTo>
                    <a:pt x="1484" y="1663"/>
                  </a:lnTo>
                  <a:lnTo>
                    <a:pt x="1462" y="1669"/>
                  </a:lnTo>
                  <a:lnTo>
                    <a:pt x="1441" y="1675"/>
                  </a:lnTo>
                  <a:lnTo>
                    <a:pt x="1418" y="1681"/>
                  </a:lnTo>
                  <a:lnTo>
                    <a:pt x="1397" y="1689"/>
                  </a:lnTo>
                  <a:lnTo>
                    <a:pt x="1375" y="1696"/>
                  </a:lnTo>
                  <a:lnTo>
                    <a:pt x="1353" y="1704"/>
                  </a:lnTo>
                  <a:lnTo>
                    <a:pt x="1309" y="1719"/>
                  </a:lnTo>
                  <a:lnTo>
                    <a:pt x="1288" y="1727"/>
                  </a:lnTo>
                  <a:lnTo>
                    <a:pt x="1267" y="1736"/>
                  </a:lnTo>
                  <a:lnTo>
                    <a:pt x="1245" y="1745"/>
                  </a:lnTo>
                  <a:lnTo>
                    <a:pt x="1224" y="1755"/>
                  </a:lnTo>
                  <a:lnTo>
                    <a:pt x="1204" y="1765"/>
                  </a:lnTo>
                  <a:lnTo>
                    <a:pt x="1183" y="1775"/>
                  </a:lnTo>
                  <a:lnTo>
                    <a:pt x="1142" y="1796"/>
                  </a:lnTo>
                  <a:lnTo>
                    <a:pt x="1101" y="1819"/>
                  </a:lnTo>
                  <a:lnTo>
                    <a:pt x="1061" y="1842"/>
                  </a:lnTo>
                  <a:lnTo>
                    <a:pt x="1021" y="1866"/>
                  </a:lnTo>
                  <a:lnTo>
                    <a:pt x="981" y="1892"/>
                  </a:lnTo>
                  <a:lnTo>
                    <a:pt x="942" y="1919"/>
                  </a:lnTo>
                  <a:lnTo>
                    <a:pt x="903" y="1947"/>
                  </a:lnTo>
                  <a:lnTo>
                    <a:pt x="864" y="1975"/>
                  </a:lnTo>
                  <a:lnTo>
                    <a:pt x="825" y="2005"/>
                  </a:lnTo>
                  <a:lnTo>
                    <a:pt x="786" y="2034"/>
                  </a:lnTo>
                  <a:lnTo>
                    <a:pt x="748" y="2066"/>
                  </a:lnTo>
                  <a:lnTo>
                    <a:pt x="709" y="2096"/>
                  </a:lnTo>
                  <a:lnTo>
                    <a:pt x="669" y="2129"/>
                  </a:lnTo>
                  <a:lnTo>
                    <a:pt x="592" y="2194"/>
                  </a:lnTo>
                  <a:lnTo>
                    <a:pt x="513" y="2260"/>
                  </a:lnTo>
                  <a:lnTo>
                    <a:pt x="433" y="2327"/>
                  </a:lnTo>
                  <a:lnTo>
                    <a:pt x="350" y="2394"/>
                  </a:lnTo>
                  <a:lnTo>
                    <a:pt x="310" y="2427"/>
                  </a:lnTo>
                  <a:lnTo>
                    <a:pt x="267" y="2461"/>
                  </a:lnTo>
                  <a:lnTo>
                    <a:pt x="225" y="2494"/>
                  </a:lnTo>
                  <a:lnTo>
                    <a:pt x="181" y="2528"/>
                  </a:lnTo>
                  <a:lnTo>
                    <a:pt x="159" y="2544"/>
                  </a:lnTo>
                  <a:lnTo>
                    <a:pt x="137" y="2560"/>
                  </a:lnTo>
                  <a:lnTo>
                    <a:pt x="92" y="2593"/>
                  </a:lnTo>
                  <a:lnTo>
                    <a:pt x="69" y="2609"/>
                  </a:lnTo>
                  <a:lnTo>
                    <a:pt x="47" y="2625"/>
                  </a:lnTo>
                  <a:lnTo>
                    <a:pt x="23" y="2642"/>
                  </a:lnTo>
                  <a:lnTo>
                    <a:pt x="0" y="2657"/>
                  </a:lnTo>
                  <a:close/>
                </a:path>
              </a:pathLst>
            </a:custGeom>
            <a:gradFill rotWithShape="0">
              <a:gsLst>
                <a:gs pos="0">
                  <a:srgbClr val="FEF8BA"/>
                </a:gs>
                <a:gs pos="100000">
                  <a:srgbClr val="FCF0BA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6" name="Freeform 22"/>
            <p:cNvSpPr>
              <a:spLocks/>
            </p:cNvSpPr>
            <p:nvPr userDrawn="1"/>
          </p:nvSpPr>
          <p:spPr bwMode="auto">
            <a:xfrm>
              <a:off x="203" y="3046"/>
              <a:ext cx="5466" cy="1178"/>
            </a:xfrm>
            <a:custGeom>
              <a:avLst/>
              <a:gdLst/>
              <a:ahLst/>
              <a:cxnLst>
                <a:cxn ang="0">
                  <a:pos x="41" y="1157"/>
                </a:cxn>
                <a:cxn ang="0">
                  <a:pos x="171" y="1081"/>
                </a:cxn>
                <a:cxn ang="0">
                  <a:pos x="331" y="967"/>
                </a:cxn>
                <a:cxn ang="0">
                  <a:pos x="663" y="700"/>
                </a:cxn>
                <a:cxn ang="0">
                  <a:pos x="907" y="516"/>
                </a:cxn>
                <a:cxn ang="0">
                  <a:pos x="1154" y="355"/>
                </a:cxn>
                <a:cxn ang="0">
                  <a:pos x="1334" y="257"/>
                </a:cxn>
                <a:cxn ang="0">
                  <a:pos x="1528" y="169"/>
                </a:cxn>
                <a:cxn ang="0">
                  <a:pos x="1700" y="107"/>
                </a:cxn>
                <a:cxn ang="0">
                  <a:pos x="1888" y="56"/>
                </a:cxn>
                <a:cxn ang="0">
                  <a:pos x="2075" y="22"/>
                </a:cxn>
                <a:cxn ang="0">
                  <a:pos x="2253" y="6"/>
                </a:cxn>
                <a:cxn ang="0">
                  <a:pos x="2439" y="5"/>
                </a:cxn>
                <a:cxn ang="0">
                  <a:pos x="2639" y="23"/>
                </a:cxn>
                <a:cxn ang="0">
                  <a:pos x="2824" y="55"/>
                </a:cxn>
                <a:cxn ang="0">
                  <a:pos x="2994" y="98"/>
                </a:cxn>
                <a:cxn ang="0">
                  <a:pos x="3261" y="185"/>
                </a:cxn>
                <a:cxn ang="0">
                  <a:pos x="3621" y="312"/>
                </a:cxn>
                <a:cxn ang="0">
                  <a:pos x="3808" y="367"/>
                </a:cxn>
                <a:cxn ang="0">
                  <a:pos x="3947" y="399"/>
                </a:cxn>
                <a:cxn ang="0">
                  <a:pos x="4094" y="421"/>
                </a:cxn>
                <a:cxn ang="0">
                  <a:pos x="4254" y="432"/>
                </a:cxn>
                <a:cxn ang="0">
                  <a:pos x="4445" y="430"/>
                </a:cxn>
                <a:cxn ang="0">
                  <a:pos x="4595" y="417"/>
                </a:cxn>
                <a:cxn ang="0">
                  <a:pos x="4727" y="390"/>
                </a:cxn>
                <a:cxn ang="0">
                  <a:pos x="4880" y="337"/>
                </a:cxn>
                <a:cxn ang="0">
                  <a:pos x="5065" y="251"/>
                </a:cxn>
                <a:cxn ang="0">
                  <a:pos x="5230" y="159"/>
                </a:cxn>
                <a:cxn ang="0">
                  <a:pos x="5417" y="36"/>
                </a:cxn>
                <a:cxn ang="0">
                  <a:pos x="5380" y="69"/>
                </a:cxn>
                <a:cxn ang="0">
                  <a:pos x="5217" y="179"/>
                </a:cxn>
                <a:cxn ang="0">
                  <a:pos x="5029" y="284"/>
                </a:cxn>
                <a:cxn ang="0">
                  <a:pos x="4852" y="363"/>
                </a:cxn>
                <a:cxn ang="0">
                  <a:pos x="4681" y="420"/>
                </a:cxn>
                <a:cxn ang="0">
                  <a:pos x="4552" y="451"/>
                </a:cxn>
                <a:cxn ang="0">
                  <a:pos x="4418" y="469"/>
                </a:cxn>
                <a:cxn ang="0">
                  <a:pos x="4232" y="477"/>
                </a:cxn>
                <a:cxn ang="0">
                  <a:pos x="4031" y="466"/>
                </a:cxn>
                <a:cxn ang="0">
                  <a:pos x="3838" y="434"/>
                </a:cxn>
                <a:cxn ang="0">
                  <a:pos x="3456" y="359"/>
                </a:cxn>
                <a:cxn ang="0">
                  <a:pos x="3051" y="288"/>
                </a:cxn>
                <a:cxn ang="0">
                  <a:pos x="2803" y="261"/>
                </a:cxn>
                <a:cxn ang="0">
                  <a:pos x="2608" y="256"/>
                </a:cxn>
                <a:cxn ang="0">
                  <a:pos x="2439" y="270"/>
                </a:cxn>
                <a:cxn ang="0">
                  <a:pos x="2322" y="293"/>
                </a:cxn>
                <a:cxn ang="0">
                  <a:pos x="2169" y="341"/>
                </a:cxn>
                <a:cxn ang="0">
                  <a:pos x="2010" y="409"/>
                </a:cxn>
                <a:cxn ang="0">
                  <a:pos x="1841" y="504"/>
                </a:cxn>
                <a:cxn ang="0">
                  <a:pos x="1738" y="575"/>
                </a:cxn>
                <a:cxn ang="0">
                  <a:pos x="1592" y="688"/>
                </a:cxn>
                <a:cxn ang="0">
                  <a:pos x="1212" y="1001"/>
                </a:cxn>
                <a:cxn ang="0">
                  <a:pos x="1044" y="1132"/>
                </a:cxn>
              </a:cxnLst>
              <a:rect l="0" t="0" r="r" b="b"/>
              <a:pathLst>
                <a:path w="5466" h="1178">
                  <a:moveTo>
                    <a:pt x="982" y="1178"/>
                  </a:moveTo>
                  <a:lnTo>
                    <a:pt x="491" y="1178"/>
                  </a:lnTo>
                  <a:lnTo>
                    <a:pt x="0" y="1178"/>
                  </a:lnTo>
                  <a:lnTo>
                    <a:pt x="20" y="1168"/>
                  </a:lnTo>
                  <a:lnTo>
                    <a:pt x="41" y="1157"/>
                  </a:lnTo>
                  <a:lnTo>
                    <a:pt x="79" y="1135"/>
                  </a:lnTo>
                  <a:lnTo>
                    <a:pt x="99" y="1124"/>
                  </a:lnTo>
                  <a:lnTo>
                    <a:pt x="118" y="1113"/>
                  </a:lnTo>
                  <a:lnTo>
                    <a:pt x="155" y="1092"/>
                  </a:lnTo>
                  <a:lnTo>
                    <a:pt x="171" y="1081"/>
                  </a:lnTo>
                  <a:lnTo>
                    <a:pt x="188" y="1070"/>
                  </a:lnTo>
                  <a:lnTo>
                    <a:pt x="223" y="1047"/>
                  </a:lnTo>
                  <a:lnTo>
                    <a:pt x="257" y="1022"/>
                  </a:lnTo>
                  <a:lnTo>
                    <a:pt x="294" y="995"/>
                  </a:lnTo>
                  <a:lnTo>
                    <a:pt x="331" y="967"/>
                  </a:lnTo>
                  <a:lnTo>
                    <a:pt x="369" y="937"/>
                  </a:lnTo>
                  <a:lnTo>
                    <a:pt x="448" y="874"/>
                  </a:lnTo>
                  <a:lnTo>
                    <a:pt x="530" y="807"/>
                  </a:lnTo>
                  <a:lnTo>
                    <a:pt x="618" y="736"/>
                  </a:lnTo>
                  <a:lnTo>
                    <a:pt x="663" y="700"/>
                  </a:lnTo>
                  <a:lnTo>
                    <a:pt x="710" y="664"/>
                  </a:lnTo>
                  <a:lnTo>
                    <a:pt x="757" y="626"/>
                  </a:lnTo>
                  <a:lnTo>
                    <a:pt x="806" y="590"/>
                  </a:lnTo>
                  <a:lnTo>
                    <a:pt x="857" y="553"/>
                  </a:lnTo>
                  <a:lnTo>
                    <a:pt x="907" y="516"/>
                  </a:lnTo>
                  <a:lnTo>
                    <a:pt x="960" y="479"/>
                  </a:lnTo>
                  <a:lnTo>
                    <a:pt x="1014" y="443"/>
                  </a:lnTo>
                  <a:lnTo>
                    <a:pt x="1069" y="408"/>
                  </a:lnTo>
                  <a:lnTo>
                    <a:pt x="1126" y="372"/>
                  </a:lnTo>
                  <a:lnTo>
                    <a:pt x="1154" y="355"/>
                  </a:lnTo>
                  <a:lnTo>
                    <a:pt x="1184" y="338"/>
                  </a:lnTo>
                  <a:lnTo>
                    <a:pt x="1243" y="305"/>
                  </a:lnTo>
                  <a:lnTo>
                    <a:pt x="1273" y="289"/>
                  </a:lnTo>
                  <a:lnTo>
                    <a:pt x="1304" y="273"/>
                  </a:lnTo>
                  <a:lnTo>
                    <a:pt x="1334" y="257"/>
                  </a:lnTo>
                  <a:lnTo>
                    <a:pt x="1365" y="241"/>
                  </a:lnTo>
                  <a:lnTo>
                    <a:pt x="1429" y="212"/>
                  </a:lnTo>
                  <a:lnTo>
                    <a:pt x="1462" y="197"/>
                  </a:lnTo>
                  <a:lnTo>
                    <a:pt x="1494" y="183"/>
                  </a:lnTo>
                  <a:lnTo>
                    <a:pt x="1528" y="169"/>
                  </a:lnTo>
                  <a:lnTo>
                    <a:pt x="1562" y="156"/>
                  </a:lnTo>
                  <a:lnTo>
                    <a:pt x="1595" y="144"/>
                  </a:lnTo>
                  <a:lnTo>
                    <a:pt x="1630" y="131"/>
                  </a:lnTo>
                  <a:lnTo>
                    <a:pt x="1664" y="119"/>
                  </a:lnTo>
                  <a:lnTo>
                    <a:pt x="1700" y="107"/>
                  </a:lnTo>
                  <a:lnTo>
                    <a:pt x="1735" y="96"/>
                  </a:lnTo>
                  <a:lnTo>
                    <a:pt x="1771" y="86"/>
                  </a:lnTo>
                  <a:lnTo>
                    <a:pt x="1810" y="76"/>
                  </a:lnTo>
                  <a:lnTo>
                    <a:pt x="1849" y="66"/>
                  </a:lnTo>
                  <a:lnTo>
                    <a:pt x="1888" y="56"/>
                  </a:lnTo>
                  <a:lnTo>
                    <a:pt x="1925" y="48"/>
                  </a:lnTo>
                  <a:lnTo>
                    <a:pt x="1964" y="40"/>
                  </a:lnTo>
                  <a:lnTo>
                    <a:pt x="2001" y="34"/>
                  </a:lnTo>
                  <a:lnTo>
                    <a:pt x="2038" y="28"/>
                  </a:lnTo>
                  <a:lnTo>
                    <a:pt x="2075" y="22"/>
                  </a:lnTo>
                  <a:lnTo>
                    <a:pt x="2111" y="18"/>
                  </a:lnTo>
                  <a:lnTo>
                    <a:pt x="2147" y="14"/>
                  </a:lnTo>
                  <a:lnTo>
                    <a:pt x="2183" y="11"/>
                  </a:lnTo>
                  <a:lnTo>
                    <a:pt x="2218" y="8"/>
                  </a:lnTo>
                  <a:lnTo>
                    <a:pt x="2253" y="6"/>
                  </a:lnTo>
                  <a:lnTo>
                    <a:pt x="2288" y="5"/>
                  </a:lnTo>
                  <a:lnTo>
                    <a:pt x="2321" y="4"/>
                  </a:lnTo>
                  <a:lnTo>
                    <a:pt x="2356" y="4"/>
                  </a:lnTo>
                  <a:lnTo>
                    <a:pt x="2398" y="4"/>
                  </a:lnTo>
                  <a:lnTo>
                    <a:pt x="2439" y="5"/>
                  </a:lnTo>
                  <a:lnTo>
                    <a:pt x="2481" y="7"/>
                  </a:lnTo>
                  <a:lnTo>
                    <a:pt x="2522" y="10"/>
                  </a:lnTo>
                  <a:lnTo>
                    <a:pt x="2561" y="14"/>
                  </a:lnTo>
                  <a:lnTo>
                    <a:pt x="2601" y="18"/>
                  </a:lnTo>
                  <a:lnTo>
                    <a:pt x="2639" y="23"/>
                  </a:lnTo>
                  <a:lnTo>
                    <a:pt x="2678" y="28"/>
                  </a:lnTo>
                  <a:lnTo>
                    <a:pt x="2716" y="34"/>
                  </a:lnTo>
                  <a:lnTo>
                    <a:pt x="2752" y="40"/>
                  </a:lnTo>
                  <a:lnTo>
                    <a:pt x="2789" y="47"/>
                  </a:lnTo>
                  <a:lnTo>
                    <a:pt x="2824" y="55"/>
                  </a:lnTo>
                  <a:lnTo>
                    <a:pt x="2860" y="63"/>
                  </a:lnTo>
                  <a:lnTo>
                    <a:pt x="2894" y="72"/>
                  </a:lnTo>
                  <a:lnTo>
                    <a:pt x="2928" y="80"/>
                  </a:lnTo>
                  <a:lnTo>
                    <a:pt x="2961" y="89"/>
                  </a:lnTo>
                  <a:lnTo>
                    <a:pt x="2994" y="98"/>
                  </a:lnTo>
                  <a:lnTo>
                    <a:pt x="3026" y="107"/>
                  </a:lnTo>
                  <a:lnTo>
                    <a:pt x="3088" y="126"/>
                  </a:lnTo>
                  <a:lnTo>
                    <a:pt x="3148" y="147"/>
                  </a:lnTo>
                  <a:lnTo>
                    <a:pt x="3206" y="166"/>
                  </a:lnTo>
                  <a:lnTo>
                    <a:pt x="3261" y="185"/>
                  </a:lnTo>
                  <a:lnTo>
                    <a:pt x="3314" y="205"/>
                  </a:lnTo>
                  <a:lnTo>
                    <a:pt x="3411" y="240"/>
                  </a:lnTo>
                  <a:lnTo>
                    <a:pt x="3516" y="277"/>
                  </a:lnTo>
                  <a:lnTo>
                    <a:pt x="3569" y="295"/>
                  </a:lnTo>
                  <a:lnTo>
                    <a:pt x="3621" y="312"/>
                  </a:lnTo>
                  <a:lnTo>
                    <a:pt x="3674" y="330"/>
                  </a:lnTo>
                  <a:lnTo>
                    <a:pt x="3700" y="338"/>
                  </a:lnTo>
                  <a:lnTo>
                    <a:pt x="3726" y="345"/>
                  </a:lnTo>
                  <a:lnTo>
                    <a:pt x="3780" y="360"/>
                  </a:lnTo>
                  <a:lnTo>
                    <a:pt x="3808" y="367"/>
                  </a:lnTo>
                  <a:lnTo>
                    <a:pt x="3834" y="374"/>
                  </a:lnTo>
                  <a:lnTo>
                    <a:pt x="3863" y="381"/>
                  </a:lnTo>
                  <a:lnTo>
                    <a:pt x="3890" y="388"/>
                  </a:lnTo>
                  <a:lnTo>
                    <a:pt x="3918" y="394"/>
                  </a:lnTo>
                  <a:lnTo>
                    <a:pt x="3947" y="399"/>
                  </a:lnTo>
                  <a:lnTo>
                    <a:pt x="3975" y="404"/>
                  </a:lnTo>
                  <a:lnTo>
                    <a:pt x="4005" y="409"/>
                  </a:lnTo>
                  <a:lnTo>
                    <a:pt x="4034" y="414"/>
                  </a:lnTo>
                  <a:lnTo>
                    <a:pt x="4064" y="418"/>
                  </a:lnTo>
                  <a:lnTo>
                    <a:pt x="4094" y="421"/>
                  </a:lnTo>
                  <a:lnTo>
                    <a:pt x="4125" y="424"/>
                  </a:lnTo>
                  <a:lnTo>
                    <a:pt x="4156" y="427"/>
                  </a:lnTo>
                  <a:lnTo>
                    <a:pt x="4189" y="429"/>
                  </a:lnTo>
                  <a:lnTo>
                    <a:pt x="4221" y="431"/>
                  </a:lnTo>
                  <a:lnTo>
                    <a:pt x="4254" y="432"/>
                  </a:lnTo>
                  <a:lnTo>
                    <a:pt x="4287" y="433"/>
                  </a:lnTo>
                  <a:lnTo>
                    <a:pt x="4322" y="433"/>
                  </a:lnTo>
                  <a:lnTo>
                    <a:pt x="4382" y="433"/>
                  </a:lnTo>
                  <a:lnTo>
                    <a:pt x="4413" y="432"/>
                  </a:lnTo>
                  <a:lnTo>
                    <a:pt x="4445" y="430"/>
                  </a:lnTo>
                  <a:lnTo>
                    <a:pt x="4476" y="428"/>
                  </a:lnTo>
                  <a:lnTo>
                    <a:pt x="4510" y="426"/>
                  </a:lnTo>
                  <a:lnTo>
                    <a:pt x="4542" y="423"/>
                  </a:lnTo>
                  <a:lnTo>
                    <a:pt x="4577" y="420"/>
                  </a:lnTo>
                  <a:lnTo>
                    <a:pt x="4595" y="417"/>
                  </a:lnTo>
                  <a:lnTo>
                    <a:pt x="4613" y="415"/>
                  </a:lnTo>
                  <a:lnTo>
                    <a:pt x="4633" y="412"/>
                  </a:lnTo>
                  <a:lnTo>
                    <a:pt x="4651" y="408"/>
                  </a:lnTo>
                  <a:lnTo>
                    <a:pt x="4688" y="400"/>
                  </a:lnTo>
                  <a:lnTo>
                    <a:pt x="4727" y="390"/>
                  </a:lnTo>
                  <a:lnTo>
                    <a:pt x="4766" y="378"/>
                  </a:lnTo>
                  <a:lnTo>
                    <a:pt x="4804" y="366"/>
                  </a:lnTo>
                  <a:lnTo>
                    <a:pt x="4824" y="359"/>
                  </a:lnTo>
                  <a:lnTo>
                    <a:pt x="4842" y="352"/>
                  </a:lnTo>
                  <a:lnTo>
                    <a:pt x="4880" y="337"/>
                  </a:lnTo>
                  <a:lnTo>
                    <a:pt x="4918" y="322"/>
                  </a:lnTo>
                  <a:lnTo>
                    <a:pt x="4956" y="304"/>
                  </a:lnTo>
                  <a:lnTo>
                    <a:pt x="4993" y="287"/>
                  </a:lnTo>
                  <a:lnTo>
                    <a:pt x="5030" y="270"/>
                  </a:lnTo>
                  <a:lnTo>
                    <a:pt x="5065" y="251"/>
                  </a:lnTo>
                  <a:lnTo>
                    <a:pt x="5100" y="232"/>
                  </a:lnTo>
                  <a:lnTo>
                    <a:pt x="5134" y="214"/>
                  </a:lnTo>
                  <a:lnTo>
                    <a:pt x="5167" y="196"/>
                  </a:lnTo>
                  <a:lnTo>
                    <a:pt x="5199" y="177"/>
                  </a:lnTo>
                  <a:lnTo>
                    <a:pt x="5230" y="159"/>
                  </a:lnTo>
                  <a:lnTo>
                    <a:pt x="5258" y="141"/>
                  </a:lnTo>
                  <a:lnTo>
                    <a:pt x="5287" y="123"/>
                  </a:lnTo>
                  <a:lnTo>
                    <a:pt x="5338" y="90"/>
                  </a:lnTo>
                  <a:lnTo>
                    <a:pt x="5381" y="61"/>
                  </a:lnTo>
                  <a:lnTo>
                    <a:pt x="5417" y="36"/>
                  </a:lnTo>
                  <a:lnTo>
                    <a:pt x="5443" y="18"/>
                  </a:lnTo>
                  <a:lnTo>
                    <a:pt x="5466" y="0"/>
                  </a:lnTo>
                  <a:lnTo>
                    <a:pt x="5443" y="19"/>
                  </a:lnTo>
                  <a:lnTo>
                    <a:pt x="5417" y="41"/>
                  </a:lnTo>
                  <a:lnTo>
                    <a:pt x="5380" y="69"/>
                  </a:lnTo>
                  <a:lnTo>
                    <a:pt x="5334" y="102"/>
                  </a:lnTo>
                  <a:lnTo>
                    <a:pt x="5307" y="119"/>
                  </a:lnTo>
                  <a:lnTo>
                    <a:pt x="5280" y="139"/>
                  </a:lnTo>
                  <a:lnTo>
                    <a:pt x="5249" y="159"/>
                  </a:lnTo>
                  <a:lnTo>
                    <a:pt x="5217" y="179"/>
                  </a:lnTo>
                  <a:lnTo>
                    <a:pt x="5182" y="200"/>
                  </a:lnTo>
                  <a:lnTo>
                    <a:pt x="5147" y="221"/>
                  </a:lnTo>
                  <a:lnTo>
                    <a:pt x="5109" y="242"/>
                  </a:lnTo>
                  <a:lnTo>
                    <a:pt x="5069" y="263"/>
                  </a:lnTo>
                  <a:lnTo>
                    <a:pt x="5029" y="284"/>
                  </a:lnTo>
                  <a:lnTo>
                    <a:pt x="4987" y="304"/>
                  </a:lnTo>
                  <a:lnTo>
                    <a:pt x="4965" y="314"/>
                  </a:lnTo>
                  <a:lnTo>
                    <a:pt x="4943" y="325"/>
                  </a:lnTo>
                  <a:lnTo>
                    <a:pt x="4898" y="344"/>
                  </a:lnTo>
                  <a:lnTo>
                    <a:pt x="4852" y="363"/>
                  </a:lnTo>
                  <a:lnTo>
                    <a:pt x="4804" y="380"/>
                  </a:lnTo>
                  <a:lnTo>
                    <a:pt x="4781" y="390"/>
                  </a:lnTo>
                  <a:lnTo>
                    <a:pt x="4757" y="398"/>
                  </a:lnTo>
                  <a:lnTo>
                    <a:pt x="4707" y="413"/>
                  </a:lnTo>
                  <a:lnTo>
                    <a:pt x="4681" y="420"/>
                  </a:lnTo>
                  <a:lnTo>
                    <a:pt x="4656" y="427"/>
                  </a:lnTo>
                  <a:lnTo>
                    <a:pt x="4631" y="433"/>
                  </a:lnTo>
                  <a:lnTo>
                    <a:pt x="4604" y="439"/>
                  </a:lnTo>
                  <a:lnTo>
                    <a:pt x="4579" y="445"/>
                  </a:lnTo>
                  <a:lnTo>
                    <a:pt x="4552" y="451"/>
                  </a:lnTo>
                  <a:lnTo>
                    <a:pt x="4526" y="455"/>
                  </a:lnTo>
                  <a:lnTo>
                    <a:pt x="4500" y="460"/>
                  </a:lnTo>
                  <a:lnTo>
                    <a:pt x="4473" y="463"/>
                  </a:lnTo>
                  <a:lnTo>
                    <a:pt x="4446" y="466"/>
                  </a:lnTo>
                  <a:lnTo>
                    <a:pt x="4418" y="469"/>
                  </a:lnTo>
                  <a:lnTo>
                    <a:pt x="4392" y="471"/>
                  </a:lnTo>
                  <a:lnTo>
                    <a:pt x="4349" y="474"/>
                  </a:lnTo>
                  <a:lnTo>
                    <a:pt x="4309" y="476"/>
                  </a:lnTo>
                  <a:lnTo>
                    <a:pt x="4269" y="477"/>
                  </a:lnTo>
                  <a:lnTo>
                    <a:pt x="4232" y="477"/>
                  </a:lnTo>
                  <a:lnTo>
                    <a:pt x="4185" y="477"/>
                  </a:lnTo>
                  <a:lnTo>
                    <a:pt x="4139" y="475"/>
                  </a:lnTo>
                  <a:lnTo>
                    <a:pt x="4095" y="472"/>
                  </a:lnTo>
                  <a:lnTo>
                    <a:pt x="4053" y="468"/>
                  </a:lnTo>
                  <a:lnTo>
                    <a:pt x="4031" y="466"/>
                  </a:lnTo>
                  <a:lnTo>
                    <a:pt x="4011" y="463"/>
                  </a:lnTo>
                  <a:lnTo>
                    <a:pt x="3968" y="457"/>
                  </a:lnTo>
                  <a:lnTo>
                    <a:pt x="3926" y="451"/>
                  </a:lnTo>
                  <a:lnTo>
                    <a:pt x="3883" y="442"/>
                  </a:lnTo>
                  <a:lnTo>
                    <a:pt x="3838" y="434"/>
                  </a:lnTo>
                  <a:lnTo>
                    <a:pt x="3792" y="425"/>
                  </a:lnTo>
                  <a:lnTo>
                    <a:pt x="3693" y="405"/>
                  </a:lnTo>
                  <a:lnTo>
                    <a:pt x="3582" y="382"/>
                  </a:lnTo>
                  <a:lnTo>
                    <a:pt x="3521" y="371"/>
                  </a:lnTo>
                  <a:lnTo>
                    <a:pt x="3456" y="359"/>
                  </a:lnTo>
                  <a:lnTo>
                    <a:pt x="3354" y="340"/>
                  </a:lnTo>
                  <a:lnTo>
                    <a:pt x="3252" y="322"/>
                  </a:lnTo>
                  <a:lnTo>
                    <a:pt x="3151" y="304"/>
                  </a:lnTo>
                  <a:lnTo>
                    <a:pt x="3101" y="296"/>
                  </a:lnTo>
                  <a:lnTo>
                    <a:pt x="3051" y="288"/>
                  </a:lnTo>
                  <a:lnTo>
                    <a:pt x="3001" y="281"/>
                  </a:lnTo>
                  <a:lnTo>
                    <a:pt x="2951" y="275"/>
                  </a:lnTo>
                  <a:lnTo>
                    <a:pt x="2902" y="269"/>
                  </a:lnTo>
                  <a:lnTo>
                    <a:pt x="2852" y="265"/>
                  </a:lnTo>
                  <a:lnTo>
                    <a:pt x="2803" y="261"/>
                  </a:lnTo>
                  <a:lnTo>
                    <a:pt x="2754" y="258"/>
                  </a:lnTo>
                  <a:lnTo>
                    <a:pt x="2705" y="256"/>
                  </a:lnTo>
                  <a:lnTo>
                    <a:pt x="2681" y="256"/>
                  </a:lnTo>
                  <a:lnTo>
                    <a:pt x="2658" y="256"/>
                  </a:lnTo>
                  <a:lnTo>
                    <a:pt x="2608" y="256"/>
                  </a:lnTo>
                  <a:lnTo>
                    <a:pt x="2559" y="258"/>
                  </a:lnTo>
                  <a:lnTo>
                    <a:pt x="2536" y="260"/>
                  </a:lnTo>
                  <a:lnTo>
                    <a:pt x="2511" y="262"/>
                  </a:lnTo>
                  <a:lnTo>
                    <a:pt x="2464" y="267"/>
                  </a:lnTo>
                  <a:lnTo>
                    <a:pt x="2439" y="270"/>
                  </a:lnTo>
                  <a:lnTo>
                    <a:pt x="2416" y="274"/>
                  </a:lnTo>
                  <a:lnTo>
                    <a:pt x="2393" y="278"/>
                  </a:lnTo>
                  <a:lnTo>
                    <a:pt x="2368" y="282"/>
                  </a:lnTo>
                  <a:lnTo>
                    <a:pt x="2346" y="287"/>
                  </a:lnTo>
                  <a:lnTo>
                    <a:pt x="2322" y="293"/>
                  </a:lnTo>
                  <a:lnTo>
                    <a:pt x="2299" y="299"/>
                  </a:lnTo>
                  <a:lnTo>
                    <a:pt x="2276" y="305"/>
                  </a:lnTo>
                  <a:lnTo>
                    <a:pt x="2239" y="317"/>
                  </a:lnTo>
                  <a:lnTo>
                    <a:pt x="2204" y="329"/>
                  </a:lnTo>
                  <a:lnTo>
                    <a:pt x="2169" y="341"/>
                  </a:lnTo>
                  <a:lnTo>
                    <a:pt x="2136" y="354"/>
                  </a:lnTo>
                  <a:lnTo>
                    <a:pt x="2102" y="367"/>
                  </a:lnTo>
                  <a:lnTo>
                    <a:pt x="2071" y="380"/>
                  </a:lnTo>
                  <a:lnTo>
                    <a:pt x="2039" y="395"/>
                  </a:lnTo>
                  <a:lnTo>
                    <a:pt x="2010" y="409"/>
                  </a:lnTo>
                  <a:lnTo>
                    <a:pt x="1980" y="424"/>
                  </a:lnTo>
                  <a:lnTo>
                    <a:pt x="1951" y="439"/>
                  </a:lnTo>
                  <a:lnTo>
                    <a:pt x="1922" y="455"/>
                  </a:lnTo>
                  <a:lnTo>
                    <a:pt x="1895" y="471"/>
                  </a:lnTo>
                  <a:lnTo>
                    <a:pt x="1841" y="504"/>
                  </a:lnTo>
                  <a:lnTo>
                    <a:pt x="1815" y="522"/>
                  </a:lnTo>
                  <a:lnTo>
                    <a:pt x="1802" y="530"/>
                  </a:lnTo>
                  <a:lnTo>
                    <a:pt x="1789" y="539"/>
                  </a:lnTo>
                  <a:lnTo>
                    <a:pt x="1764" y="556"/>
                  </a:lnTo>
                  <a:lnTo>
                    <a:pt x="1738" y="575"/>
                  </a:lnTo>
                  <a:lnTo>
                    <a:pt x="1714" y="593"/>
                  </a:lnTo>
                  <a:lnTo>
                    <a:pt x="1690" y="611"/>
                  </a:lnTo>
                  <a:lnTo>
                    <a:pt x="1664" y="630"/>
                  </a:lnTo>
                  <a:lnTo>
                    <a:pt x="1640" y="650"/>
                  </a:lnTo>
                  <a:lnTo>
                    <a:pt x="1592" y="688"/>
                  </a:lnTo>
                  <a:lnTo>
                    <a:pt x="1543" y="729"/>
                  </a:lnTo>
                  <a:lnTo>
                    <a:pt x="1493" y="770"/>
                  </a:lnTo>
                  <a:lnTo>
                    <a:pt x="1392" y="854"/>
                  </a:lnTo>
                  <a:lnTo>
                    <a:pt x="1309" y="923"/>
                  </a:lnTo>
                  <a:lnTo>
                    <a:pt x="1212" y="1001"/>
                  </a:lnTo>
                  <a:lnTo>
                    <a:pt x="1187" y="1023"/>
                  </a:lnTo>
                  <a:lnTo>
                    <a:pt x="1159" y="1044"/>
                  </a:lnTo>
                  <a:lnTo>
                    <a:pt x="1132" y="1065"/>
                  </a:lnTo>
                  <a:lnTo>
                    <a:pt x="1103" y="1088"/>
                  </a:lnTo>
                  <a:lnTo>
                    <a:pt x="1044" y="1132"/>
                  </a:lnTo>
                  <a:lnTo>
                    <a:pt x="1014" y="1156"/>
                  </a:lnTo>
                  <a:lnTo>
                    <a:pt x="982" y="1178"/>
                  </a:lnTo>
                  <a:close/>
                </a:path>
              </a:pathLst>
            </a:custGeom>
            <a:gradFill rotWithShape="1">
              <a:gsLst>
                <a:gs pos="0">
                  <a:srgbClr val="F8DC1A"/>
                </a:gs>
                <a:gs pos="100000">
                  <a:srgbClr val="F4C61A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</p:grpSp>
      <p:pic>
        <p:nvPicPr>
          <p:cNvPr id="7" name="Picture 28" descr="logo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6524625"/>
            <a:ext cx="2230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92275" y="836613"/>
            <a:ext cx="4535488" cy="1800225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2636838"/>
            <a:ext cx="4535488" cy="10795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="1"/>
            </a:lvl1pPr>
          </a:lstStyle>
          <a:p>
            <a:r>
              <a:rPr lang="fi-FI"/>
              <a:t>Click to edit Master subtitle style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1692275" y="3789363"/>
            <a:ext cx="4535488" cy="403225"/>
          </a:xfrm>
        </p:spPr>
        <p:txBody>
          <a:bodyPr anchor="t"/>
          <a:lstStyle>
            <a:lvl1pPr>
              <a:defRPr sz="1000"/>
            </a:lvl1pPr>
          </a:lstStyle>
          <a:p>
            <a:pPr>
              <a:defRPr/>
            </a:pPr>
            <a:r>
              <a:rPr lang="fi-FI"/>
              <a:t>Kari Ilmonen   </a:t>
            </a:r>
            <a:fld id="{8B06BEE3-CEA1-453F-AE78-C677CBC93F9A}" type="datetime1">
              <a:rPr lang="fi-FI"/>
              <a:pPr>
                <a:defRPr/>
              </a:pPr>
              <a:t>28.10.2015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6F707-3A79-43D5-91EA-F0AA7CCAAC40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6236F2F4-9D02-43E2-A4B0-CEDA0A675F33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480175" y="274638"/>
            <a:ext cx="1908175" cy="5675312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55650" y="274638"/>
            <a:ext cx="5572125" cy="5675312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D7CD4-6547-4296-AAEB-13A48AC6446A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5F09CD5D-3300-4484-8517-192694387451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30826-8A0D-4312-90C0-9D9D6225DF72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A667A311-6E70-4F55-BFD9-76D7AD14A85D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95FE2-1A27-43D0-893F-FCB302CEE0DB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860A26FC-57A6-4401-85BF-C05BB67B9131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55650" y="1557338"/>
            <a:ext cx="374015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74015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F64A9-3FBE-4856-8B32-C1B4F16B7D43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08D35866-4676-4B0A-B753-F65DDF79013A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2BE4D-0578-4DC5-95AC-FD9B6B6FD717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DD8DD6CF-BE91-4C98-8084-1901E924F702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F881C-77A8-4FB3-BD7E-79014CA07246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95B21083-74EE-41A2-BAAB-452149D164B7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38D8-7B31-4E2E-A0AF-387BD82DC905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9B4E3575-63AA-4730-9622-A7FB69EB1387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ABAF-B323-458F-A6B3-8C21E46B1ADF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E982A36B-C998-400F-B47D-A37B78C20906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8628A-634E-4C69-84F3-6ED3A05FC09E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079C1223-0E10-4F07-8B3A-503FC96B10CF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/>
        </p:nvGrpSpPr>
        <p:grpSpPr bwMode="auto">
          <a:xfrm>
            <a:off x="4752975" y="4997450"/>
            <a:ext cx="4248150" cy="1708150"/>
            <a:chOff x="2731" y="3056"/>
            <a:chExt cx="2961" cy="1191"/>
          </a:xfrm>
        </p:grpSpPr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405" y="3806"/>
              <a:ext cx="2153" cy="441"/>
            </a:xfrm>
            <a:custGeom>
              <a:avLst/>
              <a:gdLst/>
              <a:ahLst/>
              <a:cxnLst>
                <a:cxn ang="0">
                  <a:pos x="14" y="433"/>
                </a:cxn>
                <a:cxn ang="0">
                  <a:pos x="57" y="402"/>
                </a:cxn>
                <a:cxn ang="0">
                  <a:pos x="189" y="297"/>
                </a:cxn>
                <a:cxn ang="0">
                  <a:pos x="285" y="223"/>
                </a:cxn>
                <a:cxn ang="0">
                  <a:pos x="349" y="179"/>
                </a:cxn>
                <a:cxn ang="0">
                  <a:pos x="418" y="136"/>
                </a:cxn>
                <a:cxn ang="0">
                  <a:pos x="492" y="97"/>
                </a:cxn>
                <a:cxn ang="0">
                  <a:pos x="544" y="74"/>
                </a:cxn>
                <a:cxn ang="0">
                  <a:pos x="627" y="43"/>
                </a:cxn>
                <a:cxn ang="0">
                  <a:pos x="711" y="20"/>
                </a:cxn>
                <a:cxn ang="0">
                  <a:pos x="791" y="7"/>
                </a:cxn>
                <a:cxn ang="0">
                  <a:pos x="867" y="1"/>
                </a:cxn>
                <a:cxn ang="0">
                  <a:pos x="938" y="2"/>
                </a:cxn>
                <a:cxn ang="0">
                  <a:pos x="1006" y="8"/>
                </a:cxn>
                <a:cxn ang="0">
                  <a:pos x="1069" y="19"/>
                </a:cxn>
                <a:cxn ang="0">
                  <a:pos x="1146" y="38"/>
                </a:cxn>
                <a:cxn ang="0">
                  <a:pos x="1232" y="65"/>
                </a:cxn>
                <a:cxn ang="0">
                  <a:pos x="1320" y="97"/>
                </a:cxn>
                <a:cxn ang="0">
                  <a:pos x="1423" y="132"/>
                </a:cxn>
                <a:cxn ang="0">
                  <a:pos x="1503" y="154"/>
                </a:cxn>
                <a:cxn ang="0">
                  <a:pos x="1589" y="169"/>
                </a:cxn>
                <a:cxn ang="0">
                  <a:pos x="1667" y="175"/>
                </a:cxn>
                <a:cxn ang="0">
                  <a:pos x="1719" y="175"/>
                </a:cxn>
                <a:cxn ang="0">
                  <a:pos x="1792" y="169"/>
                </a:cxn>
                <a:cxn ang="0">
                  <a:pos x="1838" y="161"/>
                </a:cxn>
                <a:cxn ang="0">
                  <a:pos x="1900" y="142"/>
                </a:cxn>
                <a:cxn ang="0">
                  <a:pos x="1946" y="123"/>
                </a:cxn>
                <a:cxn ang="0">
                  <a:pos x="2005" y="94"/>
                </a:cxn>
                <a:cxn ang="0">
                  <a:pos x="2080" y="49"/>
                </a:cxn>
                <a:cxn ang="0">
                  <a:pos x="2153" y="0"/>
                </a:cxn>
                <a:cxn ang="0">
                  <a:pos x="2118" y="27"/>
                </a:cxn>
                <a:cxn ang="0">
                  <a:pos x="2052" y="72"/>
                </a:cxn>
                <a:cxn ang="0">
                  <a:pos x="1992" y="106"/>
                </a:cxn>
                <a:cxn ang="0">
                  <a:pos x="1941" y="131"/>
                </a:cxn>
                <a:cxn ang="0">
                  <a:pos x="1885" y="154"/>
                </a:cxn>
                <a:cxn ang="0">
                  <a:pos x="1825" y="172"/>
                </a:cxn>
                <a:cxn ang="0">
                  <a:pos x="1761" y="185"/>
                </a:cxn>
                <a:cxn ang="0">
                  <a:pos x="1691" y="192"/>
                </a:cxn>
                <a:cxn ang="0">
                  <a:pos x="1621" y="192"/>
                </a:cxn>
                <a:cxn ang="0">
                  <a:pos x="1558" y="186"/>
                </a:cxn>
                <a:cxn ang="0">
                  <a:pos x="1450" y="167"/>
                </a:cxn>
                <a:cxn ang="0">
                  <a:pos x="1275" y="133"/>
                </a:cxn>
                <a:cxn ang="0">
                  <a:pos x="1182" y="117"/>
                </a:cxn>
                <a:cxn ang="0">
                  <a:pos x="1091" y="106"/>
                </a:cxn>
                <a:cxn ang="0">
                  <a:pos x="1002" y="103"/>
                </a:cxn>
                <a:cxn ang="0">
                  <a:pos x="958" y="105"/>
                </a:cxn>
                <a:cxn ang="0">
                  <a:pos x="916" y="110"/>
                </a:cxn>
                <a:cxn ang="0">
                  <a:pos x="874" y="119"/>
                </a:cxn>
                <a:cxn ang="0">
                  <a:pos x="803" y="143"/>
                </a:cxn>
                <a:cxn ang="0">
                  <a:pos x="728" y="177"/>
                </a:cxn>
                <a:cxn ang="0">
                  <a:pos x="684" y="204"/>
                </a:cxn>
                <a:cxn ang="0">
                  <a:pos x="622" y="247"/>
                </a:cxn>
                <a:cxn ang="0">
                  <a:pos x="502" y="345"/>
                </a:cxn>
                <a:cxn ang="0">
                  <a:pos x="384" y="441"/>
                </a:cxn>
              </a:cxnLst>
              <a:rect l="0" t="0" r="r" b="b"/>
              <a:pathLst>
                <a:path w="2153" h="441">
                  <a:moveTo>
                    <a:pt x="384" y="441"/>
                  </a:moveTo>
                  <a:lnTo>
                    <a:pt x="0" y="441"/>
                  </a:lnTo>
                  <a:lnTo>
                    <a:pt x="14" y="433"/>
                  </a:lnTo>
                  <a:lnTo>
                    <a:pt x="28" y="423"/>
                  </a:lnTo>
                  <a:lnTo>
                    <a:pt x="42" y="413"/>
                  </a:lnTo>
                  <a:lnTo>
                    <a:pt x="57" y="402"/>
                  </a:lnTo>
                  <a:lnTo>
                    <a:pt x="88" y="379"/>
                  </a:lnTo>
                  <a:lnTo>
                    <a:pt x="120" y="353"/>
                  </a:lnTo>
                  <a:lnTo>
                    <a:pt x="189" y="297"/>
                  </a:lnTo>
                  <a:lnTo>
                    <a:pt x="226" y="268"/>
                  </a:lnTo>
                  <a:lnTo>
                    <a:pt x="265" y="238"/>
                  </a:lnTo>
                  <a:lnTo>
                    <a:pt x="285" y="223"/>
                  </a:lnTo>
                  <a:lnTo>
                    <a:pt x="306" y="208"/>
                  </a:lnTo>
                  <a:lnTo>
                    <a:pt x="327" y="193"/>
                  </a:lnTo>
                  <a:lnTo>
                    <a:pt x="349" y="179"/>
                  </a:lnTo>
                  <a:lnTo>
                    <a:pt x="372" y="164"/>
                  </a:lnTo>
                  <a:lnTo>
                    <a:pt x="394" y="150"/>
                  </a:lnTo>
                  <a:lnTo>
                    <a:pt x="418" y="136"/>
                  </a:lnTo>
                  <a:lnTo>
                    <a:pt x="442" y="123"/>
                  </a:lnTo>
                  <a:lnTo>
                    <a:pt x="466" y="110"/>
                  </a:lnTo>
                  <a:lnTo>
                    <a:pt x="492" y="97"/>
                  </a:lnTo>
                  <a:lnTo>
                    <a:pt x="504" y="91"/>
                  </a:lnTo>
                  <a:lnTo>
                    <a:pt x="517" y="85"/>
                  </a:lnTo>
                  <a:lnTo>
                    <a:pt x="544" y="74"/>
                  </a:lnTo>
                  <a:lnTo>
                    <a:pt x="571" y="63"/>
                  </a:lnTo>
                  <a:lnTo>
                    <a:pt x="598" y="53"/>
                  </a:lnTo>
                  <a:lnTo>
                    <a:pt x="627" y="43"/>
                  </a:lnTo>
                  <a:lnTo>
                    <a:pt x="655" y="34"/>
                  </a:lnTo>
                  <a:lnTo>
                    <a:pt x="683" y="27"/>
                  </a:lnTo>
                  <a:lnTo>
                    <a:pt x="711" y="20"/>
                  </a:lnTo>
                  <a:lnTo>
                    <a:pt x="738" y="15"/>
                  </a:lnTo>
                  <a:lnTo>
                    <a:pt x="765" y="11"/>
                  </a:lnTo>
                  <a:lnTo>
                    <a:pt x="791" y="7"/>
                  </a:lnTo>
                  <a:lnTo>
                    <a:pt x="817" y="4"/>
                  </a:lnTo>
                  <a:lnTo>
                    <a:pt x="842" y="2"/>
                  </a:lnTo>
                  <a:lnTo>
                    <a:pt x="867" y="1"/>
                  </a:lnTo>
                  <a:lnTo>
                    <a:pt x="891" y="1"/>
                  </a:lnTo>
                  <a:lnTo>
                    <a:pt x="915" y="1"/>
                  </a:lnTo>
                  <a:lnTo>
                    <a:pt x="938" y="2"/>
                  </a:lnTo>
                  <a:lnTo>
                    <a:pt x="961" y="4"/>
                  </a:lnTo>
                  <a:lnTo>
                    <a:pt x="984" y="6"/>
                  </a:lnTo>
                  <a:lnTo>
                    <a:pt x="1006" y="8"/>
                  </a:lnTo>
                  <a:lnTo>
                    <a:pt x="1027" y="12"/>
                  </a:lnTo>
                  <a:lnTo>
                    <a:pt x="1048" y="15"/>
                  </a:lnTo>
                  <a:lnTo>
                    <a:pt x="1069" y="19"/>
                  </a:lnTo>
                  <a:lnTo>
                    <a:pt x="1089" y="23"/>
                  </a:lnTo>
                  <a:lnTo>
                    <a:pt x="1128" y="33"/>
                  </a:lnTo>
                  <a:lnTo>
                    <a:pt x="1146" y="38"/>
                  </a:lnTo>
                  <a:lnTo>
                    <a:pt x="1165" y="43"/>
                  </a:lnTo>
                  <a:lnTo>
                    <a:pt x="1199" y="54"/>
                  </a:lnTo>
                  <a:lnTo>
                    <a:pt x="1232" y="65"/>
                  </a:lnTo>
                  <a:lnTo>
                    <a:pt x="1263" y="76"/>
                  </a:lnTo>
                  <a:lnTo>
                    <a:pt x="1293" y="87"/>
                  </a:lnTo>
                  <a:lnTo>
                    <a:pt x="1320" y="97"/>
                  </a:lnTo>
                  <a:lnTo>
                    <a:pt x="1371" y="115"/>
                  </a:lnTo>
                  <a:lnTo>
                    <a:pt x="1397" y="124"/>
                  </a:lnTo>
                  <a:lnTo>
                    <a:pt x="1423" y="132"/>
                  </a:lnTo>
                  <a:lnTo>
                    <a:pt x="1449" y="140"/>
                  </a:lnTo>
                  <a:lnTo>
                    <a:pt x="1476" y="147"/>
                  </a:lnTo>
                  <a:lnTo>
                    <a:pt x="1503" y="154"/>
                  </a:lnTo>
                  <a:lnTo>
                    <a:pt x="1530" y="160"/>
                  </a:lnTo>
                  <a:lnTo>
                    <a:pt x="1560" y="165"/>
                  </a:lnTo>
                  <a:lnTo>
                    <a:pt x="1589" y="169"/>
                  </a:lnTo>
                  <a:lnTo>
                    <a:pt x="1619" y="172"/>
                  </a:lnTo>
                  <a:lnTo>
                    <a:pt x="1651" y="174"/>
                  </a:lnTo>
                  <a:lnTo>
                    <a:pt x="1667" y="175"/>
                  </a:lnTo>
                  <a:lnTo>
                    <a:pt x="1684" y="175"/>
                  </a:lnTo>
                  <a:lnTo>
                    <a:pt x="1701" y="175"/>
                  </a:lnTo>
                  <a:lnTo>
                    <a:pt x="1719" y="175"/>
                  </a:lnTo>
                  <a:lnTo>
                    <a:pt x="1755" y="173"/>
                  </a:lnTo>
                  <a:lnTo>
                    <a:pt x="1773" y="171"/>
                  </a:lnTo>
                  <a:lnTo>
                    <a:pt x="1792" y="169"/>
                  </a:lnTo>
                  <a:lnTo>
                    <a:pt x="1807" y="167"/>
                  </a:lnTo>
                  <a:lnTo>
                    <a:pt x="1823" y="165"/>
                  </a:lnTo>
                  <a:lnTo>
                    <a:pt x="1838" y="161"/>
                  </a:lnTo>
                  <a:lnTo>
                    <a:pt x="1854" y="157"/>
                  </a:lnTo>
                  <a:lnTo>
                    <a:pt x="1885" y="148"/>
                  </a:lnTo>
                  <a:lnTo>
                    <a:pt x="1900" y="142"/>
                  </a:lnTo>
                  <a:lnTo>
                    <a:pt x="1916" y="136"/>
                  </a:lnTo>
                  <a:lnTo>
                    <a:pt x="1931" y="130"/>
                  </a:lnTo>
                  <a:lnTo>
                    <a:pt x="1946" y="123"/>
                  </a:lnTo>
                  <a:lnTo>
                    <a:pt x="1961" y="116"/>
                  </a:lnTo>
                  <a:lnTo>
                    <a:pt x="1976" y="109"/>
                  </a:lnTo>
                  <a:lnTo>
                    <a:pt x="2005" y="94"/>
                  </a:lnTo>
                  <a:lnTo>
                    <a:pt x="2032" y="79"/>
                  </a:lnTo>
                  <a:lnTo>
                    <a:pt x="2057" y="64"/>
                  </a:lnTo>
                  <a:lnTo>
                    <a:pt x="2080" y="49"/>
                  </a:lnTo>
                  <a:lnTo>
                    <a:pt x="2118" y="24"/>
                  </a:lnTo>
                  <a:lnTo>
                    <a:pt x="2143" y="7"/>
                  </a:lnTo>
                  <a:lnTo>
                    <a:pt x="2153" y="0"/>
                  </a:lnTo>
                  <a:lnTo>
                    <a:pt x="2144" y="7"/>
                  </a:lnTo>
                  <a:lnTo>
                    <a:pt x="2133" y="16"/>
                  </a:lnTo>
                  <a:lnTo>
                    <a:pt x="2118" y="27"/>
                  </a:lnTo>
                  <a:lnTo>
                    <a:pt x="2099" y="41"/>
                  </a:lnTo>
                  <a:lnTo>
                    <a:pt x="2077" y="56"/>
                  </a:lnTo>
                  <a:lnTo>
                    <a:pt x="2052" y="72"/>
                  </a:lnTo>
                  <a:lnTo>
                    <a:pt x="2024" y="89"/>
                  </a:lnTo>
                  <a:lnTo>
                    <a:pt x="2008" y="97"/>
                  </a:lnTo>
                  <a:lnTo>
                    <a:pt x="1992" y="106"/>
                  </a:lnTo>
                  <a:lnTo>
                    <a:pt x="1976" y="114"/>
                  </a:lnTo>
                  <a:lnTo>
                    <a:pt x="1959" y="123"/>
                  </a:lnTo>
                  <a:lnTo>
                    <a:pt x="1941" y="131"/>
                  </a:lnTo>
                  <a:lnTo>
                    <a:pt x="1923" y="139"/>
                  </a:lnTo>
                  <a:lnTo>
                    <a:pt x="1904" y="146"/>
                  </a:lnTo>
                  <a:lnTo>
                    <a:pt x="1885" y="154"/>
                  </a:lnTo>
                  <a:lnTo>
                    <a:pt x="1865" y="160"/>
                  </a:lnTo>
                  <a:lnTo>
                    <a:pt x="1845" y="167"/>
                  </a:lnTo>
                  <a:lnTo>
                    <a:pt x="1825" y="172"/>
                  </a:lnTo>
                  <a:lnTo>
                    <a:pt x="1804" y="177"/>
                  </a:lnTo>
                  <a:lnTo>
                    <a:pt x="1783" y="182"/>
                  </a:lnTo>
                  <a:lnTo>
                    <a:pt x="1761" y="185"/>
                  </a:lnTo>
                  <a:lnTo>
                    <a:pt x="1740" y="188"/>
                  </a:lnTo>
                  <a:lnTo>
                    <a:pt x="1718" y="190"/>
                  </a:lnTo>
                  <a:lnTo>
                    <a:pt x="1691" y="192"/>
                  </a:lnTo>
                  <a:lnTo>
                    <a:pt x="1666" y="193"/>
                  </a:lnTo>
                  <a:lnTo>
                    <a:pt x="1643" y="193"/>
                  </a:lnTo>
                  <a:lnTo>
                    <a:pt x="1621" y="192"/>
                  </a:lnTo>
                  <a:lnTo>
                    <a:pt x="1599" y="191"/>
                  </a:lnTo>
                  <a:lnTo>
                    <a:pt x="1579" y="189"/>
                  </a:lnTo>
                  <a:lnTo>
                    <a:pt x="1558" y="186"/>
                  </a:lnTo>
                  <a:lnTo>
                    <a:pt x="1537" y="183"/>
                  </a:lnTo>
                  <a:lnTo>
                    <a:pt x="1495" y="176"/>
                  </a:lnTo>
                  <a:lnTo>
                    <a:pt x="1450" y="167"/>
                  </a:lnTo>
                  <a:lnTo>
                    <a:pt x="1398" y="156"/>
                  </a:lnTo>
                  <a:lnTo>
                    <a:pt x="1338" y="145"/>
                  </a:lnTo>
                  <a:lnTo>
                    <a:pt x="1275" y="133"/>
                  </a:lnTo>
                  <a:lnTo>
                    <a:pt x="1244" y="128"/>
                  </a:lnTo>
                  <a:lnTo>
                    <a:pt x="1213" y="122"/>
                  </a:lnTo>
                  <a:lnTo>
                    <a:pt x="1182" y="117"/>
                  </a:lnTo>
                  <a:lnTo>
                    <a:pt x="1152" y="113"/>
                  </a:lnTo>
                  <a:lnTo>
                    <a:pt x="1121" y="109"/>
                  </a:lnTo>
                  <a:lnTo>
                    <a:pt x="1091" y="106"/>
                  </a:lnTo>
                  <a:lnTo>
                    <a:pt x="1061" y="104"/>
                  </a:lnTo>
                  <a:lnTo>
                    <a:pt x="1031" y="103"/>
                  </a:lnTo>
                  <a:lnTo>
                    <a:pt x="1002" y="103"/>
                  </a:lnTo>
                  <a:lnTo>
                    <a:pt x="987" y="103"/>
                  </a:lnTo>
                  <a:lnTo>
                    <a:pt x="973" y="104"/>
                  </a:lnTo>
                  <a:lnTo>
                    <a:pt x="958" y="105"/>
                  </a:lnTo>
                  <a:lnTo>
                    <a:pt x="944" y="107"/>
                  </a:lnTo>
                  <a:lnTo>
                    <a:pt x="930" y="108"/>
                  </a:lnTo>
                  <a:lnTo>
                    <a:pt x="916" y="110"/>
                  </a:lnTo>
                  <a:lnTo>
                    <a:pt x="902" y="113"/>
                  </a:lnTo>
                  <a:lnTo>
                    <a:pt x="888" y="116"/>
                  </a:lnTo>
                  <a:lnTo>
                    <a:pt x="874" y="119"/>
                  </a:lnTo>
                  <a:lnTo>
                    <a:pt x="860" y="123"/>
                  </a:lnTo>
                  <a:lnTo>
                    <a:pt x="831" y="133"/>
                  </a:lnTo>
                  <a:lnTo>
                    <a:pt x="803" y="143"/>
                  </a:lnTo>
                  <a:lnTo>
                    <a:pt x="777" y="154"/>
                  </a:lnTo>
                  <a:lnTo>
                    <a:pt x="752" y="165"/>
                  </a:lnTo>
                  <a:lnTo>
                    <a:pt x="728" y="177"/>
                  </a:lnTo>
                  <a:lnTo>
                    <a:pt x="706" y="190"/>
                  </a:lnTo>
                  <a:lnTo>
                    <a:pt x="695" y="197"/>
                  </a:lnTo>
                  <a:lnTo>
                    <a:pt x="684" y="204"/>
                  </a:lnTo>
                  <a:lnTo>
                    <a:pt x="663" y="218"/>
                  </a:lnTo>
                  <a:lnTo>
                    <a:pt x="642" y="232"/>
                  </a:lnTo>
                  <a:lnTo>
                    <a:pt x="622" y="247"/>
                  </a:lnTo>
                  <a:lnTo>
                    <a:pt x="583" y="278"/>
                  </a:lnTo>
                  <a:lnTo>
                    <a:pt x="543" y="311"/>
                  </a:lnTo>
                  <a:lnTo>
                    <a:pt x="502" y="345"/>
                  </a:lnTo>
                  <a:lnTo>
                    <a:pt x="449" y="389"/>
                  </a:lnTo>
                  <a:lnTo>
                    <a:pt x="418" y="414"/>
                  </a:lnTo>
                  <a:lnTo>
                    <a:pt x="384" y="441"/>
                  </a:lnTo>
                  <a:close/>
                </a:path>
              </a:pathLst>
            </a:custGeom>
            <a:gradFill rotWithShape="1">
              <a:gsLst>
                <a:gs pos="0">
                  <a:srgbClr val="F8DC1A"/>
                </a:gs>
                <a:gs pos="100000">
                  <a:srgbClr val="F4C61A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2731" y="3056"/>
              <a:ext cx="2961" cy="1191"/>
            </a:xfrm>
            <a:custGeom>
              <a:avLst/>
              <a:gdLst/>
              <a:ahLst/>
              <a:cxnLst>
                <a:cxn ang="0">
                  <a:pos x="1111" y="586"/>
                </a:cxn>
                <a:cxn ang="0">
                  <a:pos x="1232" y="584"/>
                </a:cxn>
                <a:cxn ang="0">
                  <a:pos x="1313" y="592"/>
                </a:cxn>
                <a:cxn ang="0">
                  <a:pos x="1423" y="612"/>
                </a:cxn>
                <a:cxn ang="0">
                  <a:pos x="1556" y="646"/>
                </a:cxn>
                <a:cxn ang="0">
                  <a:pos x="1777" y="705"/>
                </a:cxn>
                <a:cxn ang="0">
                  <a:pos x="1857" y="719"/>
                </a:cxn>
                <a:cxn ang="0">
                  <a:pos x="1962" y="723"/>
                </a:cxn>
                <a:cxn ang="0">
                  <a:pos x="2036" y="714"/>
                </a:cxn>
                <a:cxn ang="0">
                  <a:pos x="2125" y="693"/>
                </a:cxn>
                <a:cxn ang="0">
                  <a:pos x="2188" y="671"/>
                </a:cxn>
                <a:cxn ang="0">
                  <a:pos x="2247" y="644"/>
                </a:cxn>
                <a:cxn ang="0">
                  <a:pos x="2322" y="600"/>
                </a:cxn>
                <a:cxn ang="0">
                  <a:pos x="2392" y="547"/>
                </a:cxn>
                <a:cxn ang="0">
                  <a:pos x="2494" y="457"/>
                </a:cxn>
                <a:cxn ang="0">
                  <a:pos x="2682" y="264"/>
                </a:cxn>
                <a:cxn ang="0">
                  <a:pos x="2819" y="124"/>
                </a:cxn>
                <a:cxn ang="0">
                  <a:pos x="2914" y="38"/>
                </a:cxn>
                <a:cxn ang="0">
                  <a:pos x="2942" y="385"/>
                </a:cxn>
                <a:cxn ang="0">
                  <a:pos x="2867" y="479"/>
                </a:cxn>
                <a:cxn ang="0">
                  <a:pos x="2793" y="554"/>
                </a:cxn>
                <a:cxn ang="0">
                  <a:pos x="2691" y="644"/>
                </a:cxn>
                <a:cxn ang="0">
                  <a:pos x="2609" y="702"/>
                </a:cxn>
                <a:cxn ang="0">
                  <a:pos x="2553" y="733"/>
                </a:cxn>
                <a:cxn ang="0">
                  <a:pos x="2454" y="773"/>
                </a:cxn>
                <a:cxn ang="0">
                  <a:pos x="2382" y="793"/>
                </a:cxn>
                <a:cxn ang="0">
                  <a:pos x="2268" y="809"/>
                </a:cxn>
                <a:cxn ang="0">
                  <a:pos x="2154" y="810"/>
                </a:cxn>
                <a:cxn ang="0">
                  <a:pos x="2043" y="798"/>
                </a:cxn>
                <a:cxn ang="0">
                  <a:pos x="1936" y="777"/>
                </a:cxn>
                <a:cxn ang="0">
                  <a:pos x="1810" y="743"/>
                </a:cxn>
                <a:cxn ang="0">
                  <a:pos x="1647" y="698"/>
                </a:cxn>
                <a:cxn ang="0">
                  <a:pos x="1536" y="677"/>
                </a:cxn>
                <a:cxn ang="0">
                  <a:pos x="1444" y="666"/>
                </a:cxn>
                <a:cxn ang="0">
                  <a:pos x="1350" y="664"/>
                </a:cxn>
                <a:cxn ang="0">
                  <a:pos x="1279" y="668"/>
                </a:cxn>
                <a:cxn ang="0">
                  <a:pos x="1183" y="684"/>
                </a:cxn>
                <a:cxn ang="0">
                  <a:pos x="1112" y="705"/>
                </a:cxn>
                <a:cxn ang="0">
                  <a:pos x="1044" y="732"/>
                </a:cxn>
                <a:cxn ang="0">
                  <a:pos x="961" y="779"/>
                </a:cxn>
                <a:cxn ang="0">
                  <a:pos x="841" y="869"/>
                </a:cxn>
                <a:cxn ang="0">
                  <a:pos x="653" y="1023"/>
                </a:cxn>
                <a:cxn ang="0">
                  <a:pos x="562" y="1090"/>
                </a:cxn>
                <a:cxn ang="0">
                  <a:pos x="461" y="1151"/>
                </a:cxn>
                <a:cxn ang="0">
                  <a:pos x="0" y="1191"/>
                </a:cxn>
                <a:cxn ang="0">
                  <a:pos x="127" y="1145"/>
                </a:cxn>
                <a:cxn ang="0">
                  <a:pos x="226" y="1094"/>
                </a:cxn>
                <a:cxn ang="0">
                  <a:pos x="327" y="1024"/>
                </a:cxn>
                <a:cxn ang="0">
                  <a:pos x="542" y="854"/>
                </a:cxn>
                <a:cxn ang="0">
                  <a:pos x="656" y="768"/>
                </a:cxn>
                <a:cxn ang="0">
                  <a:pos x="747" y="710"/>
                </a:cxn>
                <a:cxn ang="0">
                  <a:pos x="872" y="645"/>
                </a:cxn>
                <a:cxn ang="0">
                  <a:pos x="937" y="621"/>
                </a:cxn>
                <a:cxn ang="0">
                  <a:pos x="1022" y="599"/>
                </a:cxn>
              </a:cxnLst>
              <a:rect l="0" t="0" r="r" b="b"/>
              <a:pathLst>
                <a:path w="2961" h="1191">
                  <a:moveTo>
                    <a:pt x="1039" y="596"/>
                  </a:moveTo>
                  <a:lnTo>
                    <a:pt x="1075" y="590"/>
                  </a:lnTo>
                  <a:lnTo>
                    <a:pt x="1093" y="588"/>
                  </a:lnTo>
                  <a:lnTo>
                    <a:pt x="1111" y="586"/>
                  </a:lnTo>
                  <a:lnTo>
                    <a:pt x="1146" y="584"/>
                  </a:lnTo>
                  <a:lnTo>
                    <a:pt x="1181" y="583"/>
                  </a:lnTo>
                  <a:lnTo>
                    <a:pt x="1215" y="584"/>
                  </a:lnTo>
                  <a:lnTo>
                    <a:pt x="1232" y="584"/>
                  </a:lnTo>
                  <a:lnTo>
                    <a:pt x="1248" y="585"/>
                  </a:lnTo>
                  <a:lnTo>
                    <a:pt x="1281" y="588"/>
                  </a:lnTo>
                  <a:lnTo>
                    <a:pt x="1297" y="590"/>
                  </a:lnTo>
                  <a:lnTo>
                    <a:pt x="1313" y="592"/>
                  </a:lnTo>
                  <a:lnTo>
                    <a:pt x="1345" y="597"/>
                  </a:lnTo>
                  <a:lnTo>
                    <a:pt x="1377" y="603"/>
                  </a:lnTo>
                  <a:lnTo>
                    <a:pt x="1408" y="609"/>
                  </a:lnTo>
                  <a:lnTo>
                    <a:pt x="1423" y="612"/>
                  </a:lnTo>
                  <a:lnTo>
                    <a:pt x="1438" y="615"/>
                  </a:lnTo>
                  <a:lnTo>
                    <a:pt x="1468" y="623"/>
                  </a:lnTo>
                  <a:lnTo>
                    <a:pt x="1498" y="630"/>
                  </a:lnTo>
                  <a:lnTo>
                    <a:pt x="1556" y="646"/>
                  </a:lnTo>
                  <a:lnTo>
                    <a:pt x="1669" y="678"/>
                  </a:lnTo>
                  <a:lnTo>
                    <a:pt x="1724" y="693"/>
                  </a:lnTo>
                  <a:lnTo>
                    <a:pt x="1751" y="699"/>
                  </a:lnTo>
                  <a:lnTo>
                    <a:pt x="1777" y="705"/>
                  </a:lnTo>
                  <a:lnTo>
                    <a:pt x="1804" y="711"/>
                  </a:lnTo>
                  <a:lnTo>
                    <a:pt x="1831" y="715"/>
                  </a:lnTo>
                  <a:lnTo>
                    <a:pt x="1844" y="717"/>
                  </a:lnTo>
                  <a:lnTo>
                    <a:pt x="1857" y="719"/>
                  </a:lnTo>
                  <a:lnTo>
                    <a:pt x="1883" y="722"/>
                  </a:lnTo>
                  <a:lnTo>
                    <a:pt x="1909" y="723"/>
                  </a:lnTo>
                  <a:lnTo>
                    <a:pt x="1936" y="724"/>
                  </a:lnTo>
                  <a:lnTo>
                    <a:pt x="1962" y="723"/>
                  </a:lnTo>
                  <a:lnTo>
                    <a:pt x="1988" y="721"/>
                  </a:lnTo>
                  <a:lnTo>
                    <a:pt x="2012" y="718"/>
                  </a:lnTo>
                  <a:lnTo>
                    <a:pt x="2024" y="716"/>
                  </a:lnTo>
                  <a:lnTo>
                    <a:pt x="2036" y="714"/>
                  </a:lnTo>
                  <a:lnTo>
                    <a:pt x="2059" y="710"/>
                  </a:lnTo>
                  <a:lnTo>
                    <a:pt x="2082" y="705"/>
                  </a:lnTo>
                  <a:lnTo>
                    <a:pt x="2104" y="699"/>
                  </a:lnTo>
                  <a:lnTo>
                    <a:pt x="2125" y="693"/>
                  </a:lnTo>
                  <a:lnTo>
                    <a:pt x="2147" y="686"/>
                  </a:lnTo>
                  <a:lnTo>
                    <a:pt x="2157" y="683"/>
                  </a:lnTo>
                  <a:lnTo>
                    <a:pt x="2167" y="679"/>
                  </a:lnTo>
                  <a:lnTo>
                    <a:pt x="2188" y="671"/>
                  </a:lnTo>
                  <a:lnTo>
                    <a:pt x="2208" y="662"/>
                  </a:lnTo>
                  <a:lnTo>
                    <a:pt x="2228" y="653"/>
                  </a:lnTo>
                  <a:lnTo>
                    <a:pt x="2238" y="648"/>
                  </a:lnTo>
                  <a:lnTo>
                    <a:pt x="2247" y="644"/>
                  </a:lnTo>
                  <a:lnTo>
                    <a:pt x="2266" y="633"/>
                  </a:lnTo>
                  <a:lnTo>
                    <a:pt x="2285" y="623"/>
                  </a:lnTo>
                  <a:lnTo>
                    <a:pt x="2303" y="611"/>
                  </a:lnTo>
                  <a:lnTo>
                    <a:pt x="2322" y="600"/>
                  </a:lnTo>
                  <a:lnTo>
                    <a:pt x="2339" y="587"/>
                  </a:lnTo>
                  <a:lnTo>
                    <a:pt x="2357" y="574"/>
                  </a:lnTo>
                  <a:lnTo>
                    <a:pt x="2375" y="561"/>
                  </a:lnTo>
                  <a:lnTo>
                    <a:pt x="2392" y="547"/>
                  </a:lnTo>
                  <a:lnTo>
                    <a:pt x="2409" y="533"/>
                  </a:lnTo>
                  <a:lnTo>
                    <a:pt x="2426" y="519"/>
                  </a:lnTo>
                  <a:lnTo>
                    <a:pt x="2460" y="489"/>
                  </a:lnTo>
                  <a:lnTo>
                    <a:pt x="2494" y="457"/>
                  </a:lnTo>
                  <a:lnTo>
                    <a:pt x="2528" y="424"/>
                  </a:lnTo>
                  <a:lnTo>
                    <a:pt x="2562" y="390"/>
                  </a:lnTo>
                  <a:lnTo>
                    <a:pt x="2597" y="354"/>
                  </a:lnTo>
                  <a:lnTo>
                    <a:pt x="2682" y="264"/>
                  </a:lnTo>
                  <a:lnTo>
                    <a:pt x="2727" y="217"/>
                  </a:lnTo>
                  <a:lnTo>
                    <a:pt x="2750" y="194"/>
                  </a:lnTo>
                  <a:lnTo>
                    <a:pt x="2773" y="170"/>
                  </a:lnTo>
                  <a:lnTo>
                    <a:pt x="2819" y="124"/>
                  </a:lnTo>
                  <a:lnTo>
                    <a:pt x="2843" y="102"/>
                  </a:lnTo>
                  <a:lnTo>
                    <a:pt x="2867" y="80"/>
                  </a:lnTo>
                  <a:lnTo>
                    <a:pt x="2890" y="59"/>
                  </a:lnTo>
                  <a:lnTo>
                    <a:pt x="2914" y="38"/>
                  </a:lnTo>
                  <a:lnTo>
                    <a:pt x="2938" y="19"/>
                  </a:lnTo>
                  <a:lnTo>
                    <a:pt x="2961" y="0"/>
                  </a:lnTo>
                  <a:lnTo>
                    <a:pt x="2961" y="358"/>
                  </a:lnTo>
                  <a:lnTo>
                    <a:pt x="2942" y="385"/>
                  </a:lnTo>
                  <a:lnTo>
                    <a:pt x="2920" y="414"/>
                  </a:lnTo>
                  <a:lnTo>
                    <a:pt x="2895" y="445"/>
                  </a:lnTo>
                  <a:lnTo>
                    <a:pt x="2882" y="461"/>
                  </a:lnTo>
                  <a:lnTo>
                    <a:pt x="2867" y="479"/>
                  </a:lnTo>
                  <a:lnTo>
                    <a:pt x="2851" y="496"/>
                  </a:lnTo>
                  <a:lnTo>
                    <a:pt x="2833" y="515"/>
                  </a:lnTo>
                  <a:lnTo>
                    <a:pt x="2814" y="534"/>
                  </a:lnTo>
                  <a:lnTo>
                    <a:pt x="2793" y="554"/>
                  </a:lnTo>
                  <a:lnTo>
                    <a:pt x="2771" y="575"/>
                  </a:lnTo>
                  <a:lnTo>
                    <a:pt x="2746" y="598"/>
                  </a:lnTo>
                  <a:lnTo>
                    <a:pt x="2720" y="620"/>
                  </a:lnTo>
                  <a:lnTo>
                    <a:pt x="2691" y="644"/>
                  </a:lnTo>
                  <a:lnTo>
                    <a:pt x="2664" y="665"/>
                  </a:lnTo>
                  <a:lnTo>
                    <a:pt x="2636" y="684"/>
                  </a:lnTo>
                  <a:lnTo>
                    <a:pt x="2623" y="693"/>
                  </a:lnTo>
                  <a:lnTo>
                    <a:pt x="2609" y="702"/>
                  </a:lnTo>
                  <a:lnTo>
                    <a:pt x="2595" y="710"/>
                  </a:lnTo>
                  <a:lnTo>
                    <a:pt x="2581" y="718"/>
                  </a:lnTo>
                  <a:lnTo>
                    <a:pt x="2567" y="726"/>
                  </a:lnTo>
                  <a:lnTo>
                    <a:pt x="2553" y="733"/>
                  </a:lnTo>
                  <a:lnTo>
                    <a:pt x="2525" y="746"/>
                  </a:lnTo>
                  <a:lnTo>
                    <a:pt x="2496" y="758"/>
                  </a:lnTo>
                  <a:lnTo>
                    <a:pt x="2468" y="769"/>
                  </a:lnTo>
                  <a:lnTo>
                    <a:pt x="2454" y="773"/>
                  </a:lnTo>
                  <a:lnTo>
                    <a:pt x="2439" y="778"/>
                  </a:lnTo>
                  <a:lnTo>
                    <a:pt x="2425" y="782"/>
                  </a:lnTo>
                  <a:lnTo>
                    <a:pt x="2411" y="786"/>
                  </a:lnTo>
                  <a:lnTo>
                    <a:pt x="2382" y="793"/>
                  </a:lnTo>
                  <a:lnTo>
                    <a:pt x="2354" y="798"/>
                  </a:lnTo>
                  <a:lnTo>
                    <a:pt x="2325" y="803"/>
                  </a:lnTo>
                  <a:lnTo>
                    <a:pt x="2296" y="806"/>
                  </a:lnTo>
                  <a:lnTo>
                    <a:pt x="2268" y="809"/>
                  </a:lnTo>
                  <a:lnTo>
                    <a:pt x="2239" y="810"/>
                  </a:lnTo>
                  <a:lnTo>
                    <a:pt x="2210" y="811"/>
                  </a:lnTo>
                  <a:lnTo>
                    <a:pt x="2182" y="811"/>
                  </a:lnTo>
                  <a:lnTo>
                    <a:pt x="2154" y="810"/>
                  </a:lnTo>
                  <a:lnTo>
                    <a:pt x="2126" y="808"/>
                  </a:lnTo>
                  <a:lnTo>
                    <a:pt x="2098" y="805"/>
                  </a:lnTo>
                  <a:lnTo>
                    <a:pt x="2070" y="802"/>
                  </a:lnTo>
                  <a:lnTo>
                    <a:pt x="2043" y="798"/>
                  </a:lnTo>
                  <a:lnTo>
                    <a:pt x="2016" y="793"/>
                  </a:lnTo>
                  <a:lnTo>
                    <a:pt x="1989" y="788"/>
                  </a:lnTo>
                  <a:lnTo>
                    <a:pt x="1962" y="783"/>
                  </a:lnTo>
                  <a:lnTo>
                    <a:pt x="1936" y="777"/>
                  </a:lnTo>
                  <a:lnTo>
                    <a:pt x="1910" y="771"/>
                  </a:lnTo>
                  <a:lnTo>
                    <a:pt x="1885" y="764"/>
                  </a:lnTo>
                  <a:lnTo>
                    <a:pt x="1859" y="757"/>
                  </a:lnTo>
                  <a:lnTo>
                    <a:pt x="1810" y="743"/>
                  </a:lnTo>
                  <a:lnTo>
                    <a:pt x="1771" y="731"/>
                  </a:lnTo>
                  <a:lnTo>
                    <a:pt x="1731" y="719"/>
                  </a:lnTo>
                  <a:lnTo>
                    <a:pt x="1690" y="708"/>
                  </a:lnTo>
                  <a:lnTo>
                    <a:pt x="1647" y="698"/>
                  </a:lnTo>
                  <a:lnTo>
                    <a:pt x="1603" y="689"/>
                  </a:lnTo>
                  <a:lnTo>
                    <a:pt x="1581" y="684"/>
                  </a:lnTo>
                  <a:lnTo>
                    <a:pt x="1559" y="680"/>
                  </a:lnTo>
                  <a:lnTo>
                    <a:pt x="1536" y="677"/>
                  </a:lnTo>
                  <a:lnTo>
                    <a:pt x="1514" y="674"/>
                  </a:lnTo>
                  <a:lnTo>
                    <a:pt x="1491" y="671"/>
                  </a:lnTo>
                  <a:lnTo>
                    <a:pt x="1468" y="668"/>
                  </a:lnTo>
                  <a:lnTo>
                    <a:pt x="1444" y="666"/>
                  </a:lnTo>
                  <a:lnTo>
                    <a:pt x="1421" y="665"/>
                  </a:lnTo>
                  <a:lnTo>
                    <a:pt x="1398" y="664"/>
                  </a:lnTo>
                  <a:lnTo>
                    <a:pt x="1374" y="664"/>
                  </a:lnTo>
                  <a:lnTo>
                    <a:pt x="1350" y="664"/>
                  </a:lnTo>
                  <a:lnTo>
                    <a:pt x="1327" y="665"/>
                  </a:lnTo>
                  <a:lnTo>
                    <a:pt x="1303" y="666"/>
                  </a:lnTo>
                  <a:lnTo>
                    <a:pt x="1291" y="667"/>
                  </a:lnTo>
                  <a:lnTo>
                    <a:pt x="1279" y="668"/>
                  </a:lnTo>
                  <a:lnTo>
                    <a:pt x="1255" y="671"/>
                  </a:lnTo>
                  <a:lnTo>
                    <a:pt x="1231" y="675"/>
                  </a:lnTo>
                  <a:lnTo>
                    <a:pt x="1207" y="679"/>
                  </a:lnTo>
                  <a:lnTo>
                    <a:pt x="1183" y="684"/>
                  </a:lnTo>
                  <a:lnTo>
                    <a:pt x="1159" y="690"/>
                  </a:lnTo>
                  <a:lnTo>
                    <a:pt x="1147" y="693"/>
                  </a:lnTo>
                  <a:lnTo>
                    <a:pt x="1136" y="697"/>
                  </a:lnTo>
                  <a:lnTo>
                    <a:pt x="1112" y="705"/>
                  </a:lnTo>
                  <a:lnTo>
                    <a:pt x="1088" y="713"/>
                  </a:lnTo>
                  <a:lnTo>
                    <a:pt x="1077" y="717"/>
                  </a:lnTo>
                  <a:lnTo>
                    <a:pt x="1066" y="722"/>
                  </a:lnTo>
                  <a:lnTo>
                    <a:pt x="1044" y="732"/>
                  </a:lnTo>
                  <a:lnTo>
                    <a:pt x="1023" y="743"/>
                  </a:lnTo>
                  <a:lnTo>
                    <a:pt x="1002" y="754"/>
                  </a:lnTo>
                  <a:lnTo>
                    <a:pt x="982" y="766"/>
                  </a:lnTo>
                  <a:lnTo>
                    <a:pt x="961" y="779"/>
                  </a:lnTo>
                  <a:lnTo>
                    <a:pt x="941" y="793"/>
                  </a:lnTo>
                  <a:lnTo>
                    <a:pt x="921" y="807"/>
                  </a:lnTo>
                  <a:lnTo>
                    <a:pt x="881" y="837"/>
                  </a:lnTo>
                  <a:lnTo>
                    <a:pt x="841" y="869"/>
                  </a:lnTo>
                  <a:lnTo>
                    <a:pt x="760" y="936"/>
                  </a:lnTo>
                  <a:lnTo>
                    <a:pt x="718" y="971"/>
                  </a:lnTo>
                  <a:lnTo>
                    <a:pt x="675" y="1005"/>
                  </a:lnTo>
                  <a:lnTo>
                    <a:pt x="653" y="1023"/>
                  </a:lnTo>
                  <a:lnTo>
                    <a:pt x="631" y="1040"/>
                  </a:lnTo>
                  <a:lnTo>
                    <a:pt x="608" y="1057"/>
                  </a:lnTo>
                  <a:lnTo>
                    <a:pt x="585" y="1073"/>
                  </a:lnTo>
                  <a:lnTo>
                    <a:pt x="562" y="1090"/>
                  </a:lnTo>
                  <a:lnTo>
                    <a:pt x="537" y="1106"/>
                  </a:lnTo>
                  <a:lnTo>
                    <a:pt x="512" y="1121"/>
                  </a:lnTo>
                  <a:lnTo>
                    <a:pt x="487" y="1136"/>
                  </a:lnTo>
                  <a:lnTo>
                    <a:pt x="461" y="1151"/>
                  </a:lnTo>
                  <a:lnTo>
                    <a:pt x="434" y="1165"/>
                  </a:lnTo>
                  <a:lnTo>
                    <a:pt x="406" y="1178"/>
                  </a:lnTo>
                  <a:lnTo>
                    <a:pt x="377" y="1191"/>
                  </a:lnTo>
                  <a:lnTo>
                    <a:pt x="0" y="1191"/>
                  </a:lnTo>
                  <a:lnTo>
                    <a:pt x="30" y="1181"/>
                  </a:lnTo>
                  <a:lnTo>
                    <a:pt x="62" y="1170"/>
                  </a:lnTo>
                  <a:lnTo>
                    <a:pt x="94" y="1158"/>
                  </a:lnTo>
                  <a:lnTo>
                    <a:pt x="127" y="1145"/>
                  </a:lnTo>
                  <a:lnTo>
                    <a:pt x="152" y="1134"/>
                  </a:lnTo>
                  <a:lnTo>
                    <a:pt x="176" y="1122"/>
                  </a:lnTo>
                  <a:lnTo>
                    <a:pt x="201" y="1109"/>
                  </a:lnTo>
                  <a:lnTo>
                    <a:pt x="226" y="1094"/>
                  </a:lnTo>
                  <a:lnTo>
                    <a:pt x="251" y="1078"/>
                  </a:lnTo>
                  <a:lnTo>
                    <a:pt x="276" y="1061"/>
                  </a:lnTo>
                  <a:lnTo>
                    <a:pt x="302" y="1043"/>
                  </a:lnTo>
                  <a:lnTo>
                    <a:pt x="327" y="1024"/>
                  </a:lnTo>
                  <a:lnTo>
                    <a:pt x="379" y="983"/>
                  </a:lnTo>
                  <a:lnTo>
                    <a:pt x="432" y="941"/>
                  </a:lnTo>
                  <a:lnTo>
                    <a:pt x="486" y="898"/>
                  </a:lnTo>
                  <a:lnTo>
                    <a:pt x="542" y="854"/>
                  </a:lnTo>
                  <a:lnTo>
                    <a:pt x="598" y="810"/>
                  </a:lnTo>
                  <a:lnTo>
                    <a:pt x="627" y="789"/>
                  </a:lnTo>
                  <a:lnTo>
                    <a:pt x="642" y="779"/>
                  </a:lnTo>
                  <a:lnTo>
                    <a:pt x="656" y="768"/>
                  </a:lnTo>
                  <a:lnTo>
                    <a:pt x="686" y="748"/>
                  </a:lnTo>
                  <a:lnTo>
                    <a:pt x="701" y="738"/>
                  </a:lnTo>
                  <a:lnTo>
                    <a:pt x="716" y="729"/>
                  </a:lnTo>
                  <a:lnTo>
                    <a:pt x="747" y="710"/>
                  </a:lnTo>
                  <a:lnTo>
                    <a:pt x="778" y="692"/>
                  </a:lnTo>
                  <a:lnTo>
                    <a:pt x="809" y="675"/>
                  </a:lnTo>
                  <a:lnTo>
                    <a:pt x="840" y="660"/>
                  </a:lnTo>
                  <a:lnTo>
                    <a:pt x="872" y="645"/>
                  </a:lnTo>
                  <a:lnTo>
                    <a:pt x="888" y="639"/>
                  </a:lnTo>
                  <a:lnTo>
                    <a:pt x="905" y="632"/>
                  </a:lnTo>
                  <a:lnTo>
                    <a:pt x="921" y="626"/>
                  </a:lnTo>
                  <a:lnTo>
                    <a:pt x="937" y="621"/>
                  </a:lnTo>
                  <a:lnTo>
                    <a:pt x="954" y="615"/>
                  </a:lnTo>
                  <a:lnTo>
                    <a:pt x="971" y="611"/>
                  </a:lnTo>
                  <a:lnTo>
                    <a:pt x="1005" y="602"/>
                  </a:lnTo>
                  <a:lnTo>
                    <a:pt x="1022" y="599"/>
                  </a:lnTo>
                  <a:lnTo>
                    <a:pt x="1039" y="596"/>
                  </a:lnTo>
                  <a:close/>
                </a:path>
              </a:pathLst>
            </a:custGeom>
            <a:gradFill rotWithShape="0">
              <a:gsLst>
                <a:gs pos="0">
                  <a:srgbClr val="FEF8BA"/>
                </a:gs>
                <a:gs pos="100000">
                  <a:srgbClr val="FCF0BA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74638"/>
            <a:ext cx="76327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557338"/>
            <a:ext cx="76327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4638" y="6561138"/>
            <a:ext cx="23764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fld id="{5C314C2E-5391-483F-B407-24833DFE7938}" type="slidenum">
              <a:rPr lang="fi-FI"/>
              <a:pPr>
                <a:defRPr/>
              </a:pPr>
              <a:t>‹#›</a:t>
            </a:fld>
            <a:r>
              <a:rPr lang="fi-FI"/>
              <a:t>   </a:t>
            </a:r>
            <a:fld id="{6DED6DDE-7CD9-46B0-B3AE-C463D0A20651}" type="datetime1">
              <a:rPr lang="fi-FI"/>
              <a:pPr>
                <a:defRPr/>
              </a:pPr>
              <a:t>28.10.2015</a:t>
            </a:fld>
            <a:r>
              <a:rPr lang="fi-FI"/>
              <a:t>   Kari Ilmonen</a:t>
            </a:r>
          </a:p>
        </p:txBody>
      </p:sp>
      <p:pic>
        <p:nvPicPr>
          <p:cNvPr id="1030" name="Picture 22" descr="logo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0" y="6524625"/>
            <a:ext cx="2230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71463" indent="-271463" algn="l" rtl="0" eaLnBrk="0" fontAlgn="base" hangingPunct="0">
        <a:spcBef>
          <a:spcPct val="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0350" algn="l" rtl="0" eaLnBrk="0" fontAlgn="base" hangingPunct="0">
        <a:spcBef>
          <a:spcPct val="0"/>
        </a:spcBef>
        <a:spcAft>
          <a:spcPct val="2000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2pPr>
      <a:lvl3pPr marL="804863" indent="-269875" algn="l" rtl="0" eaLnBrk="0" fontAlgn="base" hangingPunct="0">
        <a:spcBef>
          <a:spcPct val="0"/>
        </a:spcBef>
        <a:spcAft>
          <a:spcPct val="20000"/>
        </a:spcAft>
        <a:buClr>
          <a:schemeClr val="fol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074738" indent="-268288" algn="l" rtl="0" eaLnBrk="0" fontAlgn="base" hangingPunct="0">
        <a:spcBef>
          <a:spcPct val="0"/>
        </a:spcBef>
        <a:spcAft>
          <a:spcPct val="20000"/>
        </a:spcAft>
        <a:buClr>
          <a:schemeClr val="folHlink"/>
        </a:buClr>
        <a:buChar char="–"/>
        <a:defRPr sz="1600">
          <a:solidFill>
            <a:schemeClr val="tx1"/>
          </a:solidFill>
          <a:latin typeface="+mn-lt"/>
        </a:defRPr>
      </a:lvl4pPr>
      <a:lvl5pPr marL="1346200" indent="-269875" algn="l" rtl="0" eaLnBrk="0" fontAlgn="base" hangingPunct="0">
        <a:spcBef>
          <a:spcPct val="0"/>
        </a:spcBef>
        <a:spcAft>
          <a:spcPct val="20000"/>
        </a:spcAft>
        <a:buClr>
          <a:schemeClr val="folHlink"/>
        </a:buClr>
        <a:buChar char="»"/>
        <a:defRPr sz="1600">
          <a:solidFill>
            <a:schemeClr val="tx1"/>
          </a:solidFill>
          <a:latin typeface="+mn-lt"/>
        </a:defRPr>
      </a:lvl5pPr>
      <a:lvl6pPr marL="1803400" indent="-269875" algn="l" rtl="0" fontAlgn="base">
        <a:spcBef>
          <a:spcPct val="0"/>
        </a:spcBef>
        <a:spcAft>
          <a:spcPct val="20000"/>
        </a:spcAft>
        <a:buClr>
          <a:schemeClr val="folHlink"/>
        </a:buClr>
        <a:buChar char="»"/>
        <a:defRPr sz="1600">
          <a:solidFill>
            <a:schemeClr val="tx1"/>
          </a:solidFill>
          <a:latin typeface="+mn-lt"/>
        </a:defRPr>
      </a:lvl6pPr>
      <a:lvl7pPr marL="2260600" indent="-269875" algn="l" rtl="0" fontAlgn="base">
        <a:spcBef>
          <a:spcPct val="0"/>
        </a:spcBef>
        <a:spcAft>
          <a:spcPct val="20000"/>
        </a:spcAft>
        <a:buClr>
          <a:schemeClr val="folHlink"/>
        </a:buClr>
        <a:buChar char="»"/>
        <a:defRPr sz="1600">
          <a:solidFill>
            <a:schemeClr val="tx1"/>
          </a:solidFill>
          <a:latin typeface="+mn-lt"/>
        </a:defRPr>
      </a:lvl7pPr>
      <a:lvl8pPr marL="2717800" indent="-269875" algn="l" rtl="0" fontAlgn="base">
        <a:spcBef>
          <a:spcPct val="0"/>
        </a:spcBef>
        <a:spcAft>
          <a:spcPct val="20000"/>
        </a:spcAft>
        <a:buClr>
          <a:schemeClr val="folHlink"/>
        </a:buClr>
        <a:buChar char="»"/>
        <a:defRPr sz="1600">
          <a:solidFill>
            <a:schemeClr val="tx1"/>
          </a:solidFill>
          <a:latin typeface="+mn-lt"/>
        </a:defRPr>
      </a:lvl8pPr>
      <a:lvl9pPr marL="3175000" indent="-269875" algn="l" rtl="0" fontAlgn="base">
        <a:spcBef>
          <a:spcPct val="0"/>
        </a:spcBef>
        <a:spcAft>
          <a:spcPct val="20000"/>
        </a:spcAft>
        <a:buClr>
          <a:schemeClr val="folHlink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179388" y="6237288"/>
            <a:ext cx="4535487" cy="403225"/>
          </a:xfrm>
          <a:noFill/>
        </p:spPr>
        <p:txBody>
          <a:bodyPr/>
          <a:lstStyle/>
          <a:p>
            <a:endParaRPr lang="fi-FI" smtClean="0"/>
          </a:p>
        </p:txBody>
      </p:sp>
      <p:sp>
        <p:nvSpPr>
          <p:cNvPr id="3075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07604" y="2096852"/>
            <a:ext cx="6955073" cy="1752600"/>
          </a:xfrm>
        </p:spPr>
        <p:txBody>
          <a:bodyPr/>
          <a:lstStyle/>
          <a:p>
            <a:pPr algn="ctr" eaLnBrk="1" hangingPunct="1"/>
            <a:r>
              <a:rPr lang="fi-FI" b="1" dirty="0" smtClean="0">
                <a:solidFill>
                  <a:srgbClr val="101010"/>
                </a:solidFill>
              </a:rPr>
              <a:t/>
            </a:r>
            <a:br>
              <a:rPr lang="fi-FI" b="1" dirty="0" smtClean="0">
                <a:solidFill>
                  <a:srgbClr val="101010"/>
                </a:solidFill>
              </a:rPr>
            </a:br>
            <a:r>
              <a:rPr lang="fi-FI" b="1" dirty="0" smtClean="0">
                <a:solidFill>
                  <a:srgbClr val="101010"/>
                </a:solidFill>
              </a:rPr>
              <a:t>Sosiaali- ja terveyspalvelut </a:t>
            </a:r>
            <a:r>
              <a:rPr lang="fi-FI" b="1" dirty="0" err="1" smtClean="0">
                <a:solidFill>
                  <a:srgbClr val="101010"/>
                </a:solidFill>
              </a:rPr>
              <a:t>TYP:ssä</a:t>
            </a:r>
            <a:endParaRPr lang="fi-FI" b="1" dirty="0" smtClean="0">
              <a:solidFill>
                <a:srgbClr val="101010"/>
              </a:solidFill>
            </a:endParaRPr>
          </a:p>
        </p:txBody>
      </p:sp>
      <p:sp>
        <p:nvSpPr>
          <p:cNvPr id="3076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91680" y="4365104"/>
            <a:ext cx="5470525" cy="515938"/>
          </a:xfrm>
        </p:spPr>
        <p:txBody>
          <a:bodyPr/>
          <a:lstStyle/>
          <a:p>
            <a:pPr algn="ctr" eaLnBrk="1" hangingPunct="1"/>
            <a:r>
              <a:rPr lang="fi-FI" sz="2400" dirty="0" smtClean="0">
                <a:solidFill>
                  <a:srgbClr val="101010"/>
                </a:solidFill>
              </a:rPr>
              <a:t>Eveliina Pöyhönen</a:t>
            </a:r>
          </a:p>
          <a:p>
            <a:pPr eaLnBrk="1" hangingPunct="1"/>
            <a:endParaRPr lang="fi-FI" sz="2400" dirty="0" smtClean="0">
              <a:solidFill>
                <a:srgbClr val="1010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7564" y="728700"/>
            <a:ext cx="7632700" cy="252028"/>
          </a:xfrm>
        </p:spPr>
        <p:txBody>
          <a:bodyPr/>
          <a:lstStyle/>
          <a:p>
            <a:r>
              <a:rPr lang="fi-FI" dirty="0" smtClean="0">
                <a:solidFill>
                  <a:schemeClr val="tx1"/>
                </a:solidFill>
              </a:rPr>
              <a:t>Monialainen työllistymissuunnitelma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47564" y="1232756"/>
            <a:ext cx="7632700" cy="4392612"/>
          </a:xfrm>
        </p:spPr>
        <p:txBody>
          <a:bodyPr/>
          <a:lstStyle/>
          <a:p>
            <a:r>
              <a:rPr lang="fi-FI" sz="1800" dirty="0"/>
              <a:t>Monialaiseen työllistymissuunnitelmaan sisällytetään työttömän tarpeen mukaiset sosiaali- ja </a:t>
            </a:r>
            <a:r>
              <a:rPr lang="fi-FI" sz="1800" dirty="0" smtClean="0"/>
              <a:t>terveyspalvelut </a:t>
            </a:r>
          </a:p>
          <a:p>
            <a:r>
              <a:rPr lang="fi-FI" sz="1800" dirty="0" smtClean="0"/>
              <a:t>Sosiaalipalvelut: esim. sosiaalityö, sosiaaliohjaus, sosiaalinen kuntoutus, perhetyö, asumispalvelut, päihdetyö, mielenterveystyö, kuntouttava työtoiminta, vammaisten työllistymistä tukeva toiminta, vammaispalvelut</a:t>
            </a:r>
          </a:p>
          <a:p>
            <a:r>
              <a:rPr lang="fi-FI" sz="1800" dirty="0" smtClean="0"/>
              <a:t>Terveyspalvelut: esim. terveysneuvonta ja -tarkastukset, sairaanhoito, mielenterveystyö, päihdetyö, lääkinnällinen kuntoutus</a:t>
            </a:r>
          </a:p>
          <a:p>
            <a:r>
              <a:rPr lang="fi-FI" sz="1800" dirty="0" smtClean="0"/>
              <a:t>Palveluiden järjestämisestä </a:t>
            </a:r>
            <a:r>
              <a:rPr lang="fi-FI" sz="1800" dirty="0"/>
              <a:t>säädetään niiden omassa lainsäädännössä </a:t>
            </a:r>
            <a:endParaRPr lang="fi-FI" sz="1800" dirty="0" smtClean="0"/>
          </a:p>
          <a:p>
            <a:r>
              <a:rPr lang="fi-FI" sz="1800" dirty="0" smtClean="0"/>
              <a:t>Yhteisissä </a:t>
            </a:r>
            <a:r>
              <a:rPr lang="fi-FI" sz="1800" dirty="0"/>
              <a:t>palveluissa tai kun </a:t>
            </a:r>
            <a:r>
              <a:rPr lang="fi-FI" sz="1800" dirty="0" smtClean="0"/>
              <a:t>työtön </a:t>
            </a:r>
            <a:r>
              <a:rPr lang="fi-FI" sz="1800" dirty="0"/>
              <a:t>tarvitsee sekä terveydenhuollon että sosiaalihuollon palveluja </a:t>
            </a:r>
            <a:r>
              <a:rPr lang="fi-FI" sz="1800" dirty="0" smtClean="0"/>
              <a:t>sovelletaan </a:t>
            </a:r>
            <a:r>
              <a:rPr lang="fi-FI" sz="1800" dirty="0"/>
              <a:t>niitä terveydenhuollon ja sosiaalihuollon säännöksiä, jotka </a:t>
            </a:r>
            <a:r>
              <a:rPr lang="fi-FI" sz="1800" dirty="0" smtClean="0"/>
              <a:t>parhaiten </a:t>
            </a:r>
            <a:r>
              <a:rPr lang="fi-FI" sz="1800" dirty="0"/>
              <a:t>turvaavat tuen tarpeita vastaavat palvelut ja </a:t>
            </a:r>
            <a:r>
              <a:rPr lang="fi-FI" sz="1800" dirty="0" smtClean="0"/>
              <a:t>hoidon</a:t>
            </a:r>
          </a:p>
          <a:p>
            <a:r>
              <a:rPr lang="fi-FI" sz="1800" dirty="0"/>
              <a:t>Monialainen työllistymissuunnitelma korvaa aktivointisuunnitelman niillä henkilöillä, jotka ovat kuntouttavan työtoiminnan lain soveltamisalan piirissä ja jotka on ohjattu monialaiseen yhteispalveluun </a:t>
            </a:r>
            <a:r>
              <a:rPr lang="fi-FI" sz="1800" dirty="0" err="1"/>
              <a:t>TYP-lain</a:t>
            </a:r>
            <a:r>
              <a:rPr lang="fi-FI" sz="1800" dirty="0"/>
              <a:t> mukaisesti</a:t>
            </a:r>
          </a:p>
          <a:p>
            <a:pPr marL="0" indent="0">
              <a:buNone/>
            </a:pPr>
            <a:endParaRPr lang="fi-FI" sz="1800" dirty="0" smtClean="0"/>
          </a:p>
          <a:p>
            <a:pPr marL="0" indent="0">
              <a:buNone/>
            </a:pPr>
            <a:r>
              <a:rPr lang="fi-FI" dirty="0" smtClean="0"/>
              <a:t>   </a:t>
            </a:r>
          </a:p>
          <a:p>
            <a:pPr marL="273050" lvl="1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lvl="1"/>
            <a:endParaRPr lang="fi-FI" sz="1600" dirty="0" smtClean="0"/>
          </a:p>
          <a:p>
            <a:endParaRPr lang="fi-FI" sz="2000" dirty="0" smtClean="0"/>
          </a:p>
        </p:txBody>
      </p:sp>
    </p:spTree>
    <p:extLst>
      <p:ext uri="{BB962C8B-B14F-4D97-AF65-F5344CB8AC3E}">
        <p14:creationId xmlns:p14="http://schemas.microsoft.com/office/powerpoint/2010/main" val="3562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814102"/>
          </a:xfrm>
        </p:spPr>
        <p:txBody>
          <a:bodyPr/>
          <a:lstStyle/>
          <a:p>
            <a:r>
              <a:rPr lang="fi-FI" dirty="0"/>
              <a:t>Monialaisen yhteispalvelun </a:t>
            </a:r>
            <a:r>
              <a:rPr lang="fi-FI" dirty="0" smtClean="0"/>
              <a:t>asiakastiedot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304764"/>
            <a:ext cx="7632700" cy="4392612"/>
          </a:xfrm>
        </p:spPr>
        <p:txBody>
          <a:bodyPr/>
          <a:lstStyle/>
          <a:p>
            <a:r>
              <a:rPr lang="fi-FI" sz="2000" dirty="0" err="1" smtClean="0"/>
              <a:t>TYP:n</a:t>
            </a:r>
            <a:r>
              <a:rPr lang="fi-FI" sz="2000" dirty="0" smtClean="0"/>
              <a:t> asiakasrekisteriin tallennetaan:</a:t>
            </a:r>
          </a:p>
          <a:p>
            <a:pPr lvl="1"/>
            <a:r>
              <a:rPr lang="fi-FI" dirty="0"/>
              <a:t>sellaiset työttömän sosiaalista tilannetta koskevat tiedot, </a:t>
            </a:r>
            <a:r>
              <a:rPr lang="fi-FI" u="sng" dirty="0"/>
              <a:t>joilla on vaikutusta hänen </a:t>
            </a:r>
            <a:r>
              <a:rPr lang="fi-FI" u="sng" dirty="0" smtClean="0"/>
              <a:t>työllistymiseensä</a:t>
            </a:r>
            <a:endParaRPr lang="fi-FI" u="sng" dirty="0"/>
          </a:p>
          <a:p>
            <a:pPr lvl="1"/>
            <a:r>
              <a:rPr lang="fi-FI" dirty="0" smtClean="0"/>
              <a:t>sellaiset </a:t>
            </a:r>
            <a:r>
              <a:rPr lang="fi-FI" dirty="0"/>
              <a:t>työttömän terveydentilaa ja työ- ja toimintakykyä koskevat tiedot, joilla on vaikutusta työttömän työllistymiseen ja </a:t>
            </a:r>
            <a:r>
              <a:rPr lang="fi-FI" u="sng" dirty="0"/>
              <a:t>jotka ovat välttämättömiä palvelujen tarjoamiseksi </a:t>
            </a:r>
            <a:r>
              <a:rPr lang="fi-FI" u="sng" dirty="0" smtClean="0"/>
              <a:t>työttömälle</a:t>
            </a:r>
          </a:p>
          <a:p>
            <a:r>
              <a:rPr lang="fi-FI" sz="2000" dirty="0" smtClean="0"/>
              <a:t>Tietoja saa käyttää henkilö, </a:t>
            </a:r>
            <a:r>
              <a:rPr lang="fi-FI" sz="2000" u="sng" dirty="0"/>
              <a:t>jolle on myönnetty käyttöoikeus</a:t>
            </a:r>
            <a:r>
              <a:rPr lang="fi-FI" sz="2000" dirty="0"/>
              <a:t> monialaisen yhteispalvelun asiakasrekisteriin </a:t>
            </a:r>
            <a:r>
              <a:rPr lang="fi-FI" sz="2000" dirty="0" err="1" smtClean="0"/>
              <a:t>TYP-tehtävien</a:t>
            </a:r>
            <a:r>
              <a:rPr lang="fi-FI" sz="2000" dirty="0" smtClean="0"/>
              <a:t> hoitamiseksi </a:t>
            </a:r>
            <a:r>
              <a:rPr lang="fi-FI" sz="2000" dirty="0"/>
              <a:t>ja </a:t>
            </a:r>
            <a:r>
              <a:rPr lang="fi-FI" sz="2000" dirty="0" smtClean="0"/>
              <a:t>-palvelun </a:t>
            </a:r>
            <a:r>
              <a:rPr lang="fi-FI" sz="2000" dirty="0"/>
              <a:t>tarjoamiseksi </a:t>
            </a:r>
            <a:r>
              <a:rPr lang="fi-FI" sz="2000" dirty="0" smtClean="0"/>
              <a:t>työttömälle</a:t>
            </a:r>
          </a:p>
          <a:p>
            <a:r>
              <a:rPr lang="fi-FI" sz="2000" dirty="0" err="1" smtClean="0"/>
              <a:t>TE-toimistolla</a:t>
            </a:r>
            <a:r>
              <a:rPr lang="fi-FI" sz="2000" dirty="0"/>
              <a:t>, kunnalla ja </a:t>
            </a:r>
            <a:r>
              <a:rPr lang="fi-FI" sz="2000" dirty="0" smtClean="0"/>
              <a:t>Kelalla </a:t>
            </a:r>
            <a:r>
              <a:rPr lang="fi-FI" sz="2000" dirty="0"/>
              <a:t>on oikeus </a:t>
            </a:r>
            <a:r>
              <a:rPr lang="fi-FI" sz="2000" dirty="0" smtClean="0"/>
              <a:t>salassapitosäännösten estämättä </a:t>
            </a:r>
            <a:r>
              <a:rPr lang="fi-FI" sz="2000" dirty="0"/>
              <a:t>saada toisiltaan sekä </a:t>
            </a:r>
            <a:r>
              <a:rPr lang="fi-FI" sz="2000" dirty="0" err="1" smtClean="0"/>
              <a:t>TYP-tehtävien</a:t>
            </a:r>
            <a:r>
              <a:rPr lang="fi-FI" sz="2000" dirty="0" smtClean="0"/>
              <a:t> </a:t>
            </a:r>
            <a:r>
              <a:rPr lang="fi-FI" sz="2000" dirty="0"/>
              <a:t>hoitamiseksi käyttää </a:t>
            </a:r>
            <a:r>
              <a:rPr lang="fi-FI" sz="2000" dirty="0" smtClean="0"/>
              <a:t>em. tietoja, </a:t>
            </a:r>
            <a:r>
              <a:rPr lang="fi-FI" sz="2000" u="sng" dirty="0"/>
              <a:t>jotka ovat välttämättömiä työllistymistä edistävän monialaisen yhteispalvelun </a:t>
            </a:r>
            <a:r>
              <a:rPr lang="fi-FI" sz="2000" u="sng" dirty="0" smtClean="0"/>
              <a:t>järjestämiseksi</a:t>
            </a:r>
            <a:endParaRPr lang="fi-FI" sz="2000" u="sng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11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6348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886110"/>
          </a:xfrm>
        </p:spPr>
        <p:txBody>
          <a:bodyPr/>
          <a:lstStyle/>
          <a:p>
            <a:r>
              <a:rPr lang="fi-FI" dirty="0" smtClean="0"/>
              <a:t>Uusi sosiaalihuoltolaki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Voimaan pääsääntöisesti 1.4.2015</a:t>
            </a:r>
          </a:p>
          <a:p>
            <a:r>
              <a:rPr lang="fi-FI" dirty="0" err="1" smtClean="0"/>
              <a:t>TYP-toiminnan</a:t>
            </a:r>
            <a:r>
              <a:rPr lang="fi-FI" dirty="0" smtClean="0"/>
              <a:t> kannalta tulee huomioida erityisesti:</a:t>
            </a:r>
          </a:p>
          <a:p>
            <a:pPr lvl="1"/>
            <a:r>
              <a:rPr lang="fi-FI" dirty="0" smtClean="0"/>
              <a:t>erityistä tukea tarvitsevat henkilöt</a:t>
            </a:r>
          </a:p>
          <a:p>
            <a:pPr lvl="1"/>
            <a:r>
              <a:rPr lang="fi-FI" dirty="0" smtClean="0"/>
              <a:t>omatyöntekijä</a:t>
            </a:r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12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541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 smtClean="0"/>
              <a:t>Erityistä tukea tarvitseva henkilö 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650" y="1557338"/>
            <a:ext cx="7632700" cy="4824412"/>
          </a:xfrm>
        </p:spPr>
        <p:txBody>
          <a:bodyPr/>
          <a:lstStyle/>
          <a:p>
            <a:pPr>
              <a:defRPr/>
            </a:pPr>
            <a:r>
              <a:rPr lang="fi-FI" altLang="fi-FI" sz="2000" dirty="0" smtClean="0">
                <a:solidFill>
                  <a:srgbClr val="616365"/>
                </a:solidFill>
              </a:rPr>
              <a:t>Henkilö,  </a:t>
            </a:r>
            <a:r>
              <a:rPr lang="fi-FI" altLang="fi-FI" sz="2000" dirty="0">
                <a:solidFill>
                  <a:srgbClr val="616365"/>
                </a:solidFill>
              </a:rPr>
              <a:t>jolla on erityisiä vaikeuksia </a:t>
            </a:r>
            <a:r>
              <a:rPr lang="fi-FI" altLang="fi-FI" sz="2000" b="1" dirty="0">
                <a:solidFill>
                  <a:srgbClr val="616365"/>
                </a:solidFill>
              </a:rPr>
              <a:t>hakea ja saada </a:t>
            </a:r>
            <a:r>
              <a:rPr lang="fi-FI" altLang="fi-FI" sz="2000" dirty="0">
                <a:solidFill>
                  <a:srgbClr val="616365"/>
                </a:solidFill>
              </a:rPr>
              <a:t>tarvitsemiaan sosiaali- ja terveyspalveluja kognitiivisen tai psyykkisen vamman tai sairauden, päihteiden ongelmakäytön, usean yhtäaikaisen tuen tarpeen tai muun syyn </a:t>
            </a:r>
            <a:r>
              <a:rPr lang="fi-FI" altLang="fi-FI" sz="2000" dirty="0" smtClean="0">
                <a:solidFill>
                  <a:srgbClr val="616365"/>
                </a:solidFill>
              </a:rPr>
              <a:t>vuoksi</a:t>
            </a:r>
            <a:endParaRPr lang="fi-FI" altLang="fi-FI" sz="2000" dirty="0">
              <a:solidFill>
                <a:srgbClr val="616365"/>
              </a:solidFill>
            </a:endParaRPr>
          </a:p>
          <a:p>
            <a:pPr>
              <a:defRPr/>
            </a:pPr>
            <a:r>
              <a:rPr lang="fi-FI" altLang="fi-FI" sz="2000" dirty="0">
                <a:solidFill>
                  <a:srgbClr val="616365"/>
                </a:solidFill>
              </a:rPr>
              <a:t>Palvelutarpeen arvioinnin tekee sosiaalityöntekijä</a:t>
            </a:r>
          </a:p>
          <a:p>
            <a:pPr>
              <a:defRPr/>
            </a:pPr>
            <a:r>
              <a:rPr lang="fi-FI" altLang="fi-FI" sz="2000" dirty="0">
                <a:solidFill>
                  <a:srgbClr val="616365"/>
                </a:solidFill>
              </a:rPr>
              <a:t>Omatyöntekijä</a:t>
            </a:r>
            <a:r>
              <a:rPr lang="fi-FI" altLang="fi-FI" sz="2000" dirty="0"/>
              <a:t> (tai hänen kanssaan asiakastyötä tekevä) </a:t>
            </a:r>
            <a:r>
              <a:rPr lang="fi-FI" altLang="fi-FI" sz="2000" dirty="0">
                <a:solidFill>
                  <a:srgbClr val="616365"/>
                </a:solidFill>
              </a:rPr>
              <a:t>on sosiaalityöntekijä</a:t>
            </a:r>
          </a:p>
          <a:p>
            <a:pPr>
              <a:defRPr/>
            </a:pPr>
            <a:r>
              <a:rPr lang="fi-FI" altLang="fi-FI" sz="2000" dirty="0" smtClean="0">
                <a:solidFill>
                  <a:srgbClr val="616365"/>
                </a:solidFill>
              </a:rPr>
              <a:t>Asiakassuunnitelma </a:t>
            </a:r>
            <a:r>
              <a:rPr lang="fi-FI" altLang="fi-FI" sz="2000" dirty="0">
                <a:solidFill>
                  <a:srgbClr val="616365"/>
                </a:solidFill>
              </a:rPr>
              <a:t>ja oikeus tavata omaa </a:t>
            </a:r>
            <a:r>
              <a:rPr lang="fi-FI" altLang="fi-FI" sz="2000" dirty="0" smtClean="0">
                <a:solidFill>
                  <a:srgbClr val="616365"/>
                </a:solidFill>
              </a:rPr>
              <a:t>työntekijää</a:t>
            </a:r>
          </a:p>
          <a:p>
            <a:pPr>
              <a:defRPr/>
            </a:pPr>
            <a:endParaRPr lang="fi-FI" altLang="fi-FI" sz="2000" dirty="0">
              <a:solidFill>
                <a:srgbClr val="616365"/>
              </a:solidFill>
            </a:endParaRPr>
          </a:p>
          <a:p>
            <a:pPr>
              <a:defRPr/>
            </a:pPr>
            <a:r>
              <a:rPr lang="fi-FI" altLang="fi-FI" sz="2000" b="1" dirty="0"/>
              <a:t>Palveluja annettaessa ja niitä kehitettäessä on kiinnitettävä erityistä huomiota erityistä tukea tarvitsevien henkilöiden tarpeisiin ja toivomuksiin</a:t>
            </a:r>
            <a:r>
              <a:rPr lang="fi-FI" altLang="fi-FI" sz="2000" dirty="0"/>
              <a:t>.</a:t>
            </a:r>
          </a:p>
          <a:p>
            <a:pPr marL="0" indent="0">
              <a:buNone/>
              <a:defRPr/>
            </a:pPr>
            <a:endParaRPr lang="fi-FI" altLang="fi-FI" sz="2000" dirty="0">
              <a:solidFill>
                <a:srgbClr val="616365"/>
              </a:solidFill>
            </a:endParaRPr>
          </a:p>
          <a:p>
            <a:pPr>
              <a:defRPr/>
            </a:pPr>
            <a:endParaRPr lang="fi-FI" dirty="0"/>
          </a:p>
        </p:txBody>
      </p:sp>
      <p:sp>
        <p:nvSpPr>
          <p:cNvPr id="484356" name="Päivämäärän paikkamerkki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Aft>
                <a:spcPct val="20000"/>
              </a:spcAft>
              <a:buClr>
                <a:schemeClr val="fol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Aft>
                <a:spcPct val="2000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Aft>
                <a:spcPct val="20000"/>
              </a:spcAft>
              <a:buClr>
                <a:schemeClr val="fol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Aft>
                <a:spcPct val="20000"/>
              </a:spcAft>
              <a:buClr>
                <a:schemeClr val="folHlink"/>
              </a:buClr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Aft>
                <a:spcPct val="20000"/>
              </a:spcAft>
              <a:buClr>
                <a:schemeClr val="folHlink"/>
              </a:buClr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buClr>
                <a:schemeClr val="folHlink"/>
              </a:buClr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buClr>
                <a:schemeClr val="folHlink"/>
              </a:buClr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buClr>
                <a:schemeClr val="folHlink"/>
              </a:buClr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buClr>
                <a:schemeClr val="folHlink"/>
              </a:buClr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fld id="{A1FDDFFE-2DCD-407A-B395-5D759E784038}" type="datetime1">
              <a:rPr lang="fi-FI" altLang="fi-FI" sz="900" smtClean="0">
                <a:solidFill>
                  <a:srgbClr val="616365"/>
                </a:solidFill>
              </a:rPr>
              <a:pPr eaLnBrk="1" hangingPunct="1">
                <a:spcAft>
                  <a:spcPct val="0"/>
                </a:spcAft>
                <a:buClrTx/>
                <a:buFontTx/>
                <a:buNone/>
                <a:defRPr/>
              </a:pPr>
              <a:t>28.10.2015</a:t>
            </a:fld>
            <a:endParaRPr lang="fi-FI" altLang="fi-FI" sz="900" smtClean="0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850106"/>
          </a:xfrm>
        </p:spPr>
        <p:txBody>
          <a:bodyPr/>
          <a:lstStyle/>
          <a:p>
            <a:r>
              <a:rPr lang="fi-FI" dirty="0" smtClean="0"/>
              <a:t>Omatyöntekijä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232756"/>
            <a:ext cx="7632700" cy="4392612"/>
          </a:xfrm>
        </p:spPr>
        <p:txBody>
          <a:bodyPr/>
          <a:lstStyle/>
          <a:p>
            <a:r>
              <a:rPr lang="fi-FI" dirty="0"/>
              <a:t>Sosiaalihuollon asiakkaalle on nimettävä asiakkuuden ajaksi </a:t>
            </a:r>
            <a:r>
              <a:rPr lang="fi-FI" dirty="0" smtClean="0"/>
              <a:t>omatyöntekijä</a:t>
            </a:r>
          </a:p>
          <a:p>
            <a:r>
              <a:rPr lang="fi-FI" dirty="0" smtClean="0"/>
              <a:t>Omatyöntekijällä oltava sosiaalihuollon </a:t>
            </a:r>
            <a:r>
              <a:rPr lang="fi-FI" dirty="0"/>
              <a:t>ammatillisen henkilöstön kelpoisuusvaatimuksista annetussa laissa tarkoitettu </a:t>
            </a:r>
            <a:r>
              <a:rPr lang="fi-FI" dirty="0" smtClean="0"/>
              <a:t>kelpoisuus</a:t>
            </a:r>
          </a:p>
          <a:p>
            <a:pPr lvl="1"/>
            <a:r>
              <a:rPr lang="fi-FI" dirty="0"/>
              <a:t>e</a:t>
            </a:r>
            <a:r>
              <a:rPr lang="fi-FI" dirty="0" smtClean="0"/>
              <a:t>rityistä </a:t>
            </a:r>
            <a:r>
              <a:rPr lang="fi-FI" dirty="0"/>
              <a:t>tukea </a:t>
            </a:r>
            <a:r>
              <a:rPr lang="fi-FI" dirty="0" smtClean="0"/>
              <a:t>tarvitsevan asiakkaan </a:t>
            </a:r>
            <a:r>
              <a:rPr lang="fi-FI" dirty="0"/>
              <a:t>omatyöntekijällä tai hänen kanssaan asiakastyötä tekevällä työntekijällä on oltava </a:t>
            </a:r>
            <a:r>
              <a:rPr lang="fi-FI" dirty="0" smtClean="0"/>
              <a:t>em. </a:t>
            </a:r>
            <a:r>
              <a:rPr lang="fi-FI" dirty="0"/>
              <a:t>lain </a:t>
            </a:r>
            <a:r>
              <a:rPr lang="fi-FI" dirty="0" smtClean="0"/>
              <a:t>mukainen </a:t>
            </a:r>
            <a:r>
              <a:rPr lang="fi-FI" dirty="0"/>
              <a:t>sosiaalityöntekijän </a:t>
            </a:r>
            <a:r>
              <a:rPr lang="fi-FI" dirty="0" smtClean="0"/>
              <a:t>kelpoisuus</a:t>
            </a:r>
          </a:p>
          <a:p>
            <a:r>
              <a:rPr lang="fi-FI" dirty="0" smtClean="0"/>
              <a:t>Omatyöntekijän rooli vaihtelee asiakkaan tarpeiden mukaisesti</a:t>
            </a:r>
            <a:endParaRPr lang="fi-FI" dirty="0"/>
          </a:p>
          <a:p>
            <a:r>
              <a:rPr lang="fi-FI" dirty="0" err="1" smtClean="0"/>
              <a:t>TYP-palvelussa</a:t>
            </a:r>
            <a:r>
              <a:rPr lang="fi-FI" dirty="0" smtClean="0"/>
              <a:t> tulisi esim. parityöskentelyn kautta varmistaa, että asiakkaan omatyöntekijä ei vaihtuisi </a:t>
            </a:r>
            <a:r>
              <a:rPr lang="fi-FI" dirty="0" err="1" smtClean="0"/>
              <a:t>TYP-jakson</a:t>
            </a:r>
            <a:r>
              <a:rPr lang="fi-FI" dirty="0" smtClean="0"/>
              <a:t> jälkeen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14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843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778098"/>
          </a:xfrm>
        </p:spPr>
        <p:txBody>
          <a:bodyPr/>
          <a:lstStyle/>
          <a:p>
            <a:r>
              <a:rPr lang="fi-FI" dirty="0" err="1" smtClean="0"/>
              <a:t>SOTE-uudistus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196752"/>
            <a:ext cx="7632700" cy="4392612"/>
          </a:xfrm>
        </p:spPr>
        <p:txBody>
          <a:bodyPr/>
          <a:lstStyle/>
          <a:p>
            <a:pPr lvl="0">
              <a:spcBef>
                <a:spcPts val="504"/>
              </a:spcBef>
            </a:pPr>
            <a:r>
              <a:rPr lang="fi-FI" sz="2200" dirty="0" smtClean="0">
                <a:solidFill>
                  <a:srgbClr val="000000"/>
                </a:solidFill>
                <a:cs typeface="Arial"/>
              </a:rPr>
              <a:t>Tavoitteena </a:t>
            </a:r>
            <a:r>
              <a:rPr lang="fi-FI" sz="2200" dirty="0" smtClean="0">
                <a:solidFill>
                  <a:prstClr val="black"/>
                </a:solidFill>
              </a:rPr>
              <a:t>terveyserojen </a:t>
            </a:r>
            <a:r>
              <a:rPr lang="fi-FI" sz="2200" dirty="0">
                <a:solidFill>
                  <a:prstClr val="black"/>
                </a:solidFill>
              </a:rPr>
              <a:t>kaventaminen ja kustannusten hallinta</a:t>
            </a:r>
          </a:p>
          <a:p>
            <a:pPr lvl="0"/>
            <a:r>
              <a:rPr lang="fi-FI" sz="2200" dirty="0">
                <a:solidFill>
                  <a:prstClr val="black"/>
                </a:solidFill>
              </a:rPr>
              <a:t>Kuntaa suuremmat itsehallintoalueet</a:t>
            </a:r>
          </a:p>
          <a:p>
            <a:pPr lvl="1"/>
            <a:r>
              <a:rPr lang="fi-FI" sz="2200" dirty="0">
                <a:solidFill>
                  <a:prstClr val="black"/>
                </a:solidFill>
              </a:rPr>
              <a:t>Alueita johtavat vaaleilla valitut valtuustot</a:t>
            </a:r>
          </a:p>
          <a:p>
            <a:pPr lvl="1"/>
            <a:r>
              <a:rPr lang="fi-FI" sz="2200" dirty="0">
                <a:solidFill>
                  <a:prstClr val="black"/>
                </a:solidFill>
              </a:rPr>
              <a:t>Alueita on yhteensä enintään 19</a:t>
            </a:r>
          </a:p>
          <a:p>
            <a:pPr lvl="1"/>
            <a:r>
              <a:rPr lang="fi-FI" sz="2200" dirty="0">
                <a:solidFill>
                  <a:prstClr val="black"/>
                </a:solidFill>
              </a:rPr>
              <a:t>Hallituksen päätös alueista </a:t>
            </a:r>
            <a:r>
              <a:rPr lang="fi-FI" sz="2200" dirty="0" smtClean="0">
                <a:solidFill>
                  <a:prstClr val="black"/>
                </a:solidFill>
              </a:rPr>
              <a:t>marraskuussa</a:t>
            </a:r>
            <a:endParaRPr lang="fi-FI" sz="2200" dirty="0">
              <a:solidFill>
                <a:prstClr val="black"/>
              </a:solidFill>
            </a:endParaRPr>
          </a:p>
          <a:p>
            <a:pPr lvl="0"/>
            <a:r>
              <a:rPr lang="fi-FI" sz="2200" dirty="0" err="1">
                <a:solidFill>
                  <a:prstClr val="black"/>
                </a:solidFill>
              </a:rPr>
              <a:t>Sote-alueet</a:t>
            </a:r>
            <a:r>
              <a:rPr lang="fi-FI" sz="2200" dirty="0">
                <a:solidFill>
                  <a:prstClr val="black"/>
                </a:solidFill>
              </a:rPr>
              <a:t> tuottavat alueensa palvelunsa itse tai voivat käyttää palvelujen tuottamiseen yksityisiä tai kolmannen sektorin palveluntuottajia</a:t>
            </a:r>
          </a:p>
          <a:p>
            <a:pPr lvl="0"/>
            <a:r>
              <a:rPr lang="fi-FI" sz="2200" dirty="0" smtClean="0">
                <a:solidFill>
                  <a:prstClr val="black"/>
                </a:solidFill>
              </a:rPr>
              <a:t>Hallitus vahvistaa julkisen talouden kestävyyttä rakenteellisilla uudistuksilla </a:t>
            </a:r>
          </a:p>
          <a:p>
            <a:pPr lvl="1"/>
            <a:r>
              <a:rPr lang="fi-FI" sz="2200" dirty="0" smtClean="0">
                <a:solidFill>
                  <a:prstClr val="black"/>
                </a:solidFill>
              </a:rPr>
              <a:t>tavoitteena vähintään 4 miljardin euron taloudelliset vaikutukset</a:t>
            </a:r>
          </a:p>
          <a:p>
            <a:pPr lvl="1"/>
            <a:r>
              <a:rPr lang="fi-FI" sz="2200" dirty="0" err="1" smtClean="0">
                <a:solidFill>
                  <a:prstClr val="black"/>
                </a:solidFill>
              </a:rPr>
              <a:t>sote-uudistuksen</a:t>
            </a:r>
            <a:r>
              <a:rPr lang="fi-FI" sz="2200" dirty="0" smtClean="0">
                <a:solidFill>
                  <a:prstClr val="black"/>
                </a:solidFill>
              </a:rPr>
              <a:t> osuus 3 mrd.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15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r>
              <a:rPr lang="fi-FI" dirty="0" smtClean="0"/>
              <a:t> 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0390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uora nuoliyhdysviiva 2"/>
          <p:cNvCxnSpPr/>
          <p:nvPr/>
        </p:nvCxnSpPr>
        <p:spPr>
          <a:xfrm>
            <a:off x="249191" y="1916832"/>
            <a:ext cx="88436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orakulmio 8"/>
          <p:cNvSpPr/>
          <p:nvPr/>
        </p:nvSpPr>
        <p:spPr>
          <a:xfrm>
            <a:off x="314290" y="190381"/>
            <a:ext cx="6086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fi-FI" sz="1600" b="1" dirty="0" smtClean="0">
                <a:solidFill>
                  <a:srgbClr val="077BC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Reformi:</a:t>
            </a:r>
            <a:r>
              <a:rPr lang="fi-FI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i-FI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i-FI" sz="2000" dirty="0" smtClean="0">
                <a:solidFill>
                  <a:srgbClr val="077BC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Sosiaali- </a:t>
            </a:r>
            <a:r>
              <a:rPr lang="fi-FI" sz="2000" dirty="0">
                <a:solidFill>
                  <a:srgbClr val="077BC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ja </a:t>
            </a:r>
            <a:r>
              <a:rPr lang="fi-FI" sz="2000" dirty="0" smtClean="0">
                <a:solidFill>
                  <a:srgbClr val="077BC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terveydenhuollon uudistus</a:t>
            </a:r>
            <a:endParaRPr lang="fi-FI" sz="2000" dirty="0">
              <a:solidFill>
                <a:srgbClr val="077BC0"/>
              </a:solidFill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0" name="Suorakulmio 9"/>
          <p:cNvSpPr/>
          <p:nvPr/>
        </p:nvSpPr>
        <p:spPr>
          <a:xfrm>
            <a:off x="4553921" y="688271"/>
            <a:ext cx="4590079" cy="124489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b="1" cap="al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Kuvaus: </a:t>
            </a:r>
            <a:r>
              <a:rPr lang="fi-FI" sz="14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Sosiaali- ja terveydenhuolto siirretään kuntaa suurempien itsehallintoalueiden vastuulle. Järjestäjällä on vastuu siitä, että sosiaali- ja terveyspalvelut toimivat jatkossa sujuvana palvelukokonaisuutena. Uudistus tukee erillisenä päätöksenä tehtävää aluehallinnon uudistusta.</a:t>
            </a:r>
          </a:p>
        </p:txBody>
      </p:sp>
      <p:sp>
        <p:nvSpPr>
          <p:cNvPr id="11" name="Suorakulmio 10"/>
          <p:cNvSpPr/>
          <p:nvPr/>
        </p:nvSpPr>
        <p:spPr>
          <a:xfrm>
            <a:off x="314291" y="908723"/>
            <a:ext cx="3768585" cy="5533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b="1" cap="all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Tavoite:</a:t>
            </a:r>
            <a:r>
              <a:rPr lang="fi-FI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yvinvointi- </a:t>
            </a:r>
            <a:r>
              <a:rPr lang="fi-FI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terveyserot kaventuvat </a:t>
            </a:r>
            <a:r>
              <a:rPr lang="fi-FI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kustannusten hallinta paranee</a:t>
            </a:r>
            <a:r>
              <a:rPr lang="fi-FI" sz="1400" dirty="0" smtClean="0"/>
              <a:t>.</a:t>
            </a:r>
            <a:endParaRPr lang="fi-FI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uorakulmio 11"/>
          <p:cNvSpPr/>
          <p:nvPr/>
        </p:nvSpPr>
        <p:spPr>
          <a:xfrm>
            <a:off x="314289" y="4521799"/>
            <a:ext cx="5664403" cy="188577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b="1" cap="al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Päätoimenpiteet: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Integroidaan julkiset </a:t>
            </a:r>
            <a:r>
              <a:rPr lang="fi-FI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sote-palvelut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 uudistetaan järjestämisen rakenteet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Siirrytään yksikanavaiseen rahoitukseen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Lisätään valinnanvapautta ja monipuolistetaan tuotannon tapoja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Varmistetaan </a:t>
            </a:r>
            <a:r>
              <a:rPr lang="fi-FI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ICT:n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i-FI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digitalisaation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 hyvien käytäntöjen koordinaatio </a:t>
            </a:r>
            <a:r>
              <a:rPr lang="fi-FI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sote-uudistuksen</a:t>
            </a:r>
            <a:r>
              <a:rPr lang="fi-FI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yhteydessä.</a:t>
            </a:r>
          </a:p>
        </p:txBody>
      </p:sp>
      <p:sp>
        <p:nvSpPr>
          <p:cNvPr id="16" name="Tekstiruutu 26"/>
          <p:cNvSpPr txBox="1"/>
          <p:nvPr/>
        </p:nvSpPr>
        <p:spPr>
          <a:xfrm>
            <a:off x="2880155" y="2195372"/>
            <a:ext cx="1096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4/16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19" name="Tekstiruutu 30"/>
          <p:cNvSpPr txBox="1"/>
          <p:nvPr/>
        </p:nvSpPr>
        <p:spPr>
          <a:xfrm>
            <a:off x="104754" y="2182243"/>
            <a:ext cx="1352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10/15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22" name="Tekstiruutu 33"/>
          <p:cNvSpPr txBox="1"/>
          <p:nvPr/>
        </p:nvSpPr>
        <p:spPr>
          <a:xfrm>
            <a:off x="4156300" y="2173384"/>
            <a:ext cx="1119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10/16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25" name="Tekstiruutu 36"/>
          <p:cNvSpPr txBox="1"/>
          <p:nvPr/>
        </p:nvSpPr>
        <p:spPr>
          <a:xfrm>
            <a:off x="5337864" y="2173384"/>
            <a:ext cx="1145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7/17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28" name="Tekstiruutu 39"/>
          <p:cNvSpPr txBox="1"/>
          <p:nvPr/>
        </p:nvSpPr>
        <p:spPr>
          <a:xfrm>
            <a:off x="7735838" y="2182243"/>
            <a:ext cx="1145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1/19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32" name="Tekstiruutu 43"/>
          <p:cNvSpPr txBox="1"/>
          <p:nvPr/>
        </p:nvSpPr>
        <p:spPr>
          <a:xfrm>
            <a:off x="6543783" y="2190397"/>
            <a:ext cx="1145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17-18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36" name="Tekstiruutu 47"/>
          <p:cNvSpPr txBox="1"/>
          <p:nvPr/>
        </p:nvSpPr>
        <p:spPr>
          <a:xfrm>
            <a:off x="1376953" y="2182243"/>
            <a:ext cx="1455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>
                <a:solidFill>
                  <a:schemeClr val="accent3"/>
                </a:solidFill>
              </a:rPr>
              <a:t>12/15</a:t>
            </a:r>
            <a:endParaRPr lang="fi-FI" sz="1600" b="1" dirty="0">
              <a:solidFill>
                <a:schemeClr val="accent3"/>
              </a:solidFill>
            </a:endParaRPr>
          </a:p>
        </p:txBody>
      </p:sp>
      <p:sp>
        <p:nvSpPr>
          <p:cNvPr id="38" name="Tasakylkinen kolmio 37"/>
          <p:cNvSpPr/>
          <p:nvPr/>
        </p:nvSpPr>
        <p:spPr>
          <a:xfrm>
            <a:off x="4579198" y="1979588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39" name="Tasakylkinen kolmio 38"/>
          <p:cNvSpPr/>
          <p:nvPr/>
        </p:nvSpPr>
        <p:spPr>
          <a:xfrm>
            <a:off x="1961377" y="1979588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0" name="Tasakylkinen kolmio 39"/>
          <p:cNvSpPr/>
          <p:nvPr/>
        </p:nvSpPr>
        <p:spPr>
          <a:xfrm>
            <a:off x="629546" y="1979588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1" name="Tasakylkinen kolmio 40"/>
          <p:cNvSpPr/>
          <p:nvPr/>
        </p:nvSpPr>
        <p:spPr>
          <a:xfrm>
            <a:off x="6977868" y="1979588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2" name="Tasakylkinen kolmio 41"/>
          <p:cNvSpPr/>
          <p:nvPr/>
        </p:nvSpPr>
        <p:spPr>
          <a:xfrm>
            <a:off x="3289984" y="1983479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3" name="Tasakylkinen kolmio 42"/>
          <p:cNvSpPr/>
          <p:nvPr/>
        </p:nvSpPr>
        <p:spPr>
          <a:xfrm>
            <a:off x="5777664" y="1983479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4" name="Tasakylkinen kolmio 43"/>
          <p:cNvSpPr/>
          <p:nvPr/>
        </p:nvSpPr>
        <p:spPr>
          <a:xfrm>
            <a:off x="8169923" y="1983479"/>
            <a:ext cx="277102" cy="216024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i-FI"/>
          </a:p>
        </p:txBody>
      </p:sp>
      <p:sp>
        <p:nvSpPr>
          <p:cNvPr id="46" name="Pyöristetty suorakulmio 45"/>
          <p:cNvSpPr/>
          <p:nvPr/>
        </p:nvSpPr>
        <p:spPr>
          <a:xfrm>
            <a:off x="213894" y="2555652"/>
            <a:ext cx="1108407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fi-FI" sz="1200" b="1" dirty="0" smtClean="0">
                <a:solidFill>
                  <a:schemeClr val="bg1"/>
                </a:solidFill>
              </a:rPr>
              <a:t>Päätös alueiden määrästä ja rahoituksen perus-ratkaisusta </a:t>
            </a:r>
            <a:endParaRPr lang="fi-FI" sz="1200" b="1" dirty="0">
              <a:solidFill>
                <a:schemeClr val="bg1"/>
              </a:solidFill>
            </a:endParaRPr>
          </a:p>
        </p:txBody>
      </p:sp>
      <p:sp>
        <p:nvSpPr>
          <p:cNvPr id="47" name="Pyöristetty suorakulmio 46"/>
          <p:cNvSpPr/>
          <p:nvPr/>
        </p:nvSpPr>
        <p:spPr>
          <a:xfrm>
            <a:off x="1409296" y="2563679"/>
            <a:ext cx="1291027" cy="195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r>
              <a:rPr lang="fi-FI" sz="1150" b="1" dirty="0" smtClean="0">
                <a:solidFill>
                  <a:schemeClr val="bg1"/>
                </a:solidFill>
              </a:rPr>
              <a:t>Linjaukset ICT:n ohjauksesta, rakennus-</a:t>
            </a:r>
            <a:br>
              <a:rPr lang="fi-FI" sz="1150" b="1" dirty="0" smtClean="0">
                <a:solidFill>
                  <a:schemeClr val="bg1"/>
                </a:solidFill>
              </a:rPr>
            </a:br>
            <a:r>
              <a:rPr lang="fi-FI" sz="1150" b="1" dirty="0" smtClean="0">
                <a:solidFill>
                  <a:schemeClr val="bg1"/>
                </a:solidFill>
              </a:rPr>
              <a:t>investointien koordinaatiosta ja vaalien periaatteista</a:t>
            </a:r>
          </a:p>
        </p:txBody>
      </p:sp>
      <p:sp>
        <p:nvSpPr>
          <p:cNvPr id="48" name="Pyöristetty suorakulmio 47"/>
          <p:cNvSpPr/>
          <p:nvPr/>
        </p:nvSpPr>
        <p:spPr>
          <a:xfrm>
            <a:off x="2802406" y="2571411"/>
            <a:ext cx="1252259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/>
            <a:r>
              <a:rPr lang="fi-FI" sz="1200" b="1" dirty="0" err="1" smtClean="0">
                <a:solidFill>
                  <a:schemeClr val="bg1"/>
                </a:solidFill>
              </a:rPr>
              <a:t>Järjestämis</a:t>
            </a:r>
            <a:r>
              <a:rPr lang="fi-FI" sz="1200" b="1" dirty="0" smtClean="0">
                <a:solidFill>
                  <a:schemeClr val="bg1"/>
                </a:solidFill>
              </a:rPr>
              <a:t> -laki lausunto-kierrokselle</a:t>
            </a:r>
            <a:endParaRPr lang="fi-FI" sz="1200" b="1" dirty="0">
              <a:solidFill>
                <a:schemeClr val="bg1"/>
              </a:solidFill>
            </a:endParaRPr>
          </a:p>
        </p:txBody>
      </p:sp>
      <p:sp>
        <p:nvSpPr>
          <p:cNvPr id="49" name="Pyöristetty suorakulmio 48"/>
          <p:cNvSpPr/>
          <p:nvPr/>
        </p:nvSpPr>
        <p:spPr>
          <a:xfrm>
            <a:off x="4156300" y="2573044"/>
            <a:ext cx="1152950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fi-FI" sz="1200" b="1" dirty="0" smtClean="0">
                <a:solidFill>
                  <a:schemeClr val="bg1"/>
                </a:solidFill>
              </a:rPr>
              <a:t>HE</a:t>
            </a:r>
            <a:br>
              <a:rPr lang="fi-FI" sz="1200" b="1" dirty="0" smtClean="0">
                <a:solidFill>
                  <a:schemeClr val="bg1"/>
                </a:solidFill>
              </a:rPr>
            </a:br>
            <a:r>
              <a:rPr lang="fi-FI" sz="1200" b="1" dirty="0" smtClean="0">
                <a:solidFill>
                  <a:schemeClr val="bg1"/>
                </a:solidFill>
              </a:rPr>
              <a:t>eduskuntaan</a:t>
            </a:r>
            <a:endParaRPr lang="fi-FI" sz="1200" b="1" dirty="0">
              <a:solidFill>
                <a:schemeClr val="bg1"/>
              </a:solidFill>
            </a:endParaRPr>
          </a:p>
        </p:txBody>
      </p:sp>
      <p:sp>
        <p:nvSpPr>
          <p:cNvPr id="50" name="Pyöristetty suorakulmio 49"/>
          <p:cNvSpPr/>
          <p:nvPr/>
        </p:nvSpPr>
        <p:spPr>
          <a:xfrm>
            <a:off x="5413602" y="2573783"/>
            <a:ext cx="1130180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fi-FI" sz="1200" b="1" dirty="0" err="1" smtClean="0">
                <a:solidFill>
                  <a:schemeClr val="bg1"/>
                </a:solidFill>
              </a:rPr>
              <a:t>Sote-järjestämis-laki</a:t>
            </a:r>
            <a:endParaRPr lang="fi-FI" sz="1200" b="1" dirty="0">
              <a:solidFill>
                <a:schemeClr val="bg1"/>
              </a:solidFill>
            </a:endParaRPr>
          </a:p>
        </p:txBody>
      </p:sp>
      <p:sp>
        <p:nvSpPr>
          <p:cNvPr id="51" name="Pyöristetty suorakulmio 50"/>
          <p:cNvSpPr/>
          <p:nvPr/>
        </p:nvSpPr>
        <p:spPr>
          <a:xfrm>
            <a:off x="6648356" y="2565912"/>
            <a:ext cx="1103272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fi-FI" sz="1200" b="1" dirty="0" smtClean="0">
                <a:solidFill>
                  <a:schemeClr val="bg1"/>
                </a:solidFill>
              </a:rPr>
              <a:t>Vaalit ja muutos-hallinto</a:t>
            </a:r>
            <a:endParaRPr lang="fi-FI" sz="1200" b="1" dirty="0">
              <a:solidFill>
                <a:schemeClr val="bg1"/>
              </a:solidFill>
            </a:endParaRPr>
          </a:p>
        </p:txBody>
      </p:sp>
      <p:sp>
        <p:nvSpPr>
          <p:cNvPr id="52" name="Pyöristetty suorakulmio 51"/>
          <p:cNvSpPr/>
          <p:nvPr/>
        </p:nvSpPr>
        <p:spPr>
          <a:xfrm>
            <a:off x="7862747" y="2565912"/>
            <a:ext cx="1130180" cy="1947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fi-FI" sz="1200" b="1" dirty="0" smtClean="0">
                <a:solidFill>
                  <a:schemeClr val="bg1"/>
                </a:solidFill>
              </a:rPr>
              <a:t>Järjestämis-vastuu </a:t>
            </a:r>
          </a:p>
          <a:p>
            <a:pPr algn="ctr"/>
            <a:r>
              <a:rPr lang="fi-FI" sz="1200" b="1" dirty="0" err="1" smtClean="0">
                <a:solidFill>
                  <a:schemeClr val="bg1"/>
                </a:solidFill>
              </a:rPr>
              <a:t>sote-alueille</a:t>
            </a:r>
            <a:endParaRPr lang="fi-FI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443" y="1677217"/>
            <a:ext cx="3194560" cy="2325721"/>
          </a:xfrm>
          <a:prstGeom prst="rect">
            <a:avLst/>
          </a:prstGeom>
        </p:spPr>
      </p:pic>
      <p:sp>
        <p:nvSpPr>
          <p:cNvPr id="4" name="Ellipsi 3"/>
          <p:cNvSpPr/>
          <p:nvPr/>
        </p:nvSpPr>
        <p:spPr>
          <a:xfrm>
            <a:off x="2990654" y="1188591"/>
            <a:ext cx="3421708" cy="3706256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>
          <a:xfrm>
            <a:off x="382073" y="289624"/>
            <a:ext cx="8229600" cy="1143000"/>
          </a:xfrm>
        </p:spPr>
        <p:txBody>
          <a:bodyPr/>
          <a:lstStyle/>
          <a:p>
            <a:r>
              <a:rPr lang="fi-FI" dirty="0" err="1" smtClean="0"/>
              <a:t>Sote</a:t>
            </a:r>
            <a:r>
              <a:rPr lang="fi-FI" dirty="0" smtClean="0"/>
              <a:t>-uudistus</a:t>
            </a:r>
            <a:endParaRPr lang="fi-FI" dirty="0"/>
          </a:p>
        </p:txBody>
      </p:sp>
      <p:sp>
        <p:nvSpPr>
          <p:cNvPr id="9" name="Ellipsi 8"/>
          <p:cNvSpPr/>
          <p:nvPr/>
        </p:nvSpPr>
        <p:spPr>
          <a:xfrm>
            <a:off x="3070074" y="2456318"/>
            <a:ext cx="1563860" cy="16370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i-FI" sz="1100" b="1" smtClean="0">
              <a:solidFill>
                <a:schemeClr val="bg1"/>
              </a:solidFill>
            </a:endParaRPr>
          </a:p>
          <a:p>
            <a:pPr algn="ctr"/>
            <a:r>
              <a:rPr lang="fi-FI" sz="1100" b="1" smtClean="0">
                <a:solidFill>
                  <a:schemeClr val="bg1"/>
                </a:solidFill>
              </a:rPr>
              <a:t>Integraatio</a:t>
            </a:r>
            <a:endParaRPr lang="fi-FI" sz="1100" b="1" dirty="0" smtClean="0">
              <a:solidFill>
                <a:schemeClr val="bg1"/>
              </a:solidFill>
            </a:endParaRPr>
          </a:p>
          <a:p>
            <a:pPr algn="ctr"/>
            <a:r>
              <a:rPr lang="fi-FI" sz="900" b="1" dirty="0" smtClean="0">
                <a:solidFill>
                  <a:schemeClr val="bg1"/>
                </a:solidFill>
              </a:rPr>
              <a:t>PERUSTASO</a:t>
            </a:r>
          </a:p>
          <a:p>
            <a:pPr algn="ctr"/>
            <a:endParaRPr lang="fi-FI" sz="1100" dirty="0">
              <a:solidFill>
                <a:schemeClr val="bg1"/>
              </a:solidFill>
            </a:endParaRPr>
          </a:p>
        </p:txBody>
      </p:sp>
      <p:sp>
        <p:nvSpPr>
          <p:cNvPr id="10" name="Ellipsi 9"/>
          <p:cNvSpPr/>
          <p:nvPr/>
        </p:nvSpPr>
        <p:spPr>
          <a:xfrm>
            <a:off x="5097657" y="2976508"/>
            <a:ext cx="1080346" cy="10980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i-FI" sz="1100" dirty="0" smtClean="0">
              <a:solidFill>
                <a:schemeClr val="bg1"/>
              </a:solidFill>
            </a:endParaRPr>
          </a:p>
          <a:p>
            <a:pPr algn="ctr"/>
            <a:r>
              <a:rPr lang="fi-FI" sz="1100" b="1" dirty="0" smtClean="0">
                <a:solidFill>
                  <a:schemeClr val="bg1"/>
                </a:solidFill>
              </a:rPr>
              <a:t>Rahoitus</a:t>
            </a:r>
          </a:p>
          <a:p>
            <a:pPr algn="ctr"/>
            <a:endParaRPr lang="fi-FI" sz="1100" dirty="0">
              <a:solidFill>
                <a:schemeClr val="bg1"/>
              </a:solidFill>
            </a:endParaRPr>
          </a:p>
        </p:txBody>
      </p:sp>
      <p:sp>
        <p:nvSpPr>
          <p:cNvPr id="21" name="Suorakulmio 20"/>
          <p:cNvSpPr/>
          <p:nvPr/>
        </p:nvSpPr>
        <p:spPr>
          <a:xfrm>
            <a:off x="3846643" y="1396676"/>
            <a:ext cx="1728469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fi-FI" sz="1400" dirty="0" smtClean="0">
                <a:solidFill>
                  <a:schemeClr val="tx2"/>
                </a:solidFill>
              </a:rPr>
              <a:t>Enintään</a:t>
            </a:r>
          </a:p>
          <a:p>
            <a:pPr algn="ctr">
              <a:lnSpc>
                <a:spcPts val="1400"/>
              </a:lnSpc>
            </a:pPr>
            <a:r>
              <a:rPr lang="fi-FI" sz="1400" dirty="0" smtClean="0">
                <a:solidFill>
                  <a:schemeClr val="tx2"/>
                </a:solidFill>
              </a:rPr>
              <a:t>19 aluetta</a:t>
            </a:r>
            <a:endParaRPr lang="fi-FI" sz="1400" dirty="0">
              <a:solidFill>
                <a:schemeClr val="tx2"/>
              </a:solidFill>
            </a:endParaRPr>
          </a:p>
        </p:txBody>
      </p:sp>
      <p:sp>
        <p:nvSpPr>
          <p:cNvPr id="11" name="Suorakulmio 10"/>
          <p:cNvSpPr/>
          <p:nvPr/>
        </p:nvSpPr>
        <p:spPr>
          <a:xfrm>
            <a:off x="1422331" y="1598385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Sopimukset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2" name="Suorakulmio 11"/>
          <p:cNvSpPr/>
          <p:nvPr/>
        </p:nvSpPr>
        <p:spPr>
          <a:xfrm>
            <a:off x="1115476" y="2217416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Erityiskysymykset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3" name="Suorakulmio 12"/>
          <p:cNvSpPr/>
          <p:nvPr/>
        </p:nvSpPr>
        <p:spPr>
          <a:xfrm>
            <a:off x="1016629" y="2836447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Muuta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4" name="Suorakulmio 13"/>
          <p:cNvSpPr/>
          <p:nvPr/>
        </p:nvSpPr>
        <p:spPr>
          <a:xfrm>
            <a:off x="1095377" y="3455478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Omaisuus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5" name="Suorakulmio 14"/>
          <p:cNvSpPr/>
          <p:nvPr/>
        </p:nvSpPr>
        <p:spPr>
          <a:xfrm>
            <a:off x="1365489" y="4074509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Henkilöstö</a:t>
            </a:r>
            <a:endParaRPr lang="fi-FI" sz="1400" dirty="0">
              <a:solidFill>
                <a:schemeClr val="bg1"/>
              </a:solidFill>
            </a:endParaRPr>
          </a:p>
        </p:txBody>
      </p:sp>
      <p:cxnSp>
        <p:nvCxnSpPr>
          <p:cNvPr id="23" name="Suora yhdysviiva 22"/>
          <p:cNvCxnSpPr/>
          <p:nvPr/>
        </p:nvCxnSpPr>
        <p:spPr>
          <a:xfrm>
            <a:off x="3080797" y="1820482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uora yhdysviiva 23"/>
          <p:cNvCxnSpPr/>
          <p:nvPr/>
        </p:nvCxnSpPr>
        <p:spPr>
          <a:xfrm>
            <a:off x="2824928" y="2492918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uora yhdysviiva 24"/>
          <p:cNvCxnSpPr/>
          <p:nvPr/>
        </p:nvCxnSpPr>
        <p:spPr>
          <a:xfrm flipV="1">
            <a:off x="2811353" y="3280166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uora yhdysviiva 25"/>
          <p:cNvCxnSpPr/>
          <p:nvPr/>
        </p:nvCxnSpPr>
        <p:spPr>
          <a:xfrm flipV="1">
            <a:off x="3012632" y="3953358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uora yhdysviiva 26"/>
          <p:cNvCxnSpPr/>
          <p:nvPr/>
        </p:nvCxnSpPr>
        <p:spPr>
          <a:xfrm>
            <a:off x="2748046" y="3003454"/>
            <a:ext cx="236815" cy="1137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uorakulmio 15"/>
          <p:cNvSpPr/>
          <p:nvPr/>
        </p:nvSpPr>
        <p:spPr>
          <a:xfrm>
            <a:off x="6296304" y="1598385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Palvelut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7" name="Suorakulmio 16"/>
          <p:cNvSpPr/>
          <p:nvPr/>
        </p:nvSpPr>
        <p:spPr>
          <a:xfrm>
            <a:off x="6563507" y="2217416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EU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8" name="Suorakulmio 17"/>
          <p:cNvSpPr/>
          <p:nvPr/>
        </p:nvSpPr>
        <p:spPr>
          <a:xfrm>
            <a:off x="6611908" y="2836447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Perustuslaki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9" name="Suorakulmio 18"/>
          <p:cNvSpPr/>
          <p:nvPr/>
        </p:nvSpPr>
        <p:spPr>
          <a:xfrm>
            <a:off x="6552516" y="3455478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1"/>
                </a:solidFill>
              </a:rPr>
              <a:t>Digitalisaatio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20" name="Suorakulmio 19"/>
          <p:cNvSpPr/>
          <p:nvPr/>
        </p:nvSpPr>
        <p:spPr>
          <a:xfrm>
            <a:off x="6316054" y="4074509"/>
            <a:ext cx="1728469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1"/>
                </a:solidFill>
              </a:rPr>
              <a:t>ICT</a:t>
            </a:r>
            <a:endParaRPr lang="fi-FI" sz="1400" dirty="0">
              <a:solidFill>
                <a:schemeClr val="bg1"/>
              </a:solidFill>
            </a:endParaRPr>
          </a:p>
        </p:txBody>
      </p:sp>
      <p:cxnSp>
        <p:nvCxnSpPr>
          <p:cNvPr id="28" name="Suora yhdysviiva 27"/>
          <p:cNvCxnSpPr/>
          <p:nvPr/>
        </p:nvCxnSpPr>
        <p:spPr>
          <a:xfrm>
            <a:off x="6418300" y="2976509"/>
            <a:ext cx="236815" cy="1137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uora yhdysviiva 28"/>
          <p:cNvCxnSpPr/>
          <p:nvPr/>
        </p:nvCxnSpPr>
        <p:spPr>
          <a:xfrm flipH="1">
            <a:off x="6136893" y="1814098"/>
            <a:ext cx="225954" cy="228451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uora yhdysviiva 29"/>
          <p:cNvCxnSpPr/>
          <p:nvPr/>
        </p:nvCxnSpPr>
        <p:spPr>
          <a:xfrm flipH="1">
            <a:off x="6375271" y="2493540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uora yhdysviiva 30"/>
          <p:cNvCxnSpPr/>
          <p:nvPr/>
        </p:nvCxnSpPr>
        <p:spPr>
          <a:xfrm flipH="1" flipV="1">
            <a:off x="6390950" y="3294680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uora yhdysviiva 31"/>
          <p:cNvCxnSpPr/>
          <p:nvPr/>
        </p:nvCxnSpPr>
        <p:spPr>
          <a:xfrm flipH="1" flipV="1">
            <a:off x="6184237" y="3946975"/>
            <a:ext cx="189846" cy="191945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uorakulmio 32"/>
          <p:cNvSpPr/>
          <p:nvPr/>
        </p:nvSpPr>
        <p:spPr>
          <a:xfrm>
            <a:off x="5483363" y="758744"/>
            <a:ext cx="2541410" cy="349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fi-FI" sz="1200" dirty="0" smtClean="0">
                <a:solidFill>
                  <a:schemeClr val="tx1"/>
                </a:solidFill>
              </a:rPr>
              <a:t>Kunnat/sairaanhoitopiirit</a:t>
            </a:r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34" name="Suorakulmio 33"/>
          <p:cNvSpPr/>
          <p:nvPr/>
        </p:nvSpPr>
        <p:spPr>
          <a:xfrm>
            <a:off x="6470194" y="1228319"/>
            <a:ext cx="2183358" cy="299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fi-FI" sz="1200" dirty="0" smtClean="0">
                <a:solidFill>
                  <a:schemeClr val="tx1"/>
                </a:solidFill>
              </a:rPr>
              <a:t>Yksityiset palveluntarjoajat</a:t>
            </a:r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35" name="Suorakulmio 34"/>
          <p:cNvSpPr/>
          <p:nvPr/>
        </p:nvSpPr>
        <p:spPr>
          <a:xfrm>
            <a:off x="686948" y="5828352"/>
            <a:ext cx="6622724" cy="2880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i-FI" sz="1400" dirty="0" smtClean="0">
                <a:solidFill>
                  <a:schemeClr val="bg1"/>
                </a:solidFill>
              </a:rPr>
              <a:t>HALLITUSOHJELMA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36" name="Suorakulmio 35"/>
          <p:cNvSpPr/>
          <p:nvPr/>
        </p:nvSpPr>
        <p:spPr>
          <a:xfrm>
            <a:off x="1684074" y="5515791"/>
            <a:ext cx="5625598" cy="2576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i-FI" sz="1100" dirty="0" smtClean="0">
                <a:solidFill>
                  <a:schemeClr val="tx1"/>
                </a:solidFill>
              </a:rPr>
              <a:t>SOTE-UUDISTUS</a:t>
            </a:r>
            <a:endParaRPr lang="fi-FI" sz="1100" dirty="0">
              <a:solidFill>
                <a:schemeClr val="tx1"/>
              </a:solidFill>
            </a:endParaRPr>
          </a:p>
        </p:txBody>
      </p:sp>
      <p:sp>
        <p:nvSpPr>
          <p:cNvPr id="37" name="Suorakulmio 36"/>
          <p:cNvSpPr/>
          <p:nvPr/>
        </p:nvSpPr>
        <p:spPr>
          <a:xfrm>
            <a:off x="1958195" y="5260949"/>
            <a:ext cx="5351478" cy="2576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i-FI" sz="1100" dirty="0" smtClean="0">
                <a:solidFill>
                  <a:schemeClr val="tx1"/>
                </a:solidFill>
              </a:rPr>
              <a:t>YKSIKANAVAINEN RAHOITUS</a:t>
            </a:r>
            <a:endParaRPr lang="fi-FI" sz="1100" dirty="0">
              <a:solidFill>
                <a:schemeClr val="tx1"/>
              </a:solidFill>
            </a:endParaRPr>
          </a:p>
        </p:txBody>
      </p:sp>
      <p:sp>
        <p:nvSpPr>
          <p:cNvPr id="38" name="Suorakulmio 37"/>
          <p:cNvSpPr/>
          <p:nvPr/>
        </p:nvSpPr>
        <p:spPr>
          <a:xfrm>
            <a:off x="2282390" y="5003135"/>
            <a:ext cx="5027282" cy="2576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i-FI" sz="1100" dirty="0" smtClean="0">
                <a:solidFill>
                  <a:schemeClr val="tx1"/>
                </a:solidFill>
              </a:rPr>
              <a:t>ASIAKKAAN VALINNANVAPAUS, TUOTANNON MONIPUOLISTUMINEN</a:t>
            </a:r>
            <a:endParaRPr lang="fi-FI" sz="1100" dirty="0">
              <a:solidFill>
                <a:schemeClr val="tx1"/>
              </a:solidFill>
            </a:endParaRPr>
          </a:p>
        </p:txBody>
      </p:sp>
      <p:sp>
        <p:nvSpPr>
          <p:cNvPr id="39" name="Suorakulmio 38"/>
          <p:cNvSpPr/>
          <p:nvPr/>
        </p:nvSpPr>
        <p:spPr>
          <a:xfrm>
            <a:off x="686881" y="5108333"/>
            <a:ext cx="1271315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i-FI" sz="1100" dirty="0" smtClean="0">
                <a:solidFill>
                  <a:schemeClr val="tx1"/>
                </a:solidFill>
              </a:rPr>
              <a:t>UUDISTUKSEN</a:t>
            </a:r>
          </a:p>
          <a:p>
            <a:r>
              <a:rPr lang="fi-FI" sz="1100" dirty="0" smtClean="0">
                <a:solidFill>
                  <a:schemeClr val="tx1"/>
                </a:solidFill>
              </a:rPr>
              <a:t>VAIHEISTUS</a:t>
            </a:r>
            <a:endParaRPr lang="fi-FI" sz="1100" dirty="0">
              <a:solidFill>
                <a:schemeClr val="tx1"/>
              </a:solidFill>
            </a:endParaRPr>
          </a:p>
        </p:txBody>
      </p:sp>
      <p:sp>
        <p:nvSpPr>
          <p:cNvPr id="8" name="Ellipsi 7"/>
          <p:cNvSpPr/>
          <p:nvPr/>
        </p:nvSpPr>
        <p:spPr>
          <a:xfrm>
            <a:off x="4213509" y="3743510"/>
            <a:ext cx="1026882" cy="10658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i-FI" sz="1100" dirty="0" smtClean="0">
              <a:solidFill>
                <a:schemeClr val="bg1"/>
              </a:solidFill>
            </a:endParaRPr>
          </a:p>
          <a:p>
            <a:pPr algn="ctr"/>
            <a:r>
              <a:rPr lang="fi-FI" sz="1100" b="1" dirty="0" smtClean="0">
                <a:solidFill>
                  <a:schemeClr val="bg1"/>
                </a:solidFill>
              </a:rPr>
              <a:t>Hallinto</a:t>
            </a:r>
          </a:p>
          <a:p>
            <a:pPr algn="ctr"/>
            <a:endParaRPr lang="fi-FI" sz="1100" dirty="0">
              <a:solidFill>
                <a:schemeClr val="bg1"/>
              </a:solidFill>
            </a:endParaRPr>
          </a:p>
        </p:txBody>
      </p:sp>
      <p:sp>
        <p:nvSpPr>
          <p:cNvPr id="2" name="Tekstiruutu 1"/>
          <p:cNvSpPr txBox="1"/>
          <p:nvPr/>
        </p:nvSpPr>
        <p:spPr>
          <a:xfrm>
            <a:off x="5866754" y="1012226"/>
            <a:ext cx="1810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smtClean="0">
                <a:latin typeface="+mn-lt"/>
              </a:rPr>
              <a:t>Kolmas sektori</a:t>
            </a:r>
            <a:endParaRPr lang="fi-FI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034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83540" y="903564"/>
            <a:ext cx="7210479" cy="1143000"/>
          </a:xfrm>
        </p:spPr>
        <p:txBody>
          <a:bodyPr>
            <a:normAutofit/>
          </a:bodyPr>
          <a:lstStyle/>
          <a:p>
            <a:pPr algn="r"/>
            <a:r>
              <a:rPr lang="fi-FI" dirty="0" err="1">
                <a:solidFill>
                  <a:schemeClr val="accent3"/>
                </a:solidFill>
              </a:rPr>
              <a:t>SOTE-ratkaisun</a:t>
            </a:r>
            <a:r>
              <a:rPr lang="fi-FI" sz="36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i-FI" dirty="0">
                <a:solidFill>
                  <a:schemeClr val="accent3"/>
                </a:solidFill>
              </a:rPr>
              <a:t>portaat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0" y="6356351"/>
            <a:ext cx="2894599" cy="365125"/>
          </a:xfrm>
          <a:prstGeom prst="rect">
            <a:avLst/>
          </a:prstGeom>
        </p:spPr>
        <p:txBody>
          <a:bodyPr/>
          <a:lstStyle/>
          <a:p>
            <a:r>
              <a:rPr lang="fi-FI" dirty="0" smtClean="0">
                <a:solidFill>
                  <a:prstClr val="black"/>
                </a:solidFill>
              </a:rPr>
              <a:t>Hallitusneuvottelut 2015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909274" y="4778927"/>
            <a:ext cx="7560839" cy="1368152"/>
          </a:xfrm>
          <a:prstGeom prst="rect">
            <a:avLst/>
          </a:prstGeom>
          <a:solidFill>
            <a:srgbClr val="0067B1"/>
          </a:solidFill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altLang="fi-FI" sz="2400" b="1" dirty="0" smtClean="0">
                <a:solidFill>
                  <a:srgbClr val="FFFF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Julkisten sosiaali- ja terveyspalveluiden </a:t>
            </a:r>
          </a:p>
          <a:p>
            <a:pPr algn="ctr"/>
            <a:r>
              <a:rPr lang="fi-FI" altLang="fi-FI" sz="2400" b="1" dirty="0" smtClean="0">
                <a:solidFill>
                  <a:srgbClr val="FFFF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integraatio ja rakenneuudistus</a:t>
            </a:r>
            <a:endParaRPr lang="fi-FI" altLang="fi-FI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1917385" y="3404317"/>
            <a:ext cx="6552726" cy="1349927"/>
          </a:xfrm>
          <a:prstGeom prst="rect">
            <a:avLst/>
          </a:prstGeom>
          <a:solidFill>
            <a:srgbClr val="0067B1"/>
          </a:solidFill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altLang="fi-FI" sz="2400" b="1" dirty="0" smtClean="0">
                <a:solidFill>
                  <a:srgbClr val="FFFF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Siirtyminen yksikanavaiseen </a:t>
            </a:r>
          </a:p>
          <a:p>
            <a:pPr algn="ctr"/>
            <a:r>
              <a:rPr lang="fi-FI" altLang="fi-FI" sz="2400" b="1" dirty="0" smtClean="0">
                <a:solidFill>
                  <a:srgbClr val="FFFF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rahoitukseen</a:t>
            </a:r>
            <a:endParaRPr lang="fi-FI" altLang="fi-FI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3059834" y="2155497"/>
            <a:ext cx="5410279" cy="1224136"/>
          </a:xfrm>
          <a:prstGeom prst="rect">
            <a:avLst/>
          </a:prstGeom>
          <a:solidFill>
            <a:srgbClr val="0067B1"/>
          </a:solidFill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i-FI" altLang="fi-FI" sz="2400" b="1" dirty="0" smtClean="0">
                <a:solidFill>
                  <a:srgbClr val="FFFF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Valinnanvapauden ja tuotannon monipuolistuminen</a:t>
            </a:r>
            <a:endParaRPr lang="fi-FI" altLang="fi-FI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2" y="-66020"/>
            <a:ext cx="184731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 altLang="fi-FI" sz="8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fi-FI" altLang="fi-FI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altLang="fi-FI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fi-FI" altLang="fi-FI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endParaRPr lang="fi-FI" altLang="fi-FI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Rahoitusta koskeva peruslinjaus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377539"/>
            <a:ext cx="8229600" cy="497576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fi-FI" sz="3100" dirty="0" smtClean="0"/>
              <a:t>Hallitus on linjannut rahoituksen jatkovalmistelua seuraavasti:</a:t>
            </a:r>
          </a:p>
          <a:p>
            <a:pPr lvl="1"/>
            <a:r>
              <a:rPr lang="fi-FI" sz="2700" dirty="0"/>
              <a:t>K</a:t>
            </a:r>
            <a:r>
              <a:rPr lang="fi-FI" sz="2700" dirty="0" smtClean="0"/>
              <a:t>unnilla ei voi olla merkittävää vastuuta sote-palvelujen rahoituksesta. Pääasiallinen rahoitusvastuu olisi ristiriidassa kunnallisen itsehallinnon kanssa.</a:t>
            </a:r>
          </a:p>
          <a:p>
            <a:pPr lvl="1"/>
            <a:r>
              <a:rPr lang="fi-FI" sz="2700" dirty="0" smtClean="0"/>
              <a:t>Tulevien itsehallintoalueiden rahoitus valmistellaan ensisijassa valtion rahoitusvastuun pohjalta. </a:t>
            </a:r>
          </a:p>
          <a:p>
            <a:pPr lvl="1"/>
            <a:r>
              <a:rPr lang="fi-FI" sz="2700" dirty="0" smtClean="0"/>
              <a:t>Vaihtoehtoisena mallina selvitetään kuitenkin myös mallia, jossa osa rahoituksesta perustuisi itsehallintoalueiden oman verotusoikeuden </a:t>
            </a:r>
          </a:p>
          <a:p>
            <a:pPr lvl="0"/>
            <a:endParaRPr lang="fi-FI" sz="3100" dirty="0" smtClean="0"/>
          </a:p>
          <a:p>
            <a:pPr lvl="0"/>
            <a:r>
              <a:rPr lang="fi-FI" sz="3100" dirty="0" smtClean="0"/>
              <a:t>Linjauksen valmistelussa hallitus on kuullut oppositiopuolueiden puheenjohtajia</a:t>
            </a:r>
          </a:p>
          <a:p>
            <a:pPr lvl="0"/>
            <a:endParaRPr lang="fi-FI" sz="3100" dirty="0" smtClean="0"/>
          </a:p>
          <a:p>
            <a:pPr lvl="0"/>
            <a:r>
              <a:rPr lang="fi-FI" sz="3100" dirty="0" smtClean="0"/>
              <a:t>Tarkempi rahoitusmalli valmistellaan huhtikuussa 2016 lausunnolle lähetettävään esitysluonnokseen</a:t>
            </a:r>
            <a:endParaRPr lang="fi-FI" sz="31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92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886110"/>
          </a:xfrm>
        </p:spPr>
        <p:txBody>
          <a:bodyPr/>
          <a:lstStyle/>
          <a:p>
            <a:r>
              <a:rPr lang="fi-FI" dirty="0" smtClean="0"/>
              <a:t>Mikä TYP?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376772"/>
            <a:ext cx="7632700" cy="4392612"/>
          </a:xfrm>
        </p:spPr>
        <p:txBody>
          <a:bodyPr/>
          <a:lstStyle/>
          <a:p>
            <a:r>
              <a:rPr lang="fi-FI" dirty="0" smtClean="0"/>
              <a:t>Yhteispalvelulla tarkoitetaan </a:t>
            </a:r>
            <a:r>
              <a:rPr lang="fi-FI" u="sng" dirty="0" smtClean="0"/>
              <a:t>yhteistoimintamallia</a:t>
            </a:r>
            <a:endParaRPr lang="fi-FI" u="sng" dirty="0"/>
          </a:p>
          <a:p>
            <a:r>
              <a:rPr lang="fi-FI" dirty="0" err="1" smtClean="0"/>
              <a:t>TE-toimisto</a:t>
            </a:r>
            <a:r>
              <a:rPr lang="fi-FI" dirty="0"/>
              <a:t>, kunta ja Kansaneläkelaitos </a:t>
            </a:r>
            <a:r>
              <a:rPr lang="fi-FI" u="sng" dirty="0"/>
              <a:t>yhdessä arvioivat</a:t>
            </a:r>
            <a:r>
              <a:rPr lang="fi-FI" dirty="0"/>
              <a:t> työttömien palvelutarpeet, </a:t>
            </a:r>
            <a:r>
              <a:rPr lang="fi-FI" u="sng" dirty="0"/>
              <a:t>suunnittelevat</a:t>
            </a:r>
            <a:r>
              <a:rPr lang="fi-FI" dirty="0"/>
              <a:t> </a:t>
            </a:r>
            <a:r>
              <a:rPr lang="fi-FI" dirty="0" smtClean="0"/>
              <a:t>palvelukokonaisuudet </a:t>
            </a:r>
            <a:r>
              <a:rPr lang="fi-FI" u="sng" dirty="0"/>
              <a:t>sekä </a:t>
            </a:r>
            <a:r>
              <a:rPr lang="fi-FI" u="sng" dirty="0" smtClean="0"/>
              <a:t>vastaavat</a:t>
            </a:r>
            <a:r>
              <a:rPr lang="fi-FI" dirty="0" smtClean="0"/>
              <a:t> </a:t>
            </a:r>
            <a:r>
              <a:rPr lang="fi-FI" dirty="0"/>
              <a:t>työllistymisprosessin etenemisestä ja </a:t>
            </a:r>
            <a:r>
              <a:rPr lang="fi-FI" dirty="0" smtClean="0"/>
              <a:t>seurannasta</a:t>
            </a:r>
          </a:p>
          <a:p>
            <a:r>
              <a:rPr lang="fi-FI" dirty="0" smtClean="0"/>
              <a:t>Yhteispalvelussa tarjotaan </a:t>
            </a:r>
            <a:r>
              <a:rPr lang="fi-FI" u="sng" dirty="0" smtClean="0"/>
              <a:t>palvelutarpeen mukaisia</a:t>
            </a:r>
            <a:r>
              <a:rPr lang="fi-FI" dirty="0" smtClean="0"/>
              <a:t> julkisia </a:t>
            </a:r>
            <a:r>
              <a:rPr lang="fi-FI" dirty="0"/>
              <a:t>työvoimapalveluja sekä </a:t>
            </a:r>
            <a:r>
              <a:rPr lang="fi-FI" u="sng" dirty="0"/>
              <a:t>sosiaali-, terveys- ja </a:t>
            </a:r>
            <a:r>
              <a:rPr lang="fi-FI" u="sng" dirty="0" smtClean="0"/>
              <a:t>kuntoutuspalveluja</a:t>
            </a:r>
            <a:r>
              <a:rPr lang="fi-FI" dirty="0" smtClean="0"/>
              <a:t> </a:t>
            </a:r>
          </a:p>
          <a:p>
            <a:r>
              <a:rPr lang="fi-FI" dirty="0" smtClean="0"/>
              <a:t>Palvelujen </a:t>
            </a:r>
            <a:r>
              <a:rPr lang="fi-FI" dirty="0" smtClean="0"/>
              <a:t>järjestämisestä</a:t>
            </a:r>
            <a:r>
              <a:rPr lang="fi-FI" dirty="0" smtClean="0"/>
              <a:t> </a:t>
            </a:r>
            <a:r>
              <a:rPr lang="fi-FI" dirty="0"/>
              <a:t>säädetään </a:t>
            </a:r>
            <a:r>
              <a:rPr lang="fi-FI" dirty="0" smtClean="0"/>
              <a:t>erikseen</a:t>
            </a:r>
          </a:p>
          <a:p>
            <a:pPr lvl="1"/>
            <a:r>
              <a:rPr lang="fi-FI" dirty="0" smtClean="0"/>
              <a:t>esim. sosiaalihuoltolaki, terveydenhuoltolaki, laki kuntouttavasta työtoiminnasta</a:t>
            </a:r>
            <a:endParaRPr lang="fi-FI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2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636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670086"/>
          </a:xfrm>
        </p:spPr>
        <p:txBody>
          <a:bodyPr/>
          <a:lstStyle/>
          <a:p>
            <a:r>
              <a:rPr lang="fi-FI" dirty="0" smtClean="0"/>
              <a:t>Osatyökykyisille väyliä työhön -kärkihanke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20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24744"/>
            <a:ext cx="4500500" cy="5054778"/>
          </a:xfrm>
          <a:prstGeom prst="rect">
            <a:avLst/>
          </a:prstGeom>
        </p:spPr>
      </p:pic>
      <p:sp>
        <p:nvSpPr>
          <p:cNvPr id="8" name="Pyöristetty kuvaselitesuorakulmio 7"/>
          <p:cNvSpPr/>
          <p:nvPr/>
        </p:nvSpPr>
        <p:spPr>
          <a:xfrm>
            <a:off x="2456350" y="5290027"/>
            <a:ext cx="576064" cy="216024"/>
          </a:xfrm>
          <a:prstGeom prst="wedgeRoundRectCallout">
            <a:avLst>
              <a:gd name="adj1" fmla="val 527515"/>
              <a:gd name="adj2" fmla="val -662474"/>
              <a:gd name="adj3" fmla="val 16667"/>
            </a:avLst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kstiruutu 8"/>
          <p:cNvSpPr txBox="1"/>
          <p:nvPr/>
        </p:nvSpPr>
        <p:spPr>
          <a:xfrm>
            <a:off x="5404986" y="1808820"/>
            <a:ext cx="34203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Tavoitteena lisätä osatyökykyisten työllistymistä ja työssä pysymistä</a:t>
            </a:r>
          </a:p>
          <a:p>
            <a:endParaRPr lang="fi-FI" sz="1400" dirty="0"/>
          </a:p>
          <a:p>
            <a:r>
              <a:rPr lang="fi-FI" sz="1400" dirty="0" smtClean="0"/>
              <a:t>Vastuuministeri: Sosiaali- ja terveysministeri </a:t>
            </a:r>
          </a:p>
          <a:p>
            <a:r>
              <a:rPr lang="fi-FI" sz="1400" dirty="0" smtClean="0"/>
              <a:t>Hanna Mäntylä</a:t>
            </a:r>
          </a:p>
          <a:p>
            <a:endParaRPr lang="fi-FI" sz="1400" dirty="0" smtClean="0"/>
          </a:p>
          <a:p>
            <a:r>
              <a:rPr lang="fi-FI" sz="1400" dirty="0" smtClean="0"/>
              <a:t>Budjetti: 15 milj. euroa</a:t>
            </a:r>
          </a:p>
          <a:p>
            <a:endParaRPr lang="fi-FI" sz="1400" dirty="0"/>
          </a:p>
          <a:p>
            <a:endParaRPr lang="fi-FI" sz="1400" dirty="0" smtClean="0"/>
          </a:p>
          <a:p>
            <a:endParaRPr lang="fi-FI" sz="1400" dirty="0"/>
          </a:p>
          <a:p>
            <a:endParaRPr lang="fi-FI" sz="1400" dirty="0" smtClean="0"/>
          </a:p>
          <a:p>
            <a:r>
              <a:rPr lang="fi-FI" sz="1400" dirty="0" smtClean="0"/>
              <a:t>Osatyökykyisen määritelmä: Osatyökykyinen on henkilö, jolla on käytössään osa työkyvystään ja myös halu tämän kyvyn käyttämiseen. Osatyökykyisyys on yksilöllistä ja sidoksissa osatyökykyisyyden syyhyn, työhön ja työn vaatimuksiin. </a:t>
            </a:r>
          </a:p>
          <a:p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42272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Kärkihankkeen toiminta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Muutetaan osatyökykyisten työllistymistä tukeva palvelujärjestelmä tehokkaaksi ja </a:t>
            </a:r>
            <a:r>
              <a:rPr lang="fi-FI" dirty="0" smtClean="0"/>
              <a:t>tulokselliseksi</a:t>
            </a:r>
            <a:endParaRPr lang="fi-FI" dirty="0" smtClean="0"/>
          </a:p>
          <a:p>
            <a:r>
              <a:rPr lang="fi-FI" dirty="0" smtClean="0"/>
              <a:t>Toteutetaan osatyökykyiset työssä -ohjelman suositukset ja levitetään sen tuottamat mallit kaikkien käyttöön</a:t>
            </a:r>
          </a:p>
          <a:p>
            <a:r>
              <a:rPr lang="fi-FI" dirty="0" smtClean="0"/>
              <a:t>Lisätään vammaisten yrittäjien toimintamahdollisuuksia</a:t>
            </a:r>
          </a:p>
          <a:p>
            <a:r>
              <a:rPr lang="fi-FI" dirty="0" smtClean="0"/>
              <a:t>Tehostetaan pienten ja keskisuurien yritysten mahdollisuuksia palkata </a:t>
            </a:r>
            <a:r>
              <a:rPr lang="fi-FI" dirty="0" smtClean="0"/>
              <a:t>osatyökykyisiä</a:t>
            </a:r>
          </a:p>
          <a:p>
            <a:r>
              <a:rPr lang="fi-FI" dirty="0" smtClean="0"/>
              <a:t>Edistetään palkan ja sosiaaliturvan yhteensovittamista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21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866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670086"/>
          </a:xfrm>
        </p:spPr>
        <p:txBody>
          <a:bodyPr/>
          <a:lstStyle/>
          <a:p>
            <a:r>
              <a:rPr lang="fi-FI" dirty="0" smtClean="0"/>
              <a:t>Työvoimahallinnon uudistaminen -kärkihanke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572" y="1016732"/>
            <a:ext cx="7632700" cy="4392612"/>
          </a:xfrm>
        </p:spPr>
        <p:txBody>
          <a:bodyPr/>
          <a:lstStyle/>
          <a:p>
            <a:r>
              <a:rPr lang="fi-FI" dirty="0"/>
              <a:t>H</a:t>
            </a:r>
            <a:r>
              <a:rPr lang="fi-FI" dirty="0" smtClean="0"/>
              <a:t>allitusohjelman </a:t>
            </a:r>
            <a:r>
              <a:rPr lang="fi-FI" dirty="0"/>
              <a:t>mukaan työvoimahallintoa uudistetaan työllistymistä </a:t>
            </a:r>
            <a:r>
              <a:rPr lang="fi-FI" dirty="0" smtClean="0"/>
              <a:t>tukevaksi</a:t>
            </a:r>
          </a:p>
          <a:p>
            <a:r>
              <a:rPr lang="fi-FI" dirty="0" smtClean="0"/>
              <a:t>Osana </a:t>
            </a:r>
            <a:r>
              <a:rPr lang="fi-FI" dirty="0"/>
              <a:t>työvoimahallinnon uudistamista selvitetään työvoimapalveluiden siirto resursseineen vaikeimmin työllistyvien osalta kuntien vastuulle </a:t>
            </a:r>
            <a:r>
              <a:rPr lang="fi-FI" dirty="0" smtClean="0"/>
              <a:t>työssäkäyntialueittain</a:t>
            </a:r>
          </a:p>
          <a:p>
            <a:r>
              <a:rPr lang="fi-FI" dirty="0" smtClean="0"/>
              <a:t>Selvityksen </a:t>
            </a:r>
            <a:r>
              <a:rPr lang="fi-FI" dirty="0"/>
              <a:t>pohjalta hallitus päättää alkuvuodesta </a:t>
            </a:r>
            <a:r>
              <a:rPr lang="fi-FI" dirty="0" smtClean="0"/>
              <a:t>2016</a:t>
            </a:r>
          </a:p>
          <a:p>
            <a:pPr lvl="1"/>
            <a:r>
              <a:rPr lang="fi-FI" dirty="0" smtClean="0"/>
              <a:t>ryhdytäänkö </a:t>
            </a:r>
            <a:r>
              <a:rPr lang="fi-FI" dirty="0"/>
              <a:t>valmistelemaan muutoksia valtion ja kuntien työnjakoon vaikeimmin työllistyvien työvoimapalvelujen järjestämisessä ja </a:t>
            </a:r>
            <a:endParaRPr lang="fi-FI" dirty="0" smtClean="0"/>
          </a:p>
          <a:p>
            <a:pPr lvl="1"/>
            <a:r>
              <a:rPr lang="fi-FI" dirty="0" smtClean="0"/>
              <a:t>käynnistetäänkö </a:t>
            </a:r>
            <a:r>
              <a:rPr lang="fi-FI" dirty="0"/>
              <a:t>tässä tarkoituksessa kokeilu työvoimapalvelujen järjestämisvastuun siirron vaikutusten </a:t>
            </a:r>
            <a:r>
              <a:rPr lang="fi-FI" dirty="0" smtClean="0"/>
              <a:t>arvioimiseksi</a:t>
            </a:r>
            <a:endParaRPr lang="fi-FI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22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643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ESR 2014-2020: Sosiaalinen osallisuus ja köyhyyden torjunta, valtakunnallinen ohjelma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Toimenpidekokonaisuudet: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Heikoimmassa työmarkkina-asemassa olevien sosiaalisen osallisuuden tukeminen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Nuorten hyvinvoinnin ja aktiivisen osallisuuden tuki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Syrjintää ja huono-osaisuutta kokevien väestöryhmien sosiaalisen osallisuuden tukeminen</a:t>
            </a:r>
          </a:p>
          <a:p>
            <a:pPr marL="457200" indent="-457200">
              <a:buFont typeface="+mj-lt"/>
              <a:buAutoNum type="arabicPeriod"/>
            </a:pPr>
            <a:endParaRPr lang="fi-FI" i="1" dirty="0" smtClean="0"/>
          </a:p>
          <a:p>
            <a:pPr marL="0" indent="0">
              <a:buNone/>
            </a:pPr>
            <a:r>
              <a:rPr lang="fi-FI" dirty="0" smtClean="0"/>
              <a:t>	Tavoitteena työelämän ulkopuolella olevien 		työ- ja toimintakyvyn parantaminen</a:t>
            </a:r>
            <a:r>
              <a:rPr lang="fi-FI" i="1" dirty="0" smtClean="0"/>
              <a:t> </a:t>
            </a:r>
          </a:p>
          <a:p>
            <a:pPr marL="0" indent="0">
              <a:buNone/>
            </a:pPr>
            <a:endParaRPr lang="fi-FI" i="1" dirty="0" smtClean="0"/>
          </a:p>
          <a:p>
            <a:pPr marL="0" indent="0">
              <a:buNone/>
            </a:pPr>
            <a:r>
              <a:rPr lang="fi-FI" i="1" dirty="0" smtClean="0"/>
              <a:t>Koordinaatiohanke: </a:t>
            </a:r>
            <a:r>
              <a:rPr lang="fi-FI" i="1" dirty="0" err="1" smtClean="0"/>
              <a:t>www.thl.fi/sokra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23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  <p:sp>
        <p:nvSpPr>
          <p:cNvPr id="5" name="Right Arrow 4"/>
          <p:cNvSpPr/>
          <p:nvPr/>
        </p:nvSpPr>
        <p:spPr>
          <a:xfrm>
            <a:off x="381000" y="4648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tsikk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tx1"/>
                </a:solidFill>
              </a:rPr>
              <a:t>M</a:t>
            </a:r>
            <a:r>
              <a:rPr lang="fi-FI" dirty="0" smtClean="0">
                <a:solidFill>
                  <a:schemeClr val="tx1"/>
                </a:solidFill>
              </a:rPr>
              <a:t>onialainen yhteispalvelu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629242" y="1589066"/>
            <a:ext cx="1052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Toimijat</a:t>
            </a:r>
            <a:endParaRPr lang="fi-FI" b="1" dirty="0"/>
          </a:p>
        </p:txBody>
      </p:sp>
      <p:sp>
        <p:nvSpPr>
          <p:cNvPr id="4" name="Tekstiruutu 3"/>
          <p:cNvSpPr txBox="1"/>
          <p:nvPr/>
        </p:nvSpPr>
        <p:spPr>
          <a:xfrm>
            <a:off x="603379" y="2102877"/>
            <a:ext cx="3636404" cy="452431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b="1" dirty="0" smtClean="0"/>
              <a:t>Työtön henkilö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monialaisen tuen tarve + 300 pv työmarkkinatukea tai 12 kk tai 6 kk yhtäjaksoinen työttömyys</a:t>
            </a:r>
          </a:p>
          <a:p>
            <a:pPr lvl="1"/>
            <a:endParaRPr lang="fi-FI" dirty="0"/>
          </a:p>
          <a:p>
            <a:r>
              <a:rPr lang="fi-FI" b="1" dirty="0" err="1" smtClean="0"/>
              <a:t>TE-hallinto</a:t>
            </a:r>
            <a:endParaRPr lang="fi-FI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julkiset </a:t>
            </a:r>
            <a:r>
              <a:rPr lang="fi-FI" dirty="0" smtClean="0"/>
              <a:t>työvoima- ja yrityspalvelut</a:t>
            </a:r>
            <a:endParaRPr lang="fi-FI" dirty="0" smtClean="0"/>
          </a:p>
          <a:p>
            <a:endParaRPr lang="fi-FI" b="1" dirty="0"/>
          </a:p>
          <a:p>
            <a:r>
              <a:rPr lang="fi-FI" b="1" dirty="0" smtClean="0"/>
              <a:t>KUNTA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sosiaali- ja terveyspalvelut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 smtClean="0"/>
          </a:p>
          <a:p>
            <a:r>
              <a:rPr lang="fi-FI" b="1" dirty="0" smtClean="0"/>
              <a:t>KELA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kuntoutuspalvelut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8" name="Nuoli oikealle 7"/>
          <p:cNvSpPr/>
          <p:nvPr/>
        </p:nvSpPr>
        <p:spPr>
          <a:xfrm>
            <a:off x="4535996" y="3122966"/>
            <a:ext cx="3705092" cy="13141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Kartoitusjakso 3 kk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9" name="Nuoli oikealle 8"/>
          <p:cNvSpPr/>
          <p:nvPr/>
        </p:nvSpPr>
        <p:spPr>
          <a:xfrm>
            <a:off x="5252756" y="3775939"/>
            <a:ext cx="2988332" cy="1404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Monialainen työllistymissuunnitelma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2" name="Tekstiruutu 11"/>
          <p:cNvSpPr txBox="1"/>
          <p:nvPr/>
        </p:nvSpPr>
        <p:spPr>
          <a:xfrm>
            <a:off x="5267698" y="5149865"/>
            <a:ext cx="3095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Työttömän tarpeenmukaiset</a:t>
            </a:r>
          </a:p>
          <a:p>
            <a:r>
              <a:rPr lang="fi-FI" dirty="0" smtClean="0"/>
              <a:t>palvelut</a:t>
            </a:r>
          </a:p>
          <a:p>
            <a:endParaRPr lang="fi-FI" dirty="0"/>
          </a:p>
          <a:p>
            <a:r>
              <a:rPr lang="fi-FI" dirty="0" smtClean="0"/>
              <a:t>Seuranta</a:t>
            </a:r>
            <a:endParaRPr lang="fi-FI" dirty="0"/>
          </a:p>
        </p:txBody>
      </p:sp>
      <p:sp>
        <p:nvSpPr>
          <p:cNvPr id="15" name="Tekstiruutu 14"/>
          <p:cNvSpPr txBox="1"/>
          <p:nvPr/>
        </p:nvSpPr>
        <p:spPr>
          <a:xfrm>
            <a:off x="4932039" y="2141859"/>
            <a:ext cx="2698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Ammatillinen osaaminen</a:t>
            </a:r>
          </a:p>
          <a:p>
            <a:r>
              <a:rPr lang="fi-FI" dirty="0" smtClean="0"/>
              <a:t>Sosiaalinen tilanne</a:t>
            </a:r>
          </a:p>
          <a:p>
            <a:r>
              <a:rPr lang="fi-FI" dirty="0" smtClean="0"/>
              <a:t>Terveydentila</a:t>
            </a:r>
          </a:p>
          <a:p>
            <a:r>
              <a:rPr lang="fi-FI" dirty="0" smtClean="0"/>
              <a:t>Työ- ja toimintakyky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703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</a:t>
            </a:r>
            <a:r>
              <a:rPr lang="fi-FI" dirty="0" smtClean="0"/>
              <a:t>onialaisen tuen tarve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Työttömän työllistymisen </a:t>
            </a:r>
            <a:r>
              <a:rPr lang="fi-FI" dirty="0"/>
              <a:t>edistäminen edellyttää työ- ja elinkeinotoimiston, kunnan ja Kansaneläkelaitoksen järjestämisvastuulle </a:t>
            </a:r>
            <a:r>
              <a:rPr lang="fi-FI" dirty="0" smtClean="0"/>
              <a:t>kuuluvien </a:t>
            </a:r>
            <a:r>
              <a:rPr lang="fi-FI" dirty="0"/>
              <a:t>palvelujen </a:t>
            </a:r>
            <a:r>
              <a:rPr lang="fi-FI" u="sng" dirty="0" smtClean="0"/>
              <a:t>yhteensovittamista</a:t>
            </a:r>
          </a:p>
          <a:p>
            <a:pPr lvl="1"/>
            <a:r>
              <a:rPr lang="fi-FI" dirty="0" smtClean="0"/>
              <a:t>työllistymisen edistäminen ei onnistu vain </a:t>
            </a:r>
            <a:r>
              <a:rPr lang="fi-FI" dirty="0" err="1" smtClean="0"/>
              <a:t>TE-hallinnon</a:t>
            </a:r>
            <a:r>
              <a:rPr lang="fi-FI" dirty="0" smtClean="0"/>
              <a:t> palveluin</a:t>
            </a:r>
          </a:p>
          <a:p>
            <a:pPr lvl="1"/>
            <a:r>
              <a:rPr lang="fi-FI" dirty="0" smtClean="0"/>
              <a:t>tavoitteena edistää työttömien hoitoon ja kuntoutukseen pääsyä sekä muuta monialaista tukea</a:t>
            </a:r>
          </a:p>
          <a:p>
            <a:pPr marL="273050" lvl="1" indent="0">
              <a:buNone/>
            </a:pP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4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91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Kartoitusjakso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Työ- ja elinkeinotoimisto, kunta, Kansaneläkelaitos ja työtön </a:t>
            </a:r>
            <a:r>
              <a:rPr lang="fi-FI" u="sng" dirty="0"/>
              <a:t>arvioivat yhdessä työttömän palvelutarpeen</a:t>
            </a:r>
            <a:r>
              <a:rPr lang="fi-FI" dirty="0"/>
              <a:t> kolmen kuukauden kuluessa siitä, kun monialainen yhteispalvelu on alkanut (</a:t>
            </a:r>
            <a:r>
              <a:rPr lang="fi-FI" i="1" dirty="0"/>
              <a:t>kartoitusjakso</a:t>
            </a:r>
            <a:r>
              <a:rPr lang="fi-FI" dirty="0" smtClean="0"/>
              <a:t>)</a:t>
            </a:r>
          </a:p>
          <a:p>
            <a:r>
              <a:rPr lang="fi-FI" dirty="0" smtClean="0"/>
              <a:t>Kartoitusjakson </a:t>
            </a:r>
            <a:r>
              <a:rPr lang="fi-FI" dirty="0"/>
              <a:t>aikana </a:t>
            </a:r>
            <a:r>
              <a:rPr lang="fi-FI" dirty="0" smtClean="0"/>
              <a:t>selvitetään työttömän ammatillisen osaaminen </a:t>
            </a:r>
            <a:r>
              <a:rPr lang="fi-FI" dirty="0"/>
              <a:t>sekä </a:t>
            </a:r>
            <a:r>
              <a:rPr lang="fi-FI" u="sng" dirty="0"/>
              <a:t>työllistymiseen </a:t>
            </a:r>
            <a:r>
              <a:rPr lang="fi-FI" u="sng" dirty="0" smtClean="0"/>
              <a:t>vaikuttava sosiaalinen tilanne, terveydentila </a:t>
            </a:r>
            <a:r>
              <a:rPr lang="fi-FI" u="sng" dirty="0"/>
              <a:t>ja työ- ja </a:t>
            </a:r>
            <a:r>
              <a:rPr lang="fi-FI" u="sng" dirty="0" smtClean="0"/>
              <a:t>toimintakyky</a:t>
            </a:r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5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811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632700" cy="742094"/>
          </a:xfrm>
        </p:spPr>
        <p:txBody>
          <a:bodyPr/>
          <a:lstStyle/>
          <a:p>
            <a:r>
              <a:rPr lang="fi-FI" dirty="0" smtClean="0">
                <a:solidFill>
                  <a:schemeClr val="tx1"/>
                </a:solidFill>
              </a:rPr>
              <a:t>Sosiaalisen tilanteen selvittäminen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632700" cy="4392612"/>
          </a:xfrm>
        </p:spPr>
        <p:txBody>
          <a:bodyPr/>
          <a:lstStyle/>
          <a:p>
            <a:r>
              <a:rPr lang="fi-FI" sz="2200" dirty="0" smtClean="0"/>
              <a:t>Sosiaalisen tilanteen </a:t>
            </a:r>
            <a:r>
              <a:rPr lang="fi-FI" sz="2200" dirty="0" smtClean="0"/>
              <a:t>selvittäminen on </a:t>
            </a:r>
            <a:r>
              <a:rPr lang="fi-FI" sz="2200" dirty="0" smtClean="0"/>
              <a:t>osa sosiaalihuollon palvelutarpeen arviointia</a:t>
            </a:r>
          </a:p>
          <a:p>
            <a:r>
              <a:rPr lang="fi-FI" sz="2200" dirty="0" smtClean="0"/>
              <a:t>Arviointi </a:t>
            </a:r>
            <a:r>
              <a:rPr lang="fi-FI" sz="2200" dirty="0"/>
              <a:t>tehdään asiakkaan elämäntilanteen edellyttämässä laajuudessa yhteistyössä </a:t>
            </a:r>
            <a:r>
              <a:rPr lang="fi-FI" sz="2200" dirty="0" smtClean="0"/>
              <a:t>tarvittavien tahojen kanssa </a:t>
            </a:r>
          </a:p>
          <a:p>
            <a:r>
              <a:rPr lang="fi-FI" sz="2200" dirty="0" smtClean="0"/>
              <a:t>Palvelutarpeen </a:t>
            </a:r>
            <a:r>
              <a:rPr lang="fi-FI" sz="2200" dirty="0"/>
              <a:t>arvioinnin tekemisestä vastaavalla henkilöllä on oltava palvelutarpeen arvioimisen kannalta tarkoituksenmukainen sosiaalihuollon ammatillisen henkilöstön kelpoisuusvaatimuksista annetussa laissa tarkoitettu </a:t>
            </a:r>
            <a:r>
              <a:rPr lang="fi-FI" sz="2200" dirty="0" smtClean="0"/>
              <a:t>kelpoisuus</a:t>
            </a:r>
          </a:p>
          <a:p>
            <a:pPr lvl="1"/>
            <a:r>
              <a:rPr lang="fi-FI" sz="1800" dirty="0"/>
              <a:t>e</a:t>
            </a:r>
            <a:r>
              <a:rPr lang="fi-FI" sz="1800" dirty="0" smtClean="0"/>
              <a:t>rityistä </a:t>
            </a:r>
            <a:r>
              <a:rPr lang="fi-FI" sz="1800" dirty="0"/>
              <a:t>tukea tarvitsevien </a:t>
            </a:r>
            <a:r>
              <a:rPr lang="fi-FI" sz="1800" dirty="0" smtClean="0"/>
              <a:t>henkilöiden </a:t>
            </a:r>
            <a:r>
              <a:rPr lang="fi-FI" sz="1800" dirty="0"/>
              <a:t>palvelutarpeen arvioinnin tekemisestä vastaavalla viranhaltijalla on oltava </a:t>
            </a:r>
            <a:r>
              <a:rPr lang="fi-FI" sz="1800" dirty="0" smtClean="0"/>
              <a:t>sosiaalityöntekijän kelpoisuus</a:t>
            </a:r>
          </a:p>
          <a:p>
            <a:r>
              <a:rPr lang="fi-FI" sz="2000" b="1" dirty="0"/>
              <a:t>K</a:t>
            </a:r>
            <a:r>
              <a:rPr lang="fi-FI" sz="2000" b="1" dirty="0" smtClean="0"/>
              <a:t>iireellisen </a:t>
            </a:r>
            <a:r>
              <a:rPr lang="fi-FI" sz="2000" b="1" dirty="0"/>
              <a:t>avun tarve</a:t>
            </a:r>
            <a:r>
              <a:rPr lang="fi-FI" sz="2000" dirty="0"/>
              <a:t> on arvioitava </a:t>
            </a:r>
            <a:r>
              <a:rPr lang="fi-FI" sz="2000" dirty="0" smtClean="0"/>
              <a:t>välittömästi</a:t>
            </a:r>
          </a:p>
          <a:p>
            <a:pPr lvl="1"/>
            <a:r>
              <a:rPr lang="fi-FI" sz="1800" dirty="0"/>
              <a:t>henkilön oikeus välttämättömään huolenpitoon ja toimeentuloon</a:t>
            </a:r>
            <a:endParaRPr lang="fi-FI" sz="1800" dirty="0" smtClean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2894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47564" y="1196752"/>
            <a:ext cx="7632700" cy="4392612"/>
          </a:xfrm>
        </p:spPr>
        <p:txBody>
          <a:bodyPr/>
          <a:lstStyle/>
          <a:p>
            <a:r>
              <a:rPr lang="fi-FI" altLang="fi-FI" dirty="0"/>
              <a:t>Terveydenhuoltolain mukaan kuntien on tehtävä terveydenhuollon järjestämissuunnitelma, joka sisältää myös työttömien </a:t>
            </a:r>
            <a:r>
              <a:rPr lang="fi-FI" altLang="fi-FI" dirty="0" smtClean="0"/>
              <a:t>terveyspalvelut</a:t>
            </a:r>
          </a:p>
          <a:p>
            <a:pPr lvl="1"/>
            <a:r>
              <a:rPr lang="fi-FI" dirty="0" smtClean="0"/>
              <a:t>suunnitelmassa </a:t>
            </a:r>
            <a:r>
              <a:rPr lang="fi-FI" dirty="0"/>
              <a:t>on sovittava </a:t>
            </a:r>
            <a:r>
              <a:rPr lang="fi-FI" dirty="0" smtClean="0"/>
              <a:t>kuntien yhteistyöstä =&gt; </a:t>
            </a:r>
            <a:r>
              <a:rPr lang="fi-FI" dirty="0" err="1" smtClean="0"/>
              <a:t>TYP-palvelu</a:t>
            </a:r>
            <a:r>
              <a:rPr lang="fi-FI" dirty="0" smtClean="0"/>
              <a:t> </a:t>
            </a:r>
            <a:endParaRPr lang="fi-FI" altLang="fi-FI" dirty="0"/>
          </a:p>
          <a:p>
            <a:r>
              <a:rPr lang="fi-FI" altLang="fi-FI" dirty="0"/>
              <a:t>Kuntakirje </a:t>
            </a:r>
            <a:r>
              <a:rPr lang="fi-FI" altLang="fi-FI" dirty="0" smtClean="0"/>
              <a:t>19.8.2013, Nro 2201813</a:t>
            </a:r>
          </a:p>
          <a:p>
            <a:pPr marL="261937" lvl="1" indent="0">
              <a:buNone/>
            </a:pPr>
            <a:r>
              <a:rPr lang="fi-FI" altLang="fi-FI" dirty="0"/>
              <a:t>saatavissa: </a:t>
            </a:r>
            <a:r>
              <a:rPr lang="fi-FI" altLang="fi-FI" dirty="0">
                <a:solidFill>
                  <a:srgbClr val="0070C0"/>
                </a:solidFill>
              </a:rPr>
              <a:t>http://</a:t>
            </a:r>
            <a:r>
              <a:rPr lang="fi-FI" altLang="fi-FI" dirty="0" smtClean="0">
                <a:solidFill>
                  <a:srgbClr val="0070C0"/>
                </a:solidFill>
              </a:rPr>
              <a:t>www.stm.fi/c/document_library/get_file?folderId=122757&amp;name=DLFE-27307.pdf  </a:t>
            </a:r>
          </a:p>
          <a:p>
            <a:pPr marL="261937" lvl="1" indent="0">
              <a:buNone/>
            </a:pPr>
            <a:r>
              <a:rPr lang="fi-FI" altLang="fi-FI" dirty="0" smtClean="0">
                <a:solidFill>
                  <a:srgbClr val="0070C0"/>
                </a:solidFill>
              </a:rPr>
              <a:t>tai </a:t>
            </a:r>
            <a:r>
              <a:rPr lang="fi-FI" altLang="fi-FI" dirty="0" err="1" smtClean="0">
                <a:solidFill>
                  <a:srgbClr val="0070C0"/>
                </a:solidFill>
              </a:rPr>
              <a:t>google</a:t>
            </a:r>
            <a:r>
              <a:rPr lang="fi-FI" altLang="fi-FI" dirty="0" smtClean="0">
                <a:solidFill>
                  <a:srgbClr val="0070C0"/>
                </a:solidFill>
              </a:rPr>
              <a:t>: työttömien terveystarkastukset</a:t>
            </a:r>
          </a:p>
          <a:p>
            <a:pPr lvl="1"/>
            <a:r>
              <a:rPr lang="fi-FI" altLang="fi-FI" dirty="0" smtClean="0"/>
              <a:t>ohjeistaa </a:t>
            </a:r>
            <a:r>
              <a:rPr lang="fi-FI" altLang="fi-FI" dirty="0"/>
              <a:t>työttömien ehkäisevien terveyspalvelujen toteuttamisessa terveydenhuoltolain mukaisesti</a:t>
            </a:r>
          </a:p>
          <a:p>
            <a:pPr lvl="1"/>
            <a:r>
              <a:rPr lang="fi-FI" altLang="fi-FI" dirty="0"/>
              <a:t>työ- ja toimintakyvyn arvioinnissa sekä </a:t>
            </a:r>
          </a:p>
          <a:p>
            <a:pPr lvl="1"/>
            <a:r>
              <a:rPr lang="fi-FI" altLang="fi-FI" dirty="0"/>
              <a:t>niiden edellyttämässä yhteistyössä. </a:t>
            </a:r>
            <a:endParaRPr lang="fi-FI" altLang="fi-FI" dirty="0" smtClean="0"/>
          </a:p>
          <a:p>
            <a:pPr marL="0" indent="0">
              <a:buNone/>
            </a:pPr>
            <a:endParaRPr lang="fi-FI" altLang="fi-FI" dirty="0"/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706090"/>
          </a:xfrm>
        </p:spPr>
        <p:txBody>
          <a:bodyPr/>
          <a:lstStyle/>
          <a:p>
            <a:r>
              <a:rPr lang="fi-FI" dirty="0">
                <a:solidFill>
                  <a:schemeClr val="tx1"/>
                </a:solidFill>
              </a:rPr>
              <a:t>T</a:t>
            </a:r>
            <a:r>
              <a:rPr lang="fi-FI" dirty="0" smtClean="0">
                <a:solidFill>
                  <a:schemeClr val="tx1"/>
                </a:solidFill>
              </a:rPr>
              <a:t>erveydentilan selvittäminen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 smtClean="0">
                <a:solidFill>
                  <a:schemeClr val="tx1"/>
                </a:solidFill>
              </a:rPr>
              <a:t>Työttömän terveystarkastuksen ja -palvelun toimintamalli (</a:t>
            </a:r>
            <a:r>
              <a:rPr lang="fi-FI" altLang="fi-FI" dirty="0" err="1" smtClean="0">
                <a:solidFill>
                  <a:schemeClr val="tx1"/>
                </a:solidFill>
              </a:rPr>
              <a:t>Saikku</a:t>
            </a:r>
            <a:r>
              <a:rPr lang="fi-FI" altLang="fi-FI" dirty="0" smtClean="0">
                <a:solidFill>
                  <a:schemeClr val="tx1"/>
                </a:solidFill>
              </a:rPr>
              <a:t> 2012)</a:t>
            </a: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630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670085"/>
          </a:xfrm>
        </p:spPr>
        <p:txBody>
          <a:bodyPr/>
          <a:lstStyle/>
          <a:p>
            <a:r>
              <a:rPr lang="fi-FI" dirty="0" smtClean="0"/>
              <a:t>Työ- ja toimintakyvyn </a:t>
            </a:r>
            <a:r>
              <a:rPr lang="fi-FI" dirty="0" smtClean="0"/>
              <a:t>selvittäminen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196752"/>
            <a:ext cx="7632700" cy="4392612"/>
          </a:xfrm>
        </p:spPr>
        <p:txBody>
          <a:bodyPr/>
          <a:lstStyle/>
          <a:p>
            <a:r>
              <a:rPr lang="fi-FI" dirty="0" smtClean="0"/>
              <a:t>Oleellinen osa </a:t>
            </a:r>
            <a:r>
              <a:rPr lang="fi-FI" dirty="0" err="1" smtClean="0"/>
              <a:t>TYP-palvelua</a:t>
            </a:r>
            <a:endParaRPr lang="fi-FI" dirty="0" smtClean="0"/>
          </a:p>
          <a:p>
            <a:r>
              <a:rPr lang="fi-FI" dirty="0" smtClean="0"/>
              <a:t>Edellyttää monialaista yhteistyötä</a:t>
            </a:r>
          </a:p>
          <a:p>
            <a:pPr lvl="1"/>
            <a:r>
              <a:rPr lang="fi-FI" dirty="0" smtClean="0"/>
              <a:t>syrjäytymiseen liittyviä ongelmia ei tunnisteta terveydenhuollossa</a:t>
            </a:r>
          </a:p>
          <a:p>
            <a:pPr lvl="1"/>
            <a:r>
              <a:rPr lang="fi-FI" dirty="0" smtClean="0"/>
              <a:t>sosiaalisen tilanteen selvittäminen tärkeä osa toimintakyvyn selvittämistä</a:t>
            </a:r>
          </a:p>
          <a:p>
            <a:r>
              <a:rPr lang="fi-FI" dirty="0" smtClean="0"/>
              <a:t>Kartoitusjakson aikana tärkeää kerätä tietoa työttömän työ- ja toimintakyvystä</a:t>
            </a:r>
          </a:p>
          <a:p>
            <a:pPr lvl="1"/>
            <a:r>
              <a:rPr lang="fi-FI" dirty="0" smtClean="0"/>
              <a:t> esim. osana kuntouttavaa työtoimintaa (”toiminnallinen työkyvyn arviointi”)</a:t>
            </a:r>
          </a:p>
          <a:p>
            <a:r>
              <a:rPr lang="fi-FI" dirty="0" smtClean="0"/>
              <a:t>Kuntoutustarpeen selvittäminen: ammatillinen, lääkinnällinen ja sosiaalinen</a:t>
            </a:r>
          </a:p>
          <a:p>
            <a:pPr lvl="1"/>
            <a:r>
              <a:rPr lang="fi-FI" dirty="0" smtClean="0"/>
              <a:t>tavoitteena lisätä työttömän työ- ja toimintakykyä</a:t>
            </a:r>
            <a:endParaRPr lang="fi-FI" dirty="0" smtClean="0"/>
          </a:p>
          <a:p>
            <a:endParaRPr lang="fi-FI" dirty="0" smtClean="0"/>
          </a:p>
          <a:p>
            <a:pPr marL="273050" lvl="1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30826-8A0D-4312-90C0-9D9D6225DF72}" type="slidenum">
              <a:rPr lang="fi-FI" smtClean="0"/>
              <a:pPr>
                <a:defRPr/>
              </a:pPr>
              <a:t>9</a:t>
            </a:fld>
            <a:r>
              <a:rPr lang="fi-FI" dirty="0" smtClean="0"/>
              <a:t>   </a:t>
            </a:r>
            <a:fld id="{A667A311-6E70-4F55-BFD9-76D7AD14A85D}" type="datetime1">
              <a:rPr lang="fi-FI" smtClean="0"/>
              <a:pPr>
                <a:defRPr/>
              </a:pPr>
              <a:t>28.10.2015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0084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iaali- ja Terveysministeriö">
  <a:themeElements>
    <a:clrScheme name="Sosiaali- ja Terveysministeriö 1">
      <a:dk1>
        <a:srgbClr val="616365"/>
      </a:dk1>
      <a:lt1>
        <a:srgbClr val="FFFFFF"/>
      </a:lt1>
      <a:dk2>
        <a:srgbClr val="616365"/>
      </a:dk2>
      <a:lt2>
        <a:srgbClr val="DEDFE0"/>
      </a:lt2>
      <a:accent1>
        <a:srgbClr val="F0AB00"/>
      </a:accent1>
      <a:accent2>
        <a:srgbClr val="E98300"/>
      </a:accent2>
      <a:accent3>
        <a:srgbClr val="FFFFFF"/>
      </a:accent3>
      <a:accent4>
        <a:srgbClr val="525355"/>
      </a:accent4>
      <a:accent5>
        <a:srgbClr val="F6D2AA"/>
      </a:accent5>
      <a:accent6>
        <a:srgbClr val="D37600"/>
      </a:accent6>
      <a:hlink>
        <a:srgbClr val="FADD80"/>
      </a:hlink>
      <a:folHlink>
        <a:srgbClr val="009AA6"/>
      </a:folHlink>
    </a:clrScheme>
    <a:fontScheme name="Sosiaali- ja Terveysministeriö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siaali- ja Terveysministeriö 1">
        <a:dk1>
          <a:srgbClr val="616365"/>
        </a:dk1>
        <a:lt1>
          <a:srgbClr val="FFFFFF"/>
        </a:lt1>
        <a:dk2>
          <a:srgbClr val="616365"/>
        </a:dk2>
        <a:lt2>
          <a:srgbClr val="DEDFE0"/>
        </a:lt2>
        <a:accent1>
          <a:srgbClr val="F0AB00"/>
        </a:accent1>
        <a:accent2>
          <a:srgbClr val="E98300"/>
        </a:accent2>
        <a:accent3>
          <a:srgbClr val="FFFFFF"/>
        </a:accent3>
        <a:accent4>
          <a:srgbClr val="525355"/>
        </a:accent4>
        <a:accent5>
          <a:srgbClr val="F6D2AA"/>
        </a:accent5>
        <a:accent6>
          <a:srgbClr val="D37600"/>
        </a:accent6>
        <a:hlink>
          <a:srgbClr val="FADD80"/>
        </a:hlink>
        <a:folHlink>
          <a:srgbClr val="009AA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616365"/>
      </a:dk1>
      <a:lt1>
        <a:srgbClr val="FFFFFF"/>
      </a:lt1>
      <a:dk2>
        <a:srgbClr val="616365"/>
      </a:dk2>
      <a:lt2>
        <a:srgbClr val="DEDFE0"/>
      </a:lt2>
      <a:accent1>
        <a:srgbClr val="F0AB00"/>
      </a:accent1>
      <a:accent2>
        <a:srgbClr val="E98300"/>
      </a:accent2>
      <a:accent3>
        <a:srgbClr val="FFFFFF"/>
      </a:accent3>
      <a:accent4>
        <a:srgbClr val="525355"/>
      </a:accent4>
      <a:accent5>
        <a:srgbClr val="F6D2AA"/>
      </a:accent5>
      <a:accent6>
        <a:srgbClr val="D37600"/>
      </a:accent6>
      <a:hlink>
        <a:srgbClr val="FADD80"/>
      </a:hlink>
      <a:folHlink>
        <a:srgbClr val="009AA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616365"/>
      </a:dk1>
      <a:lt1>
        <a:srgbClr val="FFFFFF"/>
      </a:lt1>
      <a:dk2>
        <a:srgbClr val="616365"/>
      </a:dk2>
      <a:lt2>
        <a:srgbClr val="DEDFE0"/>
      </a:lt2>
      <a:accent1>
        <a:srgbClr val="F0AB00"/>
      </a:accent1>
      <a:accent2>
        <a:srgbClr val="E98300"/>
      </a:accent2>
      <a:accent3>
        <a:srgbClr val="FFFFFF"/>
      </a:accent3>
      <a:accent4>
        <a:srgbClr val="525355"/>
      </a:accent4>
      <a:accent5>
        <a:srgbClr val="F6D2AA"/>
      </a:accent5>
      <a:accent6>
        <a:srgbClr val="D37600"/>
      </a:accent6>
      <a:hlink>
        <a:srgbClr val="FADD80"/>
      </a:hlink>
      <a:folHlink>
        <a:srgbClr val="009AA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6633</TotalTime>
  <Words>1203</Words>
  <Application>Microsoft Office PowerPoint</Application>
  <PresentationFormat>Näytössä katseltava diaesitys (4:3)</PresentationFormat>
  <Paragraphs>232</Paragraphs>
  <Slides>23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23</vt:i4>
      </vt:variant>
    </vt:vector>
  </HeadingPairs>
  <TitlesOfParts>
    <vt:vector size="24" baseType="lpstr">
      <vt:lpstr>Sosiaali- ja Terveysministeriö</vt:lpstr>
      <vt:lpstr> Sosiaali- ja terveyspalvelut TYP:ssä</vt:lpstr>
      <vt:lpstr>Mikä TYP?</vt:lpstr>
      <vt:lpstr>Monialainen yhteispalvelu</vt:lpstr>
      <vt:lpstr>Monialaisen tuen tarve</vt:lpstr>
      <vt:lpstr>Kartoitusjakso</vt:lpstr>
      <vt:lpstr>Sosiaalisen tilanteen selvittäminen</vt:lpstr>
      <vt:lpstr>Terveydentilan selvittäminen</vt:lpstr>
      <vt:lpstr>Työttömän terveystarkastuksen ja -palvelun toimintamalli (Saikku 2012)</vt:lpstr>
      <vt:lpstr>Työ- ja toimintakyvyn selvittäminen</vt:lpstr>
      <vt:lpstr>Monialainen työllistymissuunnitelma</vt:lpstr>
      <vt:lpstr>Monialaisen yhteispalvelun asiakastiedot</vt:lpstr>
      <vt:lpstr>Uusi sosiaalihuoltolaki </vt:lpstr>
      <vt:lpstr>Erityistä tukea tarvitseva henkilö </vt:lpstr>
      <vt:lpstr>Omatyöntekijä</vt:lpstr>
      <vt:lpstr>SOTE-uudistus</vt:lpstr>
      <vt:lpstr>PowerPoint-esitys</vt:lpstr>
      <vt:lpstr>Sote-uudistus</vt:lpstr>
      <vt:lpstr>SOTE-ratkaisun portaat</vt:lpstr>
      <vt:lpstr>Rahoitusta koskeva peruslinjaus</vt:lpstr>
      <vt:lpstr>Osatyökykyisille väyliä työhön -kärkihanke</vt:lpstr>
      <vt:lpstr>Kärkihankkeen toiminta</vt:lpstr>
      <vt:lpstr>Työvoimahallinnon uudistaminen -kärkihanke</vt:lpstr>
      <vt:lpstr>ESR 2014-2020: Sosiaalinen osallisuus ja köyhyyden torjunta, valtakunnallinen ohjelma</vt:lpstr>
    </vt:vector>
  </TitlesOfParts>
  <Manager>DesignConcept</Manager>
  <Company>grow.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Sosiaali- ja Terveysministeriö</dc:title>
  <dc:creator>mika kontio / grow.</dc:creator>
  <cp:lastModifiedBy>stmepoy</cp:lastModifiedBy>
  <cp:revision>604</cp:revision>
  <cp:lastPrinted>2015-04-19T18:10:38Z</cp:lastPrinted>
  <dcterms:created xsi:type="dcterms:W3CDTF">2015-04-19T15:19:19Z</dcterms:created>
  <dcterms:modified xsi:type="dcterms:W3CDTF">2015-10-28T06:06:55Z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-1707880539</vt:i4>
  </property>
  <property fmtid="{D5CDD505-2E9C-101B-9397-08002B2CF9AE}" pid="3" name="_NewReviewCycle">
    <vt:lpwstr/>
  </property>
  <property fmtid="{D5CDD505-2E9C-101B-9397-08002B2CF9AE}" pid="4" name="_EmailSubject">
    <vt:lpwstr>TEOS</vt:lpwstr>
  </property>
  <property fmtid="{D5CDD505-2E9C-101B-9397-08002B2CF9AE}" pid="5" name="_AuthorEmail">
    <vt:lpwstr>eveliina.poyhonen@stm.fi</vt:lpwstr>
  </property>
  <property fmtid="{D5CDD505-2E9C-101B-9397-08002B2CF9AE}" pid="6" name="_AuthorEmailDisplayName">
    <vt:lpwstr>Pöyhönen Eveliina (STM)</vt:lpwstr>
  </property>
</Properties>
</file>