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70" r:id="rId3"/>
  </p:sldMasterIdLst>
  <p:notesMasterIdLst>
    <p:notesMasterId r:id="rId57"/>
  </p:notesMasterIdLst>
  <p:handoutMasterIdLst>
    <p:handoutMasterId r:id="rId58"/>
  </p:handoutMasterIdLst>
  <p:sldIdLst>
    <p:sldId id="266" r:id="rId4"/>
    <p:sldId id="636" r:id="rId5"/>
    <p:sldId id="680" r:id="rId6"/>
    <p:sldId id="681" r:id="rId7"/>
    <p:sldId id="562" r:id="rId8"/>
    <p:sldId id="606" r:id="rId9"/>
    <p:sldId id="592" r:id="rId10"/>
    <p:sldId id="667" r:id="rId11"/>
    <p:sldId id="329" r:id="rId12"/>
    <p:sldId id="497" r:id="rId13"/>
    <p:sldId id="599" r:id="rId14"/>
    <p:sldId id="333" r:id="rId15"/>
    <p:sldId id="600" r:id="rId16"/>
    <p:sldId id="341" r:id="rId17"/>
    <p:sldId id="597" r:id="rId18"/>
    <p:sldId id="598" r:id="rId19"/>
    <p:sldId id="481" r:id="rId20"/>
    <p:sldId id="686" r:id="rId21"/>
    <p:sldId id="688" r:id="rId22"/>
    <p:sldId id="692" r:id="rId23"/>
    <p:sldId id="689" r:id="rId24"/>
    <p:sldId id="693" r:id="rId25"/>
    <p:sldId id="690" r:id="rId26"/>
    <p:sldId id="695" r:id="rId27"/>
    <p:sldId id="691" r:id="rId28"/>
    <p:sldId id="694" r:id="rId29"/>
    <p:sldId id="628" r:id="rId30"/>
    <p:sldId id="656" r:id="rId31"/>
    <p:sldId id="648" r:id="rId32"/>
    <p:sldId id="649" r:id="rId33"/>
    <p:sldId id="650" r:id="rId34"/>
    <p:sldId id="425" r:id="rId35"/>
    <p:sldId id="676" r:id="rId36"/>
    <p:sldId id="635" r:id="rId37"/>
    <p:sldId id="661" r:id="rId38"/>
    <p:sldId id="455" r:id="rId39"/>
    <p:sldId id="643" r:id="rId40"/>
    <p:sldId id="644" r:id="rId41"/>
    <p:sldId id="657" r:id="rId42"/>
    <p:sldId id="696" r:id="rId43"/>
    <p:sldId id="639" r:id="rId44"/>
    <p:sldId id="642" r:id="rId45"/>
    <p:sldId id="677" r:id="rId46"/>
    <p:sldId id="675" r:id="rId47"/>
    <p:sldId id="669" r:id="rId48"/>
    <p:sldId id="670" r:id="rId49"/>
    <p:sldId id="672" r:id="rId50"/>
    <p:sldId id="673" r:id="rId51"/>
    <p:sldId id="645" r:id="rId52"/>
    <p:sldId id="647" r:id="rId53"/>
    <p:sldId id="631" r:id="rId54"/>
    <p:sldId id="629" r:id="rId55"/>
    <p:sldId id="582" r:id="rId56"/>
  </p:sldIdLst>
  <p:sldSz cx="9144000" cy="6858000" type="screen4x3"/>
  <p:notesSz cx="6797675" cy="9926638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plmark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CD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3250" autoAdjust="0"/>
  </p:normalViewPr>
  <p:slideViewPr>
    <p:cSldViewPr>
      <p:cViewPr varScale="1">
        <p:scale>
          <a:sx n="117" d="100"/>
          <a:sy n="117" d="100"/>
        </p:scale>
        <p:origin x="-2334" y="-102"/>
      </p:cViewPr>
      <p:guideLst>
        <p:guide orient="horz" pos="2160"/>
        <p:guide pos="29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616"/>
    </p:cViewPr>
  </p:sorterViewPr>
  <p:notesViewPr>
    <p:cSldViewPr>
      <p:cViewPr varScale="1">
        <p:scale>
          <a:sx n="98" d="100"/>
          <a:sy n="98" d="100"/>
        </p:scale>
        <p:origin x="-3564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notesMaster" Target="notesMasters/notesMaster1.xml"/><Relationship Id="rId61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eksotedata\kotihakemistot\klemolkh\Raportointi\LuoTi%20(5232)\Jatkohanke\Kuntoutujat%202011-201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eksotedata\kotihakemistot\klemolkh\Raportointi\Luoti3%20(5252)\Yhteenveto%20yli%2075-v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536646981627297"/>
          <c:y val="4.9960875984251966E-2"/>
          <c:w val="0.55605479002624669"/>
          <c:h val="0.82534645669291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Taul1!$B$1</c:f>
              <c:strCache>
                <c:ptCount val="1"/>
                <c:pt idx="0">
                  <c:v>HTV</c:v>
                </c:pt>
              </c:strCache>
            </c:strRef>
          </c:tx>
          <c:invertIfNegative val="0"/>
          <c:dPt>
            <c:idx val="7"/>
            <c:invertIfNegative val="0"/>
            <c:bubble3D val="0"/>
            <c:spPr>
              <a:solidFill>
                <a:srgbClr val="4F81BD"/>
              </a:solidFill>
            </c:spPr>
          </c:dPt>
          <c:dLbls>
            <c:delete val="1"/>
          </c:dLbls>
          <c:cat>
            <c:numRef>
              <c:f>Taul1!$A$2:$A$9</c:f>
              <c:numCache>
                <c:formatCode>General</c:formatCode>
                <c:ptCount val="8"/>
                <c:pt idx="1">
                  <c:v>2010</c:v>
                </c:pt>
                <c:pt idx="3">
                  <c:v>2011</c:v>
                </c:pt>
                <c:pt idx="5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Taul1!$B$2:$B$9</c:f>
              <c:numCache>
                <c:formatCode>General</c:formatCode>
                <c:ptCount val="8"/>
                <c:pt idx="1">
                  <c:v>612</c:v>
                </c:pt>
                <c:pt idx="3">
                  <c:v>570</c:v>
                </c:pt>
                <c:pt idx="5">
                  <c:v>489</c:v>
                </c:pt>
                <c:pt idx="6">
                  <c:v>0</c:v>
                </c:pt>
                <c:pt idx="7">
                  <c:v>429</c:v>
                </c:pt>
              </c:numCache>
            </c:numRef>
          </c:val>
        </c:ser>
        <c:ser>
          <c:idx val="1"/>
          <c:order val="1"/>
          <c:tx>
            <c:strRef>
              <c:f>Taul1!$C$1</c:f>
              <c:strCache>
                <c:ptCount val="1"/>
                <c:pt idx="0">
                  <c:v>Vuodepaikat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delete val="1"/>
          </c:dLbls>
          <c:cat>
            <c:numRef>
              <c:f>Taul1!$A$2:$A$9</c:f>
              <c:numCache>
                <c:formatCode>General</c:formatCode>
                <c:ptCount val="8"/>
                <c:pt idx="1">
                  <c:v>2010</c:v>
                </c:pt>
                <c:pt idx="3">
                  <c:v>2011</c:v>
                </c:pt>
                <c:pt idx="5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Taul1!$C$2:$C$9</c:f>
              <c:numCache>
                <c:formatCode>General</c:formatCode>
                <c:ptCount val="8"/>
                <c:pt idx="1">
                  <c:v>813</c:v>
                </c:pt>
                <c:pt idx="3">
                  <c:v>710</c:v>
                </c:pt>
                <c:pt idx="5">
                  <c:v>599</c:v>
                </c:pt>
                <c:pt idx="7">
                  <c:v>461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9754752"/>
        <c:axId val="39760640"/>
      </c:barChart>
      <c:catAx>
        <c:axId val="39754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9760640"/>
        <c:crosses val="autoZero"/>
        <c:auto val="1"/>
        <c:lblAlgn val="ctr"/>
        <c:lblOffset val="100"/>
        <c:noMultiLvlLbl val="0"/>
      </c:catAx>
      <c:valAx>
        <c:axId val="397606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754752"/>
        <c:crosses val="autoZero"/>
        <c:crossBetween val="between"/>
      </c:valAx>
      <c:spPr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plotArea>
    <c:legend>
      <c:legendPos val="r"/>
      <c:layout>
        <c:manualLayout>
          <c:xMode val="edge"/>
          <c:yMode val="edge"/>
          <c:x val="0.67183792650918628"/>
          <c:y val="0.38826500984251966"/>
          <c:w val="0.32607874015748034"/>
          <c:h val="0.17659498031496063"/>
        </c:manualLayout>
      </c:layout>
      <c:overlay val="0"/>
    </c:legend>
    <c:plotVisOnly val="1"/>
    <c:dispBlanksAs val="gap"/>
    <c:showDLblsOverMax val="0"/>
  </c:chart>
  <c:spPr>
    <a:solidFill>
      <a:schemeClr val="accent3">
        <a:lumMod val="60000"/>
        <a:lumOff val="40000"/>
      </a:schemeClr>
    </a:solidFill>
  </c:spPr>
  <c:txPr>
    <a:bodyPr/>
    <a:lstStyle/>
    <a:p>
      <a:pPr>
        <a:defRPr sz="1800"/>
      </a:pPr>
      <a:endParaRPr lang="fi-FI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[Kuntoutujat 2011-2014.xlsx]Kuvaaja!Pivot-taulukko1</c:name>
    <c:fmtId val="-1"/>
  </c:pivotSource>
  <c:chart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0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</c:pivotFmt>
      <c:pivotFmt>
        <c:idx val="11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</c:pivotFmt>
      <c:pivotFmt>
        <c:idx val="12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</c:pivotFmt>
      <c:pivotFmt>
        <c:idx val="13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</c:pivotFmt>
      <c:pivotFmt>
        <c:idx val="14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</c:pivotFmt>
      <c:pivotFmt>
        <c:idx val="15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</c:pivotFmt>
      <c:pivotFmt>
        <c:idx val="16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</c:pivotFmt>
      <c:pivotFmt>
        <c:idx val="17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</c:pivotFmt>
      <c:pivotFmt>
        <c:idx val="18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</c:pivotFmt>
      <c:pivotFmt>
        <c:idx val="19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</c:pivotFmt>
      <c:pivotFmt>
        <c:idx val="20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</c:pivotFmt>
    </c:pivotFmts>
    <c:plotArea>
      <c:layout/>
      <c:lineChart>
        <c:grouping val="standard"/>
        <c:varyColors val="0"/>
        <c:ser>
          <c:idx val="0"/>
          <c:order val="0"/>
          <c:tx>
            <c:strRef>
              <c:f>Kuvaaja!$B$1:$B$2</c:f>
              <c:strCache>
                <c:ptCount val="1"/>
                <c:pt idx="0">
                  <c:v>2012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Kuvaaja!$A$3:$A$15</c:f>
              <c:strCach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strCache>
            </c:strRef>
          </c:cat>
          <c:val>
            <c:numRef>
              <c:f>Kuvaaja!$B$3:$B$15</c:f>
              <c:numCache>
                <c:formatCode>#,##0</c:formatCode>
                <c:ptCount val="12"/>
                <c:pt idx="0">
                  <c:v>2525201.9042864605</c:v>
                </c:pt>
                <c:pt idx="1">
                  <c:v>4880542.1859454634</c:v>
                </c:pt>
                <c:pt idx="2">
                  <c:v>6952811.4167501377</c:v>
                </c:pt>
                <c:pt idx="3">
                  <c:v>8836551.3476374764</c:v>
                </c:pt>
                <c:pt idx="4">
                  <c:v>10853315.327572813</c:v>
                </c:pt>
                <c:pt idx="5">
                  <c:v>12598491.813237609</c:v>
                </c:pt>
                <c:pt idx="6">
                  <c:v>14351040.831425328</c:v>
                </c:pt>
                <c:pt idx="7">
                  <c:v>16180547.179499209</c:v>
                </c:pt>
                <c:pt idx="8">
                  <c:v>18001621.887008883</c:v>
                </c:pt>
                <c:pt idx="9">
                  <c:v>19720745.501696978</c:v>
                </c:pt>
                <c:pt idx="10">
                  <c:v>21278617.447725855</c:v>
                </c:pt>
                <c:pt idx="11">
                  <c:v>23033678.817196988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Kuvaaja!$C$1:$C$2</c:f>
              <c:strCache>
                <c:ptCount val="1"/>
                <c:pt idx="0">
                  <c:v>2013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Kuvaaja!$A$3:$A$15</c:f>
              <c:strCach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strCache>
            </c:strRef>
          </c:cat>
          <c:val>
            <c:numRef>
              <c:f>Kuvaaja!$C$3:$C$15</c:f>
              <c:numCache>
                <c:formatCode>#,##0</c:formatCode>
                <c:ptCount val="12"/>
                <c:pt idx="0">
                  <c:v>2426158.2180538629</c:v>
                </c:pt>
                <c:pt idx="1">
                  <c:v>4313660.8513749475</c:v>
                </c:pt>
                <c:pt idx="2">
                  <c:v>6499471.5271382648</c:v>
                </c:pt>
                <c:pt idx="3">
                  <c:v>8431296.1656198781</c:v>
                </c:pt>
                <c:pt idx="4">
                  <c:v>10459132.193208054</c:v>
                </c:pt>
                <c:pt idx="5">
                  <c:v>12180373.732408499</c:v>
                </c:pt>
                <c:pt idx="6">
                  <c:v>13903448.578530131</c:v>
                </c:pt>
                <c:pt idx="7">
                  <c:v>15543886.448607458</c:v>
                </c:pt>
                <c:pt idx="8">
                  <c:v>17167608.400132224</c:v>
                </c:pt>
                <c:pt idx="9">
                  <c:v>18836700.325496767</c:v>
                </c:pt>
                <c:pt idx="10">
                  <c:v>20318480.376616787</c:v>
                </c:pt>
                <c:pt idx="11">
                  <c:v>21705130.085150037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Kuvaaja!$D$1:$D$2</c:f>
              <c:strCache>
                <c:ptCount val="1"/>
                <c:pt idx="0">
                  <c:v>2014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Kuvaaja!$A$3:$A$15</c:f>
              <c:strCach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strCache>
            </c:strRef>
          </c:cat>
          <c:val>
            <c:numRef>
              <c:f>Kuvaaja!$D$3:$D$15</c:f>
              <c:numCache>
                <c:formatCode>#,##0</c:formatCode>
                <c:ptCount val="12"/>
                <c:pt idx="0">
                  <c:v>1903552.9152951448</c:v>
                </c:pt>
                <c:pt idx="1">
                  <c:v>3484724.4627908953</c:v>
                </c:pt>
                <c:pt idx="2">
                  <c:v>5065481.3391068205</c:v>
                </c:pt>
                <c:pt idx="3">
                  <c:v>6576619.8352225125</c:v>
                </c:pt>
                <c:pt idx="4">
                  <c:v>8227532.1762690293</c:v>
                </c:pt>
                <c:pt idx="5">
                  <c:v>9910190.9597268365</c:v>
                </c:pt>
                <c:pt idx="6">
                  <c:v>11449366.321866708</c:v>
                </c:pt>
                <c:pt idx="7">
                  <c:v>13081287.319251183</c:v>
                </c:pt>
                <c:pt idx="8">
                  <c:v>14756524.748489065</c:v>
                </c:pt>
                <c:pt idx="9">
                  <c:v>16563285.35866704</c:v>
                </c:pt>
                <c:pt idx="10">
                  <c:v>18418186.79941041</c:v>
                </c:pt>
                <c:pt idx="11">
                  <c:v>20267432.803429738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8883456"/>
        <c:axId val="78889344"/>
      </c:lineChart>
      <c:catAx>
        <c:axId val="78883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78889344"/>
        <c:crosses val="autoZero"/>
        <c:auto val="1"/>
        <c:lblAlgn val="ctr"/>
        <c:lblOffset val="100"/>
        <c:noMultiLvlLbl val="0"/>
      </c:catAx>
      <c:valAx>
        <c:axId val="78889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78883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i-FI"/>
    </a:p>
  </c:tx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KUNTOUTUJIEN KUSTANNUKSET €/ASIAKAS/VUOSI </a:t>
            </a:r>
            <a:endParaRPr lang="en-US" dirty="0"/>
          </a:p>
        </c:rich>
      </c:tx>
      <c:layout>
        <c:manualLayout>
          <c:xMode val="edge"/>
          <c:yMode val="edge"/>
          <c:x val="7.2400724215028703E-2"/>
          <c:y val="7.1290633682322103E-4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2980497229512999"/>
          <c:y val="0.135702691502294"/>
          <c:w val="0.72156824146981602"/>
          <c:h val="0.83261956838728501"/>
        </c:manualLayout>
      </c:layout>
      <c:barChart>
        <c:barDir val="col"/>
        <c:grouping val="clustered"/>
        <c:varyColors val="0"/>
        <c:ser>
          <c:idx val="0"/>
          <c:order val="0"/>
          <c:tx>
            <c:v>v.2011</c:v>
          </c:tx>
          <c:spPr>
            <a:solidFill>
              <a:schemeClr val="accent4"/>
            </a:solidFill>
          </c:spPr>
          <c:invertIfNegative val="0"/>
          <c:dLbls>
            <c:delete val="1"/>
          </c:dLbls>
          <c:val>
            <c:numRef>
              <c:f>Taul1!$B$5</c:f>
              <c:numCache>
                <c:formatCode>General</c:formatCode>
                <c:ptCount val="1"/>
                <c:pt idx="0">
                  <c:v>30948</c:v>
                </c:pt>
              </c:numCache>
            </c:numRef>
          </c:val>
        </c:ser>
        <c:ser>
          <c:idx val="1"/>
          <c:order val="1"/>
          <c:tx>
            <c:v>v.2014</c:v>
          </c:tx>
          <c:invertIfNegative val="0"/>
          <c:dLbls>
            <c:delete val="1"/>
          </c:dLbls>
          <c:val>
            <c:numRef>
              <c:f>Taul1!$C$5</c:f>
              <c:numCache>
                <c:formatCode>General</c:formatCode>
                <c:ptCount val="1"/>
                <c:pt idx="0">
                  <c:v>20427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79767808"/>
        <c:axId val="79777792"/>
      </c:barChart>
      <c:catAx>
        <c:axId val="79767808"/>
        <c:scaling>
          <c:orientation val="minMax"/>
        </c:scaling>
        <c:delete val="1"/>
        <c:axPos val="b"/>
        <c:majorTickMark val="out"/>
        <c:minorTickMark val="none"/>
        <c:tickLblPos val="nextTo"/>
        <c:crossAx val="79777792"/>
        <c:crosses val="autoZero"/>
        <c:auto val="1"/>
        <c:lblAlgn val="ctr"/>
        <c:lblOffset val="100"/>
        <c:noMultiLvlLbl val="0"/>
      </c:catAx>
      <c:valAx>
        <c:axId val="79777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97678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i-FI"/>
              <a:t>Kustannukset,</a:t>
            </a:r>
            <a:r>
              <a:rPr lang="fi-FI" baseline="0"/>
              <a:t> asiakasryhmä 75-v -&gt;</a:t>
            </a:r>
            <a:endParaRPr lang="fi-FI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2"/>
          <c:order val="2"/>
          <c:tx>
            <c:strRef>
              <c:f>'Yli 75-v'!$M$1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'Yli 75-v'!$H$2:$H$13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'Yli 75-v'!$M$2:$M$13</c:f>
              <c:numCache>
                <c:formatCode>#,##0</c:formatCode>
                <c:ptCount val="12"/>
                <c:pt idx="0">
                  <c:v>7896919.8964157682</c:v>
                </c:pt>
                <c:pt idx="1">
                  <c:v>15268271.140450008</c:v>
                </c:pt>
                <c:pt idx="2">
                  <c:v>23681652.181299515</c:v>
                </c:pt>
                <c:pt idx="3">
                  <c:v>32067777.263371013</c:v>
                </c:pt>
                <c:pt idx="4">
                  <c:v>40853171.696227551</c:v>
                </c:pt>
                <c:pt idx="5">
                  <c:v>49804513.765041657</c:v>
                </c:pt>
                <c:pt idx="6">
                  <c:v>59005505.219376832</c:v>
                </c:pt>
                <c:pt idx="7">
                  <c:v>68903177.969423234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359808"/>
        <c:axId val="84369792"/>
      </c:barChart>
      <c:lineChart>
        <c:grouping val="standard"/>
        <c:varyColors val="0"/>
        <c:ser>
          <c:idx val="0"/>
          <c:order val="0"/>
          <c:tx>
            <c:strRef>
              <c:f>'Yli 75-v'!$K$1</c:f>
              <c:strCache>
                <c:ptCount val="1"/>
                <c:pt idx="0">
                  <c:v>2013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'Yli 75-v'!$H$2:$H$13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'Yli 75-v'!$K$2:$K$13</c:f>
              <c:numCache>
                <c:formatCode>#,##0</c:formatCode>
                <c:ptCount val="12"/>
                <c:pt idx="0">
                  <c:v>12356033.453099439</c:v>
                </c:pt>
                <c:pt idx="1">
                  <c:v>22915878.737382576</c:v>
                </c:pt>
                <c:pt idx="2">
                  <c:v>34871161.180981196</c:v>
                </c:pt>
                <c:pt idx="3">
                  <c:v>46031036.362217426</c:v>
                </c:pt>
                <c:pt idx="4">
                  <c:v>57792816.797502115</c:v>
                </c:pt>
                <c:pt idx="5">
                  <c:v>68433337.054156989</c:v>
                </c:pt>
                <c:pt idx="6">
                  <c:v>79132606.244533479</c:v>
                </c:pt>
                <c:pt idx="7">
                  <c:v>89759646.058436766</c:v>
                </c:pt>
                <c:pt idx="8">
                  <c:v>101027555.69398388</c:v>
                </c:pt>
                <c:pt idx="9">
                  <c:v>112370510.69494909</c:v>
                </c:pt>
                <c:pt idx="10">
                  <c:v>123358984.39782917</c:v>
                </c:pt>
                <c:pt idx="11">
                  <c:v>133969281.32010491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'Yli 75-v'!$L$1</c:f>
              <c:strCache>
                <c:ptCount val="1"/>
                <c:pt idx="0">
                  <c:v>2014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'Yli 75-v'!$H$2:$H$13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'Yli 75-v'!$L$2:$L$13</c:f>
              <c:numCache>
                <c:formatCode>#,##0</c:formatCode>
                <c:ptCount val="12"/>
                <c:pt idx="0">
                  <c:v>10728560.568821555</c:v>
                </c:pt>
                <c:pt idx="1">
                  <c:v>20546671.834998325</c:v>
                </c:pt>
                <c:pt idx="2">
                  <c:v>31072098.876681976</c:v>
                </c:pt>
                <c:pt idx="3">
                  <c:v>41145549.753884315</c:v>
                </c:pt>
                <c:pt idx="4">
                  <c:v>51315253.591907263</c:v>
                </c:pt>
                <c:pt idx="5">
                  <c:v>61149080.78745462</c:v>
                </c:pt>
                <c:pt idx="6">
                  <c:v>71003955.610750884</c:v>
                </c:pt>
                <c:pt idx="7">
                  <c:v>81249533.741380915</c:v>
                </c:pt>
                <c:pt idx="8">
                  <c:v>91448969.339500263</c:v>
                </c:pt>
                <c:pt idx="9">
                  <c:v>101806905.13806871</c:v>
                </c:pt>
                <c:pt idx="10">
                  <c:v>112417665.51543024</c:v>
                </c:pt>
                <c:pt idx="11">
                  <c:v>122925113.0564021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4359808"/>
        <c:axId val="84369792"/>
      </c:lineChart>
      <c:catAx>
        <c:axId val="84359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84369792"/>
        <c:crosses val="autoZero"/>
        <c:auto val="1"/>
        <c:lblAlgn val="ctr"/>
        <c:lblOffset val="100"/>
        <c:noMultiLvlLbl val="0"/>
      </c:catAx>
      <c:valAx>
        <c:axId val="84369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84359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fi-FI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2BE933-A343-4658-9EBA-9832085BC606}" type="doc">
      <dgm:prSet loTypeId="urn:microsoft.com/office/officeart/2005/8/layout/radial4" loCatId="relationship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fi-FI"/>
        </a:p>
      </dgm:t>
    </dgm:pt>
    <dgm:pt modelId="{AE5E2D75-EFE3-4F13-A2A9-C83D6F5F5E97}">
      <dgm:prSet phldrT="[Teksti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i-FI" sz="3600" dirty="0" smtClean="0"/>
            <a:t>Toimintakykyisenä kotona.</a:t>
          </a:r>
          <a:endParaRPr lang="fi-FI" sz="3600" dirty="0"/>
        </a:p>
      </dgm:t>
    </dgm:pt>
    <dgm:pt modelId="{67D22D82-C7E6-47CE-8431-0954D1685348}" type="parTrans" cxnId="{CF8519CA-D9D0-432D-AE83-01CF4C0FC68A}">
      <dgm:prSet/>
      <dgm:spPr/>
      <dgm:t>
        <a:bodyPr/>
        <a:lstStyle/>
        <a:p>
          <a:endParaRPr lang="fi-FI"/>
        </a:p>
      </dgm:t>
    </dgm:pt>
    <dgm:pt modelId="{30A68EB6-183E-4816-8059-5F96172BFE3A}" type="sibTrans" cxnId="{CF8519CA-D9D0-432D-AE83-01CF4C0FC68A}">
      <dgm:prSet/>
      <dgm:spPr/>
      <dgm:t>
        <a:bodyPr/>
        <a:lstStyle/>
        <a:p>
          <a:endParaRPr lang="fi-FI"/>
        </a:p>
      </dgm:t>
    </dgm:pt>
    <dgm:pt modelId="{2022F78D-ABDE-438A-98F4-5A58610EA271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 dirty="0" smtClean="0"/>
            <a:t>Asiakkaamme huolehtivat omatoimisesti toimintakyvystään ja hyvinvoinnistaan.</a:t>
          </a:r>
        </a:p>
      </dgm:t>
    </dgm:pt>
    <dgm:pt modelId="{85FD1595-4E13-400A-AAFA-A0119C94621B}" type="parTrans" cxnId="{D4233C40-09EA-4F40-A4E3-1643475FE7F5}">
      <dgm:prSet/>
      <dgm:spPr/>
      <dgm:t>
        <a:bodyPr/>
        <a:lstStyle/>
        <a:p>
          <a:endParaRPr lang="fi-FI"/>
        </a:p>
      </dgm:t>
    </dgm:pt>
    <dgm:pt modelId="{BBD28919-AD97-47F3-8DF5-9B6715E92741}" type="sibTrans" cxnId="{D4233C40-09EA-4F40-A4E3-1643475FE7F5}">
      <dgm:prSet/>
      <dgm:spPr/>
      <dgm:t>
        <a:bodyPr/>
        <a:lstStyle/>
        <a:p>
          <a:endParaRPr lang="fi-FI"/>
        </a:p>
      </dgm:t>
    </dgm:pt>
    <dgm:pt modelId="{58B2AC26-D5CA-4389-A104-C290735FE5C9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 dirty="0" smtClean="0"/>
            <a:t>Hoito- ja palvelumallimme ovat kevyitä, kuntouttavia ja kotilähtöisiä.</a:t>
          </a:r>
        </a:p>
      </dgm:t>
    </dgm:pt>
    <dgm:pt modelId="{8584CB23-FBF1-4FD2-90E2-F8339C31F13D}" type="parTrans" cxnId="{B936523D-17B4-4001-B0B5-2C796FA656DD}">
      <dgm:prSet/>
      <dgm:spPr/>
      <dgm:t>
        <a:bodyPr/>
        <a:lstStyle/>
        <a:p>
          <a:endParaRPr lang="fi-FI"/>
        </a:p>
      </dgm:t>
    </dgm:pt>
    <dgm:pt modelId="{5D507347-F09E-43F4-ADAD-CEB41B0E9EF7}" type="sibTrans" cxnId="{B936523D-17B4-4001-B0B5-2C796FA656DD}">
      <dgm:prSet/>
      <dgm:spPr/>
      <dgm:t>
        <a:bodyPr/>
        <a:lstStyle/>
        <a:p>
          <a:endParaRPr lang="fi-FI"/>
        </a:p>
      </dgm:t>
    </dgm:pt>
    <dgm:pt modelId="{5B4AE145-ABF6-4930-91C5-3C0BA5ABA47F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 dirty="0" smtClean="0"/>
            <a:t>Asiointi on helppoa sähköisiä ja matalan kynnyksen palveluja käyttäen.</a:t>
          </a:r>
          <a:endParaRPr lang="fi-FI" dirty="0"/>
        </a:p>
      </dgm:t>
    </dgm:pt>
    <dgm:pt modelId="{60AF502B-0D7B-4E2E-B738-D018B6BE56E3}" type="parTrans" cxnId="{F62250CF-8C1C-4076-9A0E-DB1B3E411E4B}">
      <dgm:prSet/>
      <dgm:spPr/>
      <dgm:t>
        <a:bodyPr/>
        <a:lstStyle/>
        <a:p>
          <a:endParaRPr lang="fi-FI"/>
        </a:p>
      </dgm:t>
    </dgm:pt>
    <dgm:pt modelId="{AF109DF0-821C-4EDA-8969-F2B3C57B8874}" type="sibTrans" cxnId="{F62250CF-8C1C-4076-9A0E-DB1B3E411E4B}">
      <dgm:prSet/>
      <dgm:spPr/>
      <dgm:t>
        <a:bodyPr/>
        <a:lstStyle/>
        <a:p>
          <a:endParaRPr lang="fi-FI"/>
        </a:p>
      </dgm:t>
    </dgm:pt>
    <dgm:pt modelId="{657CD49C-D5C8-4D92-8C73-9FE2D5F3237F}">
      <dgm:prSet custScaleX="121833" custScaleY="122745" custRadScaleRad="127430" custRadScaleInc="4450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fi-FI"/>
        </a:p>
      </dgm:t>
    </dgm:pt>
    <dgm:pt modelId="{138413DA-930C-41B5-B558-B1CCAAC0705D}" type="parTrans" cxnId="{764EEAE5-5CE2-42F2-BCEB-A5F8AEF8FE09}">
      <dgm:prSet/>
      <dgm:spPr/>
      <dgm:t>
        <a:bodyPr/>
        <a:lstStyle/>
        <a:p>
          <a:endParaRPr lang="fi-FI"/>
        </a:p>
      </dgm:t>
    </dgm:pt>
    <dgm:pt modelId="{54350B0B-5496-4407-91DA-5D56195413BA}" type="sibTrans" cxnId="{764EEAE5-5CE2-42F2-BCEB-A5F8AEF8FE09}">
      <dgm:prSet/>
      <dgm:spPr/>
      <dgm:t>
        <a:bodyPr/>
        <a:lstStyle/>
        <a:p>
          <a:endParaRPr lang="fi-FI"/>
        </a:p>
      </dgm:t>
    </dgm:pt>
    <dgm:pt modelId="{91865168-D053-4498-B2AA-0EEB75117DE4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 dirty="0" smtClean="0"/>
            <a:t>Kiireellinen hoito ja apu elämän kriisitilanteisiin ovat helposti saatavilla.</a:t>
          </a:r>
          <a:endParaRPr lang="fi-FI" dirty="0"/>
        </a:p>
      </dgm:t>
    </dgm:pt>
    <dgm:pt modelId="{B62F27F4-6F5B-4797-858B-552602335236}" type="parTrans" cxnId="{B69BD06D-13F1-4266-9927-8CFA918EA785}">
      <dgm:prSet/>
      <dgm:spPr/>
      <dgm:t>
        <a:bodyPr/>
        <a:lstStyle/>
        <a:p>
          <a:endParaRPr lang="fi-FI"/>
        </a:p>
      </dgm:t>
    </dgm:pt>
    <dgm:pt modelId="{FA47E70A-DB86-45C4-ABC1-BFA36341CCCF}" type="sibTrans" cxnId="{B69BD06D-13F1-4266-9927-8CFA918EA785}">
      <dgm:prSet/>
      <dgm:spPr/>
      <dgm:t>
        <a:bodyPr/>
        <a:lstStyle/>
        <a:p>
          <a:endParaRPr lang="fi-FI"/>
        </a:p>
      </dgm:t>
    </dgm:pt>
    <dgm:pt modelId="{43B085CD-EE87-459B-8BD7-F7D775218DB1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 dirty="0" smtClean="0"/>
            <a:t>Ohjaamme asiakkaat oikeaan paikkaan ja oikeaan aikaan.</a:t>
          </a:r>
          <a:endParaRPr lang="fi-FI" dirty="0"/>
        </a:p>
      </dgm:t>
    </dgm:pt>
    <dgm:pt modelId="{DE0C72A8-E2AA-45C1-8CE4-49F56897954A}" type="parTrans" cxnId="{935366EB-CFEE-4716-BA4D-489CAE0F33B3}">
      <dgm:prSet/>
      <dgm:spPr/>
      <dgm:t>
        <a:bodyPr/>
        <a:lstStyle/>
        <a:p>
          <a:endParaRPr lang="fi-FI"/>
        </a:p>
      </dgm:t>
    </dgm:pt>
    <dgm:pt modelId="{7FA17866-7C3D-4DCC-A995-0E35B16B9653}" type="sibTrans" cxnId="{935366EB-CFEE-4716-BA4D-489CAE0F33B3}">
      <dgm:prSet/>
      <dgm:spPr/>
      <dgm:t>
        <a:bodyPr/>
        <a:lstStyle/>
        <a:p>
          <a:endParaRPr lang="fi-FI"/>
        </a:p>
      </dgm:t>
    </dgm:pt>
    <dgm:pt modelId="{F2968A8C-37F2-4EE5-A194-F4FA08978D2C}" type="pres">
      <dgm:prSet presAssocID="{0A2BE933-A343-4658-9EBA-9832085BC60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68948422-A052-420E-B53E-B4CE25AB38DC}" type="pres">
      <dgm:prSet presAssocID="{AE5E2D75-EFE3-4F13-A2A9-C83D6F5F5E97}" presName="centerShape" presStyleLbl="node0" presStyleIdx="0" presStyleCnt="1" custScaleX="272867" custScaleY="65054" custLinFactNeighborX="3588" custLinFactNeighborY="-45363"/>
      <dgm:spPr/>
      <dgm:t>
        <a:bodyPr/>
        <a:lstStyle/>
        <a:p>
          <a:endParaRPr lang="fi-FI"/>
        </a:p>
      </dgm:t>
    </dgm:pt>
    <dgm:pt modelId="{9D48BE10-3FA1-49B0-93D0-5EA778EDFA95}" type="pres">
      <dgm:prSet presAssocID="{85FD1595-4E13-400A-AAFA-A0119C94621B}" presName="parTrans" presStyleLbl="bgSibTrans2D1" presStyleIdx="0" presStyleCnt="5"/>
      <dgm:spPr/>
      <dgm:t>
        <a:bodyPr/>
        <a:lstStyle/>
        <a:p>
          <a:endParaRPr lang="fi-FI"/>
        </a:p>
      </dgm:t>
    </dgm:pt>
    <dgm:pt modelId="{F3340C2B-E5DB-4920-B1AF-5601202CD3C3}" type="pres">
      <dgm:prSet presAssocID="{2022F78D-ABDE-438A-98F4-5A58610EA271}" presName="node" presStyleLbl="node1" presStyleIdx="0" presStyleCnt="5" custScaleX="101366" custScaleY="85825" custRadScaleRad="113114" custRadScaleInc="6403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E6542F54-C5DD-4D5B-B92B-E8660FC938F7}" type="pres">
      <dgm:prSet presAssocID="{8584CB23-FBF1-4FD2-90E2-F8339C31F13D}" presName="parTrans" presStyleLbl="bgSibTrans2D1" presStyleIdx="1" presStyleCnt="5"/>
      <dgm:spPr/>
      <dgm:t>
        <a:bodyPr/>
        <a:lstStyle/>
        <a:p>
          <a:endParaRPr lang="fi-FI"/>
        </a:p>
      </dgm:t>
    </dgm:pt>
    <dgm:pt modelId="{CB91AE79-6069-405D-9BF0-7256D4890489}" type="pres">
      <dgm:prSet presAssocID="{58B2AC26-D5CA-4389-A104-C290735FE5C9}" presName="node" presStyleLbl="node1" presStyleIdx="1" presStyleCnt="5" custScaleX="114549" custScaleY="63947" custRadScaleRad="79196" custRadScaleInc="-128650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83FA1EC5-5384-4028-BAAE-CEF7ED7EB265}" type="pres">
      <dgm:prSet presAssocID="{60AF502B-0D7B-4E2E-B738-D018B6BE56E3}" presName="parTrans" presStyleLbl="bgSibTrans2D1" presStyleIdx="2" presStyleCnt="5" custScaleX="109327"/>
      <dgm:spPr/>
      <dgm:t>
        <a:bodyPr/>
        <a:lstStyle/>
        <a:p>
          <a:endParaRPr lang="fi-FI"/>
        </a:p>
      </dgm:t>
    </dgm:pt>
    <dgm:pt modelId="{29C1ABCF-D7FB-4233-AD0C-8ADF00EAFC25}" type="pres">
      <dgm:prSet presAssocID="{5B4AE145-ABF6-4930-91C5-3C0BA5ABA47F}" presName="node" presStyleLbl="node1" presStyleIdx="2" presStyleCnt="5" custScaleX="119182" custScaleY="67860" custRadScaleRad="6234" custRadScaleInc="32494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50D0BA1B-0D3D-4660-B47B-67CB0AD98763}" type="pres">
      <dgm:prSet presAssocID="{B62F27F4-6F5B-4797-858B-552602335236}" presName="parTrans" presStyleLbl="bgSibTrans2D1" presStyleIdx="3" presStyleCnt="5"/>
      <dgm:spPr/>
      <dgm:t>
        <a:bodyPr/>
        <a:lstStyle/>
        <a:p>
          <a:endParaRPr lang="fi-FI"/>
        </a:p>
      </dgm:t>
    </dgm:pt>
    <dgm:pt modelId="{478E7FE1-DB91-47AA-A211-74B3875DCFD8}" type="pres">
      <dgm:prSet presAssocID="{91865168-D053-4498-B2AA-0EEB75117DE4}" presName="node" presStyleLbl="node1" presStyleIdx="3" presStyleCnt="5" custScaleY="53847" custRadScaleRad="111572" custRadScaleInc="6179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EA0DD775-2D3F-46E4-B8F6-094849F7BD23}" type="pres">
      <dgm:prSet presAssocID="{DE0C72A8-E2AA-45C1-8CE4-49F56897954A}" presName="parTrans" presStyleLbl="bgSibTrans2D1" presStyleIdx="4" presStyleCnt="5"/>
      <dgm:spPr/>
      <dgm:t>
        <a:bodyPr/>
        <a:lstStyle/>
        <a:p>
          <a:endParaRPr lang="fi-FI"/>
        </a:p>
      </dgm:t>
    </dgm:pt>
    <dgm:pt modelId="{52255E88-A6BD-4317-95AA-FD0A9109A238}" type="pres">
      <dgm:prSet presAssocID="{43B085CD-EE87-459B-8BD7-F7D775218DB1}" presName="node" presStyleLbl="node1" presStyleIdx="4" presStyleCnt="5" custScaleY="53847" custRadScaleRad="85128" custRadScaleInc="2908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89B1CC42-1E2B-4FF9-A6AE-ABCB58D15143}" type="presOf" srcId="{8584CB23-FBF1-4FD2-90E2-F8339C31F13D}" destId="{E6542F54-C5DD-4D5B-B92B-E8660FC938F7}" srcOrd="0" destOrd="0" presId="urn:microsoft.com/office/officeart/2005/8/layout/radial4"/>
    <dgm:cxn modelId="{935366EB-CFEE-4716-BA4D-489CAE0F33B3}" srcId="{AE5E2D75-EFE3-4F13-A2A9-C83D6F5F5E97}" destId="{43B085CD-EE87-459B-8BD7-F7D775218DB1}" srcOrd="4" destOrd="0" parTransId="{DE0C72A8-E2AA-45C1-8CE4-49F56897954A}" sibTransId="{7FA17866-7C3D-4DCC-A995-0E35B16B9653}"/>
    <dgm:cxn modelId="{C63B71F7-CD31-4805-9581-D66EC1EEC53D}" type="presOf" srcId="{60AF502B-0D7B-4E2E-B738-D018B6BE56E3}" destId="{83FA1EC5-5384-4028-BAAE-CEF7ED7EB265}" srcOrd="0" destOrd="0" presId="urn:microsoft.com/office/officeart/2005/8/layout/radial4"/>
    <dgm:cxn modelId="{B936523D-17B4-4001-B0B5-2C796FA656DD}" srcId="{AE5E2D75-EFE3-4F13-A2A9-C83D6F5F5E97}" destId="{58B2AC26-D5CA-4389-A104-C290735FE5C9}" srcOrd="1" destOrd="0" parTransId="{8584CB23-FBF1-4FD2-90E2-F8339C31F13D}" sibTransId="{5D507347-F09E-43F4-ADAD-CEB41B0E9EF7}"/>
    <dgm:cxn modelId="{C022CDE9-7330-4BA3-8565-F75A90457CEB}" type="presOf" srcId="{85FD1595-4E13-400A-AAFA-A0119C94621B}" destId="{9D48BE10-3FA1-49B0-93D0-5EA778EDFA95}" srcOrd="0" destOrd="0" presId="urn:microsoft.com/office/officeart/2005/8/layout/radial4"/>
    <dgm:cxn modelId="{CF8519CA-D9D0-432D-AE83-01CF4C0FC68A}" srcId="{0A2BE933-A343-4658-9EBA-9832085BC606}" destId="{AE5E2D75-EFE3-4F13-A2A9-C83D6F5F5E97}" srcOrd="0" destOrd="0" parTransId="{67D22D82-C7E6-47CE-8431-0954D1685348}" sibTransId="{30A68EB6-183E-4816-8059-5F96172BFE3A}"/>
    <dgm:cxn modelId="{B69BD06D-13F1-4266-9927-8CFA918EA785}" srcId="{AE5E2D75-EFE3-4F13-A2A9-C83D6F5F5E97}" destId="{91865168-D053-4498-B2AA-0EEB75117DE4}" srcOrd="3" destOrd="0" parTransId="{B62F27F4-6F5B-4797-858B-552602335236}" sibTransId="{FA47E70A-DB86-45C4-ABC1-BFA36341CCCF}"/>
    <dgm:cxn modelId="{C54B5023-D551-460A-A071-9E1704E08D68}" type="presOf" srcId="{91865168-D053-4498-B2AA-0EEB75117DE4}" destId="{478E7FE1-DB91-47AA-A211-74B3875DCFD8}" srcOrd="0" destOrd="0" presId="urn:microsoft.com/office/officeart/2005/8/layout/radial4"/>
    <dgm:cxn modelId="{7C4EC796-6A6D-4D12-BE29-76A67FB5F5E8}" type="presOf" srcId="{2022F78D-ABDE-438A-98F4-5A58610EA271}" destId="{F3340C2B-E5DB-4920-B1AF-5601202CD3C3}" srcOrd="0" destOrd="0" presId="urn:microsoft.com/office/officeart/2005/8/layout/radial4"/>
    <dgm:cxn modelId="{C4AF02A0-6320-446F-99E5-B813504B274B}" type="presOf" srcId="{5B4AE145-ABF6-4930-91C5-3C0BA5ABA47F}" destId="{29C1ABCF-D7FB-4233-AD0C-8ADF00EAFC25}" srcOrd="0" destOrd="0" presId="urn:microsoft.com/office/officeart/2005/8/layout/radial4"/>
    <dgm:cxn modelId="{F62250CF-8C1C-4076-9A0E-DB1B3E411E4B}" srcId="{AE5E2D75-EFE3-4F13-A2A9-C83D6F5F5E97}" destId="{5B4AE145-ABF6-4930-91C5-3C0BA5ABA47F}" srcOrd="2" destOrd="0" parTransId="{60AF502B-0D7B-4E2E-B738-D018B6BE56E3}" sibTransId="{AF109DF0-821C-4EDA-8969-F2B3C57B8874}"/>
    <dgm:cxn modelId="{D4233C40-09EA-4F40-A4E3-1643475FE7F5}" srcId="{AE5E2D75-EFE3-4F13-A2A9-C83D6F5F5E97}" destId="{2022F78D-ABDE-438A-98F4-5A58610EA271}" srcOrd="0" destOrd="0" parTransId="{85FD1595-4E13-400A-AAFA-A0119C94621B}" sibTransId="{BBD28919-AD97-47F3-8DF5-9B6715E92741}"/>
    <dgm:cxn modelId="{842B6725-ED58-4C75-AD3A-02BD7BF88D7C}" type="presOf" srcId="{43B085CD-EE87-459B-8BD7-F7D775218DB1}" destId="{52255E88-A6BD-4317-95AA-FD0A9109A238}" srcOrd="0" destOrd="0" presId="urn:microsoft.com/office/officeart/2005/8/layout/radial4"/>
    <dgm:cxn modelId="{582BE544-6B00-4A85-BDA3-98967C941618}" type="presOf" srcId="{AE5E2D75-EFE3-4F13-A2A9-C83D6F5F5E97}" destId="{68948422-A052-420E-B53E-B4CE25AB38DC}" srcOrd="0" destOrd="0" presId="urn:microsoft.com/office/officeart/2005/8/layout/radial4"/>
    <dgm:cxn modelId="{5C9CFFAD-FF41-48FC-96A9-5923E3404767}" type="presOf" srcId="{DE0C72A8-E2AA-45C1-8CE4-49F56897954A}" destId="{EA0DD775-2D3F-46E4-B8F6-094849F7BD23}" srcOrd="0" destOrd="0" presId="urn:microsoft.com/office/officeart/2005/8/layout/radial4"/>
    <dgm:cxn modelId="{A20E0F06-4B81-4B93-92D8-D3C935CD3CE0}" type="presOf" srcId="{58B2AC26-D5CA-4389-A104-C290735FE5C9}" destId="{CB91AE79-6069-405D-9BF0-7256D4890489}" srcOrd="0" destOrd="0" presId="urn:microsoft.com/office/officeart/2005/8/layout/radial4"/>
    <dgm:cxn modelId="{E3D7656E-1B90-4DCE-894C-0CFE3DCB4D95}" type="presOf" srcId="{B62F27F4-6F5B-4797-858B-552602335236}" destId="{50D0BA1B-0D3D-4660-B47B-67CB0AD98763}" srcOrd="0" destOrd="0" presId="urn:microsoft.com/office/officeart/2005/8/layout/radial4"/>
    <dgm:cxn modelId="{B74A10C6-FF2C-4E7A-BA96-09F36A56CC31}" type="presOf" srcId="{0A2BE933-A343-4658-9EBA-9832085BC606}" destId="{F2968A8C-37F2-4EE5-A194-F4FA08978D2C}" srcOrd="0" destOrd="0" presId="urn:microsoft.com/office/officeart/2005/8/layout/radial4"/>
    <dgm:cxn modelId="{764EEAE5-5CE2-42F2-BCEB-A5F8AEF8FE09}" srcId="{0A2BE933-A343-4658-9EBA-9832085BC606}" destId="{657CD49C-D5C8-4D92-8C73-9FE2D5F3237F}" srcOrd="1" destOrd="0" parTransId="{138413DA-930C-41B5-B558-B1CCAAC0705D}" sibTransId="{54350B0B-5496-4407-91DA-5D56195413BA}"/>
    <dgm:cxn modelId="{84032644-89FF-46CC-A339-9F5E0740C4FF}" type="presParOf" srcId="{F2968A8C-37F2-4EE5-A194-F4FA08978D2C}" destId="{68948422-A052-420E-B53E-B4CE25AB38DC}" srcOrd="0" destOrd="0" presId="urn:microsoft.com/office/officeart/2005/8/layout/radial4"/>
    <dgm:cxn modelId="{5840A60F-5420-494E-B3D1-0C73D73D824F}" type="presParOf" srcId="{F2968A8C-37F2-4EE5-A194-F4FA08978D2C}" destId="{9D48BE10-3FA1-49B0-93D0-5EA778EDFA95}" srcOrd="1" destOrd="0" presId="urn:microsoft.com/office/officeart/2005/8/layout/radial4"/>
    <dgm:cxn modelId="{B90B0DAB-65FA-463E-87E5-7F8B476AF9AC}" type="presParOf" srcId="{F2968A8C-37F2-4EE5-A194-F4FA08978D2C}" destId="{F3340C2B-E5DB-4920-B1AF-5601202CD3C3}" srcOrd="2" destOrd="0" presId="urn:microsoft.com/office/officeart/2005/8/layout/radial4"/>
    <dgm:cxn modelId="{8F0AD45D-1655-46B4-8E99-09F8EC595DAA}" type="presParOf" srcId="{F2968A8C-37F2-4EE5-A194-F4FA08978D2C}" destId="{E6542F54-C5DD-4D5B-B92B-E8660FC938F7}" srcOrd="3" destOrd="0" presId="urn:microsoft.com/office/officeart/2005/8/layout/radial4"/>
    <dgm:cxn modelId="{7D361869-57A2-4219-9E45-8FEF8FCED345}" type="presParOf" srcId="{F2968A8C-37F2-4EE5-A194-F4FA08978D2C}" destId="{CB91AE79-6069-405D-9BF0-7256D4890489}" srcOrd="4" destOrd="0" presId="urn:microsoft.com/office/officeart/2005/8/layout/radial4"/>
    <dgm:cxn modelId="{03D18F80-D5F5-440B-9D86-ABA05AE59AB5}" type="presParOf" srcId="{F2968A8C-37F2-4EE5-A194-F4FA08978D2C}" destId="{83FA1EC5-5384-4028-BAAE-CEF7ED7EB265}" srcOrd="5" destOrd="0" presId="urn:microsoft.com/office/officeart/2005/8/layout/radial4"/>
    <dgm:cxn modelId="{D2D33FCA-8D61-447F-BC2F-CBA50CA47A93}" type="presParOf" srcId="{F2968A8C-37F2-4EE5-A194-F4FA08978D2C}" destId="{29C1ABCF-D7FB-4233-AD0C-8ADF00EAFC25}" srcOrd="6" destOrd="0" presId="urn:microsoft.com/office/officeart/2005/8/layout/radial4"/>
    <dgm:cxn modelId="{BA22A9B6-4D52-4BDC-9897-7F9D6E833795}" type="presParOf" srcId="{F2968A8C-37F2-4EE5-A194-F4FA08978D2C}" destId="{50D0BA1B-0D3D-4660-B47B-67CB0AD98763}" srcOrd="7" destOrd="0" presId="urn:microsoft.com/office/officeart/2005/8/layout/radial4"/>
    <dgm:cxn modelId="{31D8A36E-9FF4-49B8-B999-9DB90FF9FEE7}" type="presParOf" srcId="{F2968A8C-37F2-4EE5-A194-F4FA08978D2C}" destId="{478E7FE1-DB91-47AA-A211-74B3875DCFD8}" srcOrd="8" destOrd="0" presId="urn:microsoft.com/office/officeart/2005/8/layout/radial4"/>
    <dgm:cxn modelId="{4C4279C3-DA25-408A-8ADC-5159304156FD}" type="presParOf" srcId="{F2968A8C-37F2-4EE5-A194-F4FA08978D2C}" destId="{EA0DD775-2D3F-46E4-B8F6-094849F7BD23}" srcOrd="9" destOrd="0" presId="urn:microsoft.com/office/officeart/2005/8/layout/radial4"/>
    <dgm:cxn modelId="{10111F6E-7014-44C5-8307-A2578D1AEDB5}" type="presParOf" srcId="{F2968A8C-37F2-4EE5-A194-F4FA08978D2C}" destId="{52255E88-A6BD-4317-95AA-FD0A9109A238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86B23A-8454-47F8-9230-A1974CFCD958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30B1939B-9573-40E7-A346-BACCB28CF4BD}">
      <dgm:prSet phldrT="[Teksti]"/>
      <dgm:spPr/>
      <dgm:t>
        <a:bodyPr/>
        <a:lstStyle/>
        <a:p>
          <a:r>
            <a:rPr lang="fi-FI" dirty="0" smtClean="0"/>
            <a:t>Kokonaiskustannus </a:t>
          </a:r>
        </a:p>
        <a:p>
          <a:r>
            <a:rPr lang="fi-FI" dirty="0" smtClean="0"/>
            <a:t>4 286 569 €</a:t>
          </a:r>
          <a:endParaRPr lang="fi-FI" dirty="0"/>
        </a:p>
      </dgm:t>
    </dgm:pt>
    <dgm:pt modelId="{8879F8EA-8769-400D-8134-F64C76E3E5BC}" type="parTrans" cxnId="{355CC02A-E8DC-46D3-B6E9-404C7A75F113}">
      <dgm:prSet/>
      <dgm:spPr/>
      <dgm:t>
        <a:bodyPr/>
        <a:lstStyle/>
        <a:p>
          <a:endParaRPr lang="fi-FI"/>
        </a:p>
      </dgm:t>
    </dgm:pt>
    <dgm:pt modelId="{0828F238-01F5-4EDC-9925-3BD293D6D897}" type="sibTrans" cxnId="{355CC02A-E8DC-46D3-B6E9-404C7A75F113}">
      <dgm:prSet/>
      <dgm:spPr/>
      <dgm:t>
        <a:bodyPr/>
        <a:lstStyle/>
        <a:p>
          <a:endParaRPr lang="fi-FI"/>
        </a:p>
      </dgm:t>
    </dgm:pt>
    <dgm:pt modelId="{D9DC8459-C0ED-427A-901B-26B73EFD989E}">
      <dgm:prSet phldrT="[Teksti]"/>
      <dgm:spPr/>
      <dgm:t>
        <a:bodyPr/>
        <a:lstStyle/>
        <a:p>
          <a:r>
            <a:rPr lang="fi-FI" dirty="0" smtClean="0"/>
            <a:t>I Hankkeen kuntoutuspalveluiden kustannukset </a:t>
          </a:r>
        </a:p>
        <a:p>
          <a:r>
            <a:rPr lang="fi-FI" dirty="0" smtClean="0"/>
            <a:t>3 577 296 €</a:t>
          </a:r>
          <a:endParaRPr lang="fi-FI" dirty="0"/>
        </a:p>
      </dgm:t>
    </dgm:pt>
    <dgm:pt modelId="{64A778B4-3C27-4199-A5E1-D676AC0F3D3A}" type="parTrans" cxnId="{7B86B020-340F-40BA-9CA3-FCC8ACC13FE6}">
      <dgm:prSet/>
      <dgm:spPr/>
      <dgm:t>
        <a:bodyPr/>
        <a:lstStyle/>
        <a:p>
          <a:endParaRPr lang="fi-FI"/>
        </a:p>
      </dgm:t>
    </dgm:pt>
    <dgm:pt modelId="{41C59F4F-4858-4921-B650-62F3149B2099}" type="sibTrans" cxnId="{7B86B020-340F-40BA-9CA3-FCC8ACC13FE6}">
      <dgm:prSet/>
      <dgm:spPr/>
      <dgm:t>
        <a:bodyPr/>
        <a:lstStyle/>
        <a:p>
          <a:endParaRPr lang="fi-FI"/>
        </a:p>
      </dgm:t>
    </dgm:pt>
    <dgm:pt modelId="{671915BB-9628-47C1-B459-049C4CDEE3FE}">
      <dgm:prSet phldrT="[Teksti]"/>
      <dgm:spPr/>
      <dgm:t>
        <a:bodyPr/>
        <a:lstStyle/>
        <a:p>
          <a:r>
            <a:rPr lang="fi-FI" dirty="0" smtClean="0"/>
            <a:t>II Tutkimuksen ja kehittämisen välittömät kustannukset </a:t>
          </a:r>
        </a:p>
        <a:p>
          <a:r>
            <a:rPr lang="fi-FI" dirty="0" smtClean="0"/>
            <a:t>709 273 €</a:t>
          </a:r>
          <a:endParaRPr lang="fi-FI" dirty="0"/>
        </a:p>
      </dgm:t>
    </dgm:pt>
    <dgm:pt modelId="{13D8F71B-9515-4C1F-A8A8-C274ACAC421D}" type="parTrans" cxnId="{2D8E1FDD-F6DE-4B9E-B277-70B39E24B2F7}">
      <dgm:prSet/>
      <dgm:spPr/>
      <dgm:t>
        <a:bodyPr/>
        <a:lstStyle/>
        <a:p>
          <a:endParaRPr lang="fi-FI"/>
        </a:p>
      </dgm:t>
    </dgm:pt>
    <dgm:pt modelId="{848AAFFF-E585-4FFF-8D86-0200CC875D92}" type="sibTrans" cxnId="{2D8E1FDD-F6DE-4B9E-B277-70B39E24B2F7}">
      <dgm:prSet/>
      <dgm:spPr/>
      <dgm:t>
        <a:bodyPr/>
        <a:lstStyle/>
        <a:p>
          <a:endParaRPr lang="fi-FI"/>
        </a:p>
      </dgm:t>
    </dgm:pt>
    <dgm:pt modelId="{FAAC6F18-BF37-4678-9AA8-2AA81314E369}" type="pres">
      <dgm:prSet presAssocID="{2A86B23A-8454-47F8-9230-A1974CFCD95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EF861D39-9F05-4ADB-8436-28B9895BB685}" type="pres">
      <dgm:prSet presAssocID="{30B1939B-9573-40E7-A346-BACCB28CF4BD}" presName="root1" presStyleCnt="0"/>
      <dgm:spPr/>
    </dgm:pt>
    <dgm:pt modelId="{9727BB06-B5DE-4D63-B72A-C2A65140538D}" type="pres">
      <dgm:prSet presAssocID="{30B1939B-9573-40E7-A346-BACCB28CF4B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876FCB38-43D4-4834-BA5C-679EFC4C5D4C}" type="pres">
      <dgm:prSet presAssocID="{30B1939B-9573-40E7-A346-BACCB28CF4BD}" presName="level2hierChild" presStyleCnt="0"/>
      <dgm:spPr/>
    </dgm:pt>
    <dgm:pt modelId="{F44F153A-B4DF-4F91-A842-DBF49696E7A2}" type="pres">
      <dgm:prSet presAssocID="{64A778B4-3C27-4199-A5E1-D676AC0F3D3A}" presName="conn2-1" presStyleLbl="parChTrans1D2" presStyleIdx="0" presStyleCnt="2"/>
      <dgm:spPr/>
      <dgm:t>
        <a:bodyPr/>
        <a:lstStyle/>
        <a:p>
          <a:endParaRPr lang="fi-FI"/>
        </a:p>
      </dgm:t>
    </dgm:pt>
    <dgm:pt modelId="{83D543C0-6CAC-41B6-B3F7-A2397DE24D4E}" type="pres">
      <dgm:prSet presAssocID="{64A778B4-3C27-4199-A5E1-D676AC0F3D3A}" presName="connTx" presStyleLbl="parChTrans1D2" presStyleIdx="0" presStyleCnt="2"/>
      <dgm:spPr/>
      <dgm:t>
        <a:bodyPr/>
        <a:lstStyle/>
        <a:p>
          <a:endParaRPr lang="fi-FI"/>
        </a:p>
      </dgm:t>
    </dgm:pt>
    <dgm:pt modelId="{151785E8-D0D0-47DA-8AF6-ACDDEFE94042}" type="pres">
      <dgm:prSet presAssocID="{D9DC8459-C0ED-427A-901B-26B73EFD989E}" presName="root2" presStyleCnt="0"/>
      <dgm:spPr/>
    </dgm:pt>
    <dgm:pt modelId="{22195BC4-E627-4B9F-AF5A-63A51E02D61C}" type="pres">
      <dgm:prSet presAssocID="{D9DC8459-C0ED-427A-901B-26B73EFD989E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DDF9A927-487B-4229-8356-7134DBD8E23D}" type="pres">
      <dgm:prSet presAssocID="{D9DC8459-C0ED-427A-901B-26B73EFD989E}" presName="level3hierChild" presStyleCnt="0"/>
      <dgm:spPr/>
    </dgm:pt>
    <dgm:pt modelId="{DFE5E6C5-CA53-4706-9DDE-DEAE55BF0688}" type="pres">
      <dgm:prSet presAssocID="{13D8F71B-9515-4C1F-A8A8-C274ACAC421D}" presName="conn2-1" presStyleLbl="parChTrans1D2" presStyleIdx="1" presStyleCnt="2"/>
      <dgm:spPr/>
      <dgm:t>
        <a:bodyPr/>
        <a:lstStyle/>
        <a:p>
          <a:endParaRPr lang="fi-FI"/>
        </a:p>
      </dgm:t>
    </dgm:pt>
    <dgm:pt modelId="{908BC8FF-5910-4CA4-A3DF-DEB9EE6D0581}" type="pres">
      <dgm:prSet presAssocID="{13D8F71B-9515-4C1F-A8A8-C274ACAC421D}" presName="connTx" presStyleLbl="parChTrans1D2" presStyleIdx="1" presStyleCnt="2"/>
      <dgm:spPr/>
      <dgm:t>
        <a:bodyPr/>
        <a:lstStyle/>
        <a:p>
          <a:endParaRPr lang="fi-FI"/>
        </a:p>
      </dgm:t>
    </dgm:pt>
    <dgm:pt modelId="{92F66CCB-AB4E-4193-BEB1-7BCD32E2D680}" type="pres">
      <dgm:prSet presAssocID="{671915BB-9628-47C1-B459-049C4CDEE3FE}" presName="root2" presStyleCnt="0"/>
      <dgm:spPr/>
    </dgm:pt>
    <dgm:pt modelId="{67439CFE-F846-4A69-9B07-53EA78E4674C}" type="pres">
      <dgm:prSet presAssocID="{671915BB-9628-47C1-B459-049C4CDEE3FE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389FFC93-B3F7-436F-8703-56489FA5171D}" type="pres">
      <dgm:prSet presAssocID="{671915BB-9628-47C1-B459-049C4CDEE3FE}" presName="level3hierChild" presStyleCnt="0"/>
      <dgm:spPr/>
    </dgm:pt>
  </dgm:ptLst>
  <dgm:cxnLst>
    <dgm:cxn modelId="{7B86B020-340F-40BA-9CA3-FCC8ACC13FE6}" srcId="{30B1939B-9573-40E7-A346-BACCB28CF4BD}" destId="{D9DC8459-C0ED-427A-901B-26B73EFD989E}" srcOrd="0" destOrd="0" parTransId="{64A778B4-3C27-4199-A5E1-D676AC0F3D3A}" sibTransId="{41C59F4F-4858-4921-B650-62F3149B2099}"/>
    <dgm:cxn modelId="{8FFC0D29-4F3A-44F2-A395-29FF3329F185}" type="presOf" srcId="{2A86B23A-8454-47F8-9230-A1974CFCD958}" destId="{FAAC6F18-BF37-4678-9AA8-2AA81314E369}" srcOrd="0" destOrd="0" presId="urn:microsoft.com/office/officeart/2005/8/layout/hierarchy2"/>
    <dgm:cxn modelId="{33C2BAB8-0117-48A0-8E81-5CEF1EEC3664}" type="presOf" srcId="{64A778B4-3C27-4199-A5E1-D676AC0F3D3A}" destId="{F44F153A-B4DF-4F91-A842-DBF49696E7A2}" srcOrd="0" destOrd="0" presId="urn:microsoft.com/office/officeart/2005/8/layout/hierarchy2"/>
    <dgm:cxn modelId="{C83D694A-0B99-447D-8344-CAB844F58BBD}" type="presOf" srcId="{D9DC8459-C0ED-427A-901B-26B73EFD989E}" destId="{22195BC4-E627-4B9F-AF5A-63A51E02D61C}" srcOrd="0" destOrd="0" presId="urn:microsoft.com/office/officeart/2005/8/layout/hierarchy2"/>
    <dgm:cxn modelId="{8DFC8592-0A0E-45D5-AD09-6FD3DEE4DCEC}" type="presOf" srcId="{671915BB-9628-47C1-B459-049C4CDEE3FE}" destId="{67439CFE-F846-4A69-9B07-53EA78E4674C}" srcOrd="0" destOrd="0" presId="urn:microsoft.com/office/officeart/2005/8/layout/hierarchy2"/>
    <dgm:cxn modelId="{C4F2A45A-374F-476A-BF8A-64083631A281}" type="presOf" srcId="{13D8F71B-9515-4C1F-A8A8-C274ACAC421D}" destId="{DFE5E6C5-CA53-4706-9DDE-DEAE55BF0688}" srcOrd="0" destOrd="0" presId="urn:microsoft.com/office/officeart/2005/8/layout/hierarchy2"/>
    <dgm:cxn modelId="{2D8E1FDD-F6DE-4B9E-B277-70B39E24B2F7}" srcId="{30B1939B-9573-40E7-A346-BACCB28CF4BD}" destId="{671915BB-9628-47C1-B459-049C4CDEE3FE}" srcOrd="1" destOrd="0" parTransId="{13D8F71B-9515-4C1F-A8A8-C274ACAC421D}" sibTransId="{848AAFFF-E585-4FFF-8D86-0200CC875D92}"/>
    <dgm:cxn modelId="{A852EF65-C632-45F6-9D36-E9A73BDF321F}" type="presOf" srcId="{64A778B4-3C27-4199-A5E1-D676AC0F3D3A}" destId="{83D543C0-6CAC-41B6-B3F7-A2397DE24D4E}" srcOrd="1" destOrd="0" presId="urn:microsoft.com/office/officeart/2005/8/layout/hierarchy2"/>
    <dgm:cxn modelId="{355CC02A-E8DC-46D3-B6E9-404C7A75F113}" srcId="{2A86B23A-8454-47F8-9230-A1974CFCD958}" destId="{30B1939B-9573-40E7-A346-BACCB28CF4BD}" srcOrd="0" destOrd="0" parTransId="{8879F8EA-8769-400D-8134-F64C76E3E5BC}" sibTransId="{0828F238-01F5-4EDC-9925-3BD293D6D897}"/>
    <dgm:cxn modelId="{94681F59-4AC9-4AC2-894E-00DCA8B20698}" type="presOf" srcId="{30B1939B-9573-40E7-A346-BACCB28CF4BD}" destId="{9727BB06-B5DE-4D63-B72A-C2A65140538D}" srcOrd="0" destOrd="0" presId="urn:microsoft.com/office/officeart/2005/8/layout/hierarchy2"/>
    <dgm:cxn modelId="{ED92E503-F0F4-4452-8015-0B0EDB133F21}" type="presOf" srcId="{13D8F71B-9515-4C1F-A8A8-C274ACAC421D}" destId="{908BC8FF-5910-4CA4-A3DF-DEB9EE6D0581}" srcOrd="1" destOrd="0" presId="urn:microsoft.com/office/officeart/2005/8/layout/hierarchy2"/>
    <dgm:cxn modelId="{651A7B43-8DD7-4586-AF9A-04AAE5A8DD0D}" type="presParOf" srcId="{FAAC6F18-BF37-4678-9AA8-2AA81314E369}" destId="{EF861D39-9F05-4ADB-8436-28B9895BB685}" srcOrd="0" destOrd="0" presId="urn:microsoft.com/office/officeart/2005/8/layout/hierarchy2"/>
    <dgm:cxn modelId="{F7E08A64-E1BD-4419-AFCE-59E8574FC424}" type="presParOf" srcId="{EF861D39-9F05-4ADB-8436-28B9895BB685}" destId="{9727BB06-B5DE-4D63-B72A-C2A65140538D}" srcOrd="0" destOrd="0" presId="urn:microsoft.com/office/officeart/2005/8/layout/hierarchy2"/>
    <dgm:cxn modelId="{B67E9F9D-0FCB-4A89-9367-07FEFB40AC48}" type="presParOf" srcId="{EF861D39-9F05-4ADB-8436-28B9895BB685}" destId="{876FCB38-43D4-4834-BA5C-679EFC4C5D4C}" srcOrd="1" destOrd="0" presId="urn:microsoft.com/office/officeart/2005/8/layout/hierarchy2"/>
    <dgm:cxn modelId="{2A859061-812C-45FD-84BB-3D33E4B33799}" type="presParOf" srcId="{876FCB38-43D4-4834-BA5C-679EFC4C5D4C}" destId="{F44F153A-B4DF-4F91-A842-DBF49696E7A2}" srcOrd="0" destOrd="0" presId="urn:microsoft.com/office/officeart/2005/8/layout/hierarchy2"/>
    <dgm:cxn modelId="{63B6C9A4-8A44-45BC-A2A8-7D7FDF7F766F}" type="presParOf" srcId="{F44F153A-B4DF-4F91-A842-DBF49696E7A2}" destId="{83D543C0-6CAC-41B6-B3F7-A2397DE24D4E}" srcOrd="0" destOrd="0" presId="urn:microsoft.com/office/officeart/2005/8/layout/hierarchy2"/>
    <dgm:cxn modelId="{9DBCBD1F-8F54-465F-B3DC-8F73BD1130F4}" type="presParOf" srcId="{876FCB38-43D4-4834-BA5C-679EFC4C5D4C}" destId="{151785E8-D0D0-47DA-8AF6-ACDDEFE94042}" srcOrd="1" destOrd="0" presId="urn:microsoft.com/office/officeart/2005/8/layout/hierarchy2"/>
    <dgm:cxn modelId="{A9D85482-BBB3-4DB7-A2EE-4A74BBE07451}" type="presParOf" srcId="{151785E8-D0D0-47DA-8AF6-ACDDEFE94042}" destId="{22195BC4-E627-4B9F-AF5A-63A51E02D61C}" srcOrd="0" destOrd="0" presId="urn:microsoft.com/office/officeart/2005/8/layout/hierarchy2"/>
    <dgm:cxn modelId="{5A4D4719-3B3C-4527-A290-35E8ED0D65CE}" type="presParOf" srcId="{151785E8-D0D0-47DA-8AF6-ACDDEFE94042}" destId="{DDF9A927-487B-4229-8356-7134DBD8E23D}" srcOrd="1" destOrd="0" presId="urn:microsoft.com/office/officeart/2005/8/layout/hierarchy2"/>
    <dgm:cxn modelId="{17658D7E-8F80-4435-BF90-DABE313C18B8}" type="presParOf" srcId="{876FCB38-43D4-4834-BA5C-679EFC4C5D4C}" destId="{DFE5E6C5-CA53-4706-9DDE-DEAE55BF0688}" srcOrd="2" destOrd="0" presId="urn:microsoft.com/office/officeart/2005/8/layout/hierarchy2"/>
    <dgm:cxn modelId="{8AB3547E-AA01-44B1-907D-0BB45BBBCF9B}" type="presParOf" srcId="{DFE5E6C5-CA53-4706-9DDE-DEAE55BF0688}" destId="{908BC8FF-5910-4CA4-A3DF-DEB9EE6D0581}" srcOrd="0" destOrd="0" presId="urn:microsoft.com/office/officeart/2005/8/layout/hierarchy2"/>
    <dgm:cxn modelId="{2131F2ED-F21D-4501-9EC8-9607B2ACF7FD}" type="presParOf" srcId="{876FCB38-43D4-4834-BA5C-679EFC4C5D4C}" destId="{92F66CCB-AB4E-4193-BEB1-7BCD32E2D680}" srcOrd="3" destOrd="0" presId="urn:microsoft.com/office/officeart/2005/8/layout/hierarchy2"/>
    <dgm:cxn modelId="{6E17C23E-7F6F-43BE-9F7C-4E5F992122E6}" type="presParOf" srcId="{92F66CCB-AB4E-4193-BEB1-7BCD32E2D680}" destId="{67439CFE-F846-4A69-9B07-53EA78E4674C}" srcOrd="0" destOrd="0" presId="urn:microsoft.com/office/officeart/2005/8/layout/hierarchy2"/>
    <dgm:cxn modelId="{F9D54CF1-48CA-4442-80BF-85BDB24BBABB}" type="presParOf" srcId="{92F66CCB-AB4E-4193-BEB1-7BCD32E2D680}" destId="{389FFC93-B3F7-436F-8703-56489FA5171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948422-A052-420E-B53E-B4CE25AB38DC}">
      <dsp:nvSpPr>
        <dsp:cNvPr id="0" name=""/>
        <dsp:cNvSpPr/>
      </dsp:nvSpPr>
      <dsp:spPr>
        <a:xfrm>
          <a:off x="1564885" y="453059"/>
          <a:ext cx="5686210" cy="1355644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3600" kern="1200" dirty="0" smtClean="0"/>
            <a:t>Toimintakykyisenä kotona.</a:t>
          </a:r>
          <a:endParaRPr lang="fi-FI" sz="3600" kern="1200" dirty="0"/>
        </a:p>
      </dsp:txBody>
      <dsp:txXfrm>
        <a:off x="2397611" y="651588"/>
        <a:ext cx="4020758" cy="958586"/>
      </dsp:txXfrm>
    </dsp:sp>
    <dsp:sp modelId="{9D48BE10-3FA1-49B0-93D0-5EA778EDFA95}">
      <dsp:nvSpPr>
        <dsp:cNvPr id="0" name=""/>
        <dsp:cNvSpPr/>
      </dsp:nvSpPr>
      <dsp:spPr>
        <a:xfrm rot="9440778">
          <a:off x="924596" y="1861576"/>
          <a:ext cx="2042274" cy="59390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340C2B-E5DB-4920-B1AF-5601202CD3C3}">
      <dsp:nvSpPr>
        <dsp:cNvPr id="0" name=""/>
        <dsp:cNvSpPr/>
      </dsp:nvSpPr>
      <dsp:spPr>
        <a:xfrm>
          <a:off x="14" y="1872205"/>
          <a:ext cx="2006724" cy="135924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500" kern="1200" dirty="0" smtClean="0"/>
            <a:t>Asiakkaamme huolehtivat omatoimisesti toimintakyvystään ja hyvinvoinnistaan.</a:t>
          </a:r>
        </a:p>
      </dsp:txBody>
      <dsp:txXfrm>
        <a:off x="39825" y="1912016"/>
        <a:ext cx="1927102" cy="1279627"/>
      </dsp:txXfrm>
    </dsp:sp>
    <dsp:sp modelId="{E6542F54-C5DD-4D5B-B92B-E8660FC938F7}">
      <dsp:nvSpPr>
        <dsp:cNvPr id="0" name=""/>
        <dsp:cNvSpPr/>
      </dsp:nvSpPr>
      <dsp:spPr>
        <a:xfrm rot="7981078">
          <a:off x="1319868" y="2640379"/>
          <a:ext cx="2805041" cy="59390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91AE79-6069-405D-9BF0-7256D4890489}">
      <dsp:nvSpPr>
        <dsp:cNvPr id="0" name=""/>
        <dsp:cNvSpPr/>
      </dsp:nvSpPr>
      <dsp:spPr>
        <a:xfrm>
          <a:off x="631697" y="3456391"/>
          <a:ext cx="2267706" cy="1012757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500" kern="1200" dirty="0" smtClean="0"/>
            <a:t>Hoito- ja palvelumallimme ovat kevyitä, kuntouttavia ja kotilähtöisiä.</a:t>
          </a:r>
        </a:p>
      </dsp:txBody>
      <dsp:txXfrm>
        <a:off x="661360" y="3486054"/>
        <a:ext cx="2208380" cy="953431"/>
      </dsp:txXfrm>
    </dsp:sp>
    <dsp:sp modelId="{83FA1EC5-5384-4028-BAAE-CEF7ED7EB265}">
      <dsp:nvSpPr>
        <dsp:cNvPr id="0" name=""/>
        <dsp:cNvSpPr/>
      </dsp:nvSpPr>
      <dsp:spPr>
        <a:xfrm rot="5459541">
          <a:off x="3247386" y="2664357"/>
          <a:ext cx="2257796" cy="59390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C1ABCF-D7FB-4233-AD0C-8ADF00EAFC25}">
      <dsp:nvSpPr>
        <dsp:cNvPr id="0" name=""/>
        <dsp:cNvSpPr/>
      </dsp:nvSpPr>
      <dsp:spPr>
        <a:xfrm>
          <a:off x="3178689" y="3456379"/>
          <a:ext cx="2359424" cy="107472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500" kern="1200" dirty="0" smtClean="0"/>
            <a:t>Asiointi on helppoa sähköisiä ja matalan kynnyksen palveluja käyttäen.</a:t>
          </a:r>
          <a:endParaRPr lang="fi-FI" sz="1500" kern="1200" dirty="0"/>
        </a:p>
      </dsp:txBody>
      <dsp:txXfrm>
        <a:off x="3210167" y="3487857"/>
        <a:ext cx="2296468" cy="1011773"/>
      </dsp:txXfrm>
    </dsp:sp>
    <dsp:sp modelId="{50D0BA1B-0D3D-4660-B47B-67CB0AD98763}">
      <dsp:nvSpPr>
        <dsp:cNvPr id="0" name=""/>
        <dsp:cNvSpPr/>
      </dsp:nvSpPr>
      <dsp:spPr>
        <a:xfrm rot="1585720">
          <a:off x="5637355" y="1890605"/>
          <a:ext cx="1793245" cy="59390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8E7FE1-DB91-47AA-A211-74B3875DCFD8}">
      <dsp:nvSpPr>
        <dsp:cNvPr id="0" name=""/>
        <dsp:cNvSpPr/>
      </dsp:nvSpPr>
      <dsp:spPr>
        <a:xfrm>
          <a:off x="6347052" y="2160230"/>
          <a:ext cx="1979682" cy="85279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500" kern="1200" dirty="0" smtClean="0"/>
            <a:t>Kiireellinen hoito ja apu elämän kriisitilanteisiin ovat helposti saatavilla.</a:t>
          </a:r>
          <a:endParaRPr lang="fi-FI" sz="1500" kern="1200" dirty="0"/>
        </a:p>
      </dsp:txBody>
      <dsp:txXfrm>
        <a:off x="6372030" y="2185208"/>
        <a:ext cx="1929726" cy="802843"/>
      </dsp:txXfrm>
    </dsp:sp>
    <dsp:sp modelId="{EA0DD775-2D3F-46E4-B8F6-094849F7BD23}">
      <dsp:nvSpPr>
        <dsp:cNvPr id="0" name=""/>
        <dsp:cNvSpPr/>
      </dsp:nvSpPr>
      <dsp:spPr>
        <a:xfrm rot="2989000">
          <a:off x="4595701" y="2637511"/>
          <a:ext cx="2671070" cy="59390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255E88-A6BD-4317-95AA-FD0A9109A238}">
      <dsp:nvSpPr>
        <dsp:cNvPr id="0" name=""/>
        <dsp:cNvSpPr/>
      </dsp:nvSpPr>
      <dsp:spPr>
        <a:xfrm>
          <a:off x="5803130" y="3528391"/>
          <a:ext cx="1979682" cy="85279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500" kern="1200" dirty="0" smtClean="0"/>
            <a:t>Ohjaamme asiakkaat oikeaan paikkaan ja oikeaan aikaan.</a:t>
          </a:r>
          <a:endParaRPr lang="fi-FI" sz="1500" kern="1200" dirty="0"/>
        </a:p>
      </dsp:txBody>
      <dsp:txXfrm>
        <a:off x="5828108" y="3553369"/>
        <a:ext cx="1929726" cy="8028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27BB06-B5DE-4D63-B72A-C2A65140538D}">
      <dsp:nvSpPr>
        <dsp:cNvPr id="0" name=""/>
        <dsp:cNvSpPr/>
      </dsp:nvSpPr>
      <dsp:spPr>
        <a:xfrm>
          <a:off x="0" y="1397000"/>
          <a:ext cx="2539999" cy="12699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900" kern="1200" dirty="0" smtClean="0"/>
            <a:t>Kokonaiskustannus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900" kern="1200" dirty="0" smtClean="0"/>
            <a:t>4 286 569 €</a:t>
          </a:r>
          <a:endParaRPr lang="fi-FI" sz="1900" kern="1200" dirty="0"/>
        </a:p>
      </dsp:txBody>
      <dsp:txXfrm>
        <a:off x="37197" y="1434197"/>
        <a:ext cx="2465605" cy="1195605"/>
      </dsp:txXfrm>
    </dsp:sp>
    <dsp:sp modelId="{F44F153A-B4DF-4F91-A842-DBF49696E7A2}">
      <dsp:nvSpPr>
        <dsp:cNvPr id="0" name=""/>
        <dsp:cNvSpPr/>
      </dsp:nvSpPr>
      <dsp:spPr>
        <a:xfrm rot="19457599">
          <a:off x="2422396" y="1638750"/>
          <a:ext cx="1251207" cy="56250"/>
        </a:xfrm>
        <a:custGeom>
          <a:avLst/>
          <a:gdLst/>
          <a:ahLst/>
          <a:cxnLst/>
          <a:rect l="0" t="0" r="0" b="0"/>
          <a:pathLst>
            <a:path>
              <a:moveTo>
                <a:pt x="0" y="28125"/>
              </a:moveTo>
              <a:lnTo>
                <a:pt x="1251207" y="281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500" kern="1200"/>
        </a:p>
      </dsp:txBody>
      <dsp:txXfrm>
        <a:off x="3016719" y="1635594"/>
        <a:ext cx="62560" cy="62560"/>
      </dsp:txXfrm>
    </dsp:sp>
    <dsp:sp modelId="{22195BC4-E627-4B9F-AF5A-63A51E02D61C}">
      <dsp:nvSpPr>
        <dsp:cNvPr id="0" name=""/>
        <dsp:cNvSpPr/>
      </dsp:nvSpPr>
      <dsp:spPr>
        <a:xfrm>
          <a:off x="3556000" y="666750"/>
          <a:ext cx="2539999" cy="12699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900" kern="1200" dirty="0" smtClean="0"/>
            <a:t>I Hankkeen kuntoutuspalveluiden kustannukset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900" kern="1200" dirty="0" smtClean="0"/>
            <a:t>3 577 296 €</a:t>
          </a:r>
          <a:endParaRPr lang="fi-FI" sz="1900" kern="1200" dirty="0"/>
        </a:p>
      </dsp:txBody>
      <dsp:txXfrm>
        <a:off x="3593197" y="703947"/>
        <a:ext cx="2465605" cy="1195605"/>
      </dsp:txXfrm>
    </dsp:sp>
    <dsp:sp modelId="{DFE5E6C5-CA53-4706-9DDE-DEAE55BF0688}">
      <dsp:nvSpPr>
        <dsp:cNvPr id="0" name=""/>
        <dsp:cNvSpPr/>
      </dsp:nvSpPr>
      <dsp:spPr>
        <a:xfrm rot="2142401">
          <a:off x="2422396" y="2368999"/>
          <a:ext cx="1251207" cy="56250"/>
        </a:xfrm>
        <a:custGeom>
          <a:avLst/>
          <a:gdLst/>
          <a:ahLst/>
          <a:cxnLst/>
          <a:rect l="0" t="0" r="0" b="0"/>
          <a:pathLst>
            <a:path>
              <a:moveTo>
                <a:pt x="0" y="28125"/>
              </a:moveTo>
              <a:lnTo>
                <a:pt x="1251207" y="281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500" kern="1200"/>
        </a:p>
      </dsp:txBody>
      <dsp:txXfrm>
        <a:off x="3016719" y="2365844"/>
        <a:ext cx="62560" cy="62560"/>
      </dsp:txXfrm>
    </dsp:sp>
    <dsp:sp modelId="{67439CFE-F846-4A69-9B07-53EA78E4674C}">
      <dsp:nvSpPr>
        <dsp:cNvPr id="0" name=""/>
        <dsp:cNvSpPr/>
      </dsp:nvSpPr>
      <dsp:spPr>
        <a:xfrm>
          <a:off x="3556000" y="2127250"/>
          <a:ext cx="2539999" cy="12699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900" kern="1200" dirty="0" smtClean="0"/>
            <a:t>II Tutkimuksen ja kehittämisen välittömät kustannukset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900" kern="1200" dirty="0" smtClean="0"/>
            <a:t>709 273 €</a:t>
          </a:r>
          <a:endParaRPr lang="fi-FI" sz="1900" kern="1200" dirty="0"/>
        </a:p>
      </dsp:txBody>
      <dsp:txXfrm>
        <a:off x="3593197" y="2164447"/>
        <a:ext cx="2465605" cy="11956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0.85082</cdr:x>
      <cdr:y>0.53819</cdr:y>
    </cdr:from>
    <cdr:to>
      <cdr:x>0.96495</cdr:x>
      <cdr:y>0.6196</cdr:y>
    </cdr:to>
    <cdr:sp macro="" textlink="">
      <cdr:nvSpPr>
        <cdr:cNvPr id="2" name="Tekstiruutu 1"/>
        <cdr:cNvSpPr txBox="1"/>
      </cdr:nvSpPr>
      <cdr:spPr>
        <a:xfrm xmlns:a="http://schemas.openxmlformats.org/drawingml/2006/main">
          <a:off x="5904657" y="2441504"/>
          <a:ext cx="792088" cy="3693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352</a:t>
          </a:r>
          <a:endParaRPr lang="fi-FI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0.88499</cdr:x>
      <cdr:y>0.0073</cdr:y>
    </cdr:from>
    <cdr:to>
      <cdr:x>0.98124</cdr:x>
      <cdr:y>0.21949</cdr:y>
    </cdr:to>
    <cdr:sp macro="" textlink="">
      <cdr:nvSpPr>
        <cdr:cNvPr id="2" name="Tekstiruutu 14"/>
        <cdr:cNvSpPr txBox="1"/>
      </cdr:nvSpPr>
      <cdr:spPr>
        <a:xfrm xmlns:a="http://schemas.openxmlformats.org/drawingml/2006/main">
          <a:off x="7283152" y="28600"/>
          <a:ext cx="792088" cy="83099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fi-FI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pPr algn="ctr"/>
          <a:r>
            <a:rPr lang="fi-FI" sz="4800" dirty="0">
              <a:solidFill>
                <a:schemeClr val="accent4"/>
              </a:solidFill>
              <a:latin typeface="+mn-lt"/>
            </a:rPr>
            <a:t>€</a:t>
          </a:r>
        </a:p>
      </cdr:txBody>
    </cdr:sp>
  </cdr:relSizeAnchor>
  <cdr:relSizeAnchor xmlns:cdr="http://schemas.openxmlformats.org/drawingml/2006/chartDrawing">
    <cdr:from>
      <cdr:x>0.88499</cdr:x>
      <cdr:y>0.02569</cdr:y>
    </cdr:from>
    <cdr:to>
      <cdr:x>0.98124</cdr:x>
      <cdr:y>0.22794</cdr:y>
    </cdr:to>
    <cdr:sp macro="" textlink="">
      <cdr:nvSpPr>
        <cdr:cNvPr id="3" name="Ellipsi 2"/>
        <cdr:cNvSpPr/>
      </cdr:nvSpPr>
      <cdr:spPr>
        <a:xfrm xmlns:a="http://schemas.openxmlformats.org/drawingml/2006/main">
          <a:off x="7283152" y="100608"/>
          <a:ext cx="792088" cy="792088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chemeClr val="accent4"/>
          </a:solidFill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fi-FI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fi-FI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CDAEA5C-6F09-4995-BFA6-4222393A8D3B}" type="datetimeFigureOut">
              <a:rPr lang="fi-FI"/>
              <a:pPr>
                <a:defRPr/>
              </a:pPr>
              <a:t>27.10.2015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89E8574-FFD3-439E-A5E3-CEB152497B4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28795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ECFA6F5-576E-4204-98F1-C344F8BB53F8}" type="datetimeFigureOut">
              <a:rPr lang="fi-FI"/>
              <a:pPr>
                <a:defRPr/>
              </a:pPr>
              <a:t>27.10.2015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i-FI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i-FI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019E7-8038-46A5-ABC7-2AE43C19B6A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289084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8D6974-E75D-4E8B-9D53-50366A4FC7FD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297408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8D6974-E75D-4E8B-9D53-50366A4FC7FD}" type="slidenum">
              <a:rPr lang="fi-FI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fi-FI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6019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sv-SE" altLang="fi-FI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rPr>
              <a:t>11-05-20</a:t>
            </a:r>
          </a:p>
        </p:txBody>
      </p:sp>
      <p:sp>
        <p:nvSpPr>
          <p:cNvPr id="20483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6A24913-D694-4C11-B5B8-FD71FC147A51}" type="slidenum">
              <a:rPr lang="sv-SE" altLang="fi-FI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sv-SE" altLang="fi-FI" smtClean="0">
              <a:solidFill>
                <a:srgbClr val="000000"/>
              </a:solidFill>
              <a:latin typeface="Times New Roman" pitchFamily="18" charset="0"/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048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0938" cy="3721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6" y="4715154"/>
            <a:ext cx="4980242" cy="44635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sv-SE" altLang="fi-FI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19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usiv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:\Etelä-Karjalan sosiaali- ja terveyspiiri\Grafiikka\2012\Logo\tunnus versiot\Värillinen\Eksote_jpeg_CMYK_300dpi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69900" y="188913"/>
            <a:ext cx="15621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0"/>
          <p:cNvSpPr/>
          <p:nvPr userDrawn="1"/>
        </p:nvSpPr>
        <p:spPr>
          <a:xfrm>
            <a:off x="107950" y="4292600"/>
            <a:ext cx="8928100" cy="2449513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  <p:pic>
        <p:nvPicPr>
          <p:cNvPr id="6" name="Picture 3" descr="Q:\Etelä-Karjalan sosiaali- ja terveyspiiri\Grafiikka\2012\Logo\tunnus versiot\Värillinen\Eksote_jpeg_CMYK_300dpi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588"/>
            <a:ext cx="21590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orakulmio 7"/>
          <p:cNvSpPr>
            <a:spLocks noChangeArrowheads="1"/>
          </p:cNvSpPr>
          <p:nvPr userDrawn="1"/>
        </p:nvSpPr>
        <p:spPr bwMode="auto">
          <a:xfrm>
            <a:off x="468313" y="6457950"/>
            <a:ext cx="2466975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F7F7F"/>
                </a:solidFill>
                <a:latin typeface="Calibri" pitchFamily="34" charset="0"/>
              </a:rPr>
              <a:t>ETELÄ-KARJALAN SOSIAALI- JA TERVEYSPIIRI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08" y="4221088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776" y="5445224"/>
            <a:ext cx="6400800" cy="1152128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Etusiv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08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776" y="3356992"/>
            <a:ext cx="6400800" cy="1152128"/>
          </a:xfrm>
        </p:spPr>
        <p:txBody>
          <a:bodyPr/>
          <a:lstStyle>
            <a:lvl1pPr marL="0" indent="0" algn="l">
              <a:buNone/>
              <a:defRPr>
                <a:solidFill>
                  <a:srgbClr val="9FCD3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107504" y="6381328"/>
            <a:ext cx="8928992" cy="72008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FFFF"/>
              </a:solidFill>
            </a:endParaRPr>
          </a:p>
        </p:txBody>
      </p:sp>
      <p:pic>
        <p:nvPicPr>
          <p:cNvPr id="10" name="Kuva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76"/>
            <a:ext cx="2161032" cy="2161032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" y="4581128"/>
            <a:ext cx="9144000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133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2104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1703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07504" y="6381328"/>
            <a:ext cx="8928992" cy="72008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FFFF"/>
              </a:solidFill>
            </a:endParaRPr>
          </a:p>
        </p:txBody>
      </p:sp>
      <p:sp>
        <p:nvSpPr>
          <p:cNvPr id="7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60998" y="6504541"/>
            <a:ext cx="2895600" cy="236827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fi-FI" dirty="0" smtClean="0">
                <a:solidFill>
                  <a:srgbClr val="FFFFFF">
                    <a:lumMod val="50000"/>
                  </a:srgbClr>
                </a:solidFill>
              </a:rPr>
              <a:t>ETELÄ-KARJALAN SOSIAALI- JA TERVEYSPIIRI</a:t>
            </a:r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3503890" y="6498105"/>
            <a:ext cx="2133600" cy="236827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F3CFB9D1-6F41-472A-83E3-ACB51642FBA3}" type="datetime1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27.10.2015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502650"/>
            <a:ext cx="2133600" cy="23682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7CCA48EC-F155-4776-813B-25E135F0F5A7}" type="slidenum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13" name="Kuva 12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77" b="12531"/>
          <a:stretch/>
        </p:blipFill>
        <p:spPr bwMode="auto">
          <a:xfrm>
            <a:off x="7632007" y="468172"/>
            <a:ext cx="1151890" cy="8119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3102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2104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29823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29823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30" name="Rectangle 29"/>
          <p:cNvSpPr/>
          <p:nvPr userDrawn="1"/>
        </p:nvSpPr>
        <p:spPr>
          <a:xfrm>
            <a:off x="107504" y="6381328"/>
            <a:ext cx="8928992" cy="72008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FFFF"/>
              </a:solidFill>
            </a:endParaRPr>
          </a:p>
        </p:txBody>
      </p:sp>
      <p:sp>
        <p:nvSpPr>
          <p:cNvPr id="10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60998" y="6504541"/>
            <a:ext cx="2895600" cy="236827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fi-FI" dirty="0" smtClean="0">
                <a:solidFill>
                  <a:srgbClr val="FFFFFF">
                    <a:lumMod val="50000"/>
                  </a:srgbClr>
                </a:solidFill>
              </a:rPr>
              <a:t>ETELÄ-KARJALAN SOSIAALI- JA TERVEYSPIIRI</a:t>
            </a:r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1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3503890" y="6498105"/>
            <a:ext cx="2133600" cy="236827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B78335B7-2327-4EC9-A704-8D9BE77CDFF4}" type="datetime1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27.10.2015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2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502650"/>
            <a:ext cx="2133600" cy="23682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7CCA48EC-F155-4776-813B-25E135F0F5A7}" type="slidenum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13" name="Kuva 12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77" b="12531"/>
          <a:stretch/>
        </p:blipFill>
        <p:spPr bwMode="auto">
          <a:xfrm>
            <a:off x="7632007" y="468172"/>
            <a:ext cx="1151890" cy="8119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3874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60998" y="6504541"/>
            <a:ext cx="2895600" cy="236827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fi-FI" dirty="0" smtClean="0">
                <a:solidFill>
                  <a:srgbClr val="FFFFFF">
                    <a:lumMod val="50000"/>
                  </a:srgbClr>
                </a:solidFill>
              </a:rPr>
              <a:t>ETELÄ-KARJALAN SOSIAALI- JA TERVEYSPIIRI</a:t>
            </a:r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i-FI" noProof="0" smtClean="0"/>
              <a:t>Lisää kuva napsauttamalla kuvaketta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107504" y="6381328"/>
            <a:ext cx="8928992" cy="72008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FFFF"/>
              </a:solidFill>
            </a:endParaRPr>
          </a:p>
        </p:txBody>
      </p:sp>
      <p:sp>
        <p:nvSpPr>
          <p:cNvPr id="10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3503890" y="6498105"/>
            <a:ext cx="2133600" cy="236827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DDCDA9BB-3850-4926-BBE1-9CD7D95172BF}" type="datetime1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27.10.2015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2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502650"/>
            <a:ext cx="2133600" cy="23682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7CCA48EC-F155-4776-813B-25E135F0F5A7}" type="slidenum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13" name="Kuva 12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77" b="12531"/>
          <a:stretch/>
        </p:blipFill>
        <p:spPr bwMode="auto">
          <a:xfrm>
            <a:off x="7632007" y="468172"/>
            <a:ext cx="1151890" cy="8119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2251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usiv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107504" y="4293096"/>
            <a:ext cx="8928992" cy="2448272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08" y="4221088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776" y="5445224"/>
            <a:ext cx="6400800" cy="1152128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pic>
        <p:nvPicPr>
          <p:cNvPr id="4" name="Kuva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76"/>
            <a:ext cx="2161032" cy="216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84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usivu_yle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08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776" y="3356992"/>
            <a:ext cx="6400800" cy="1152128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107504" y="6381328"/>
            <a:ext cx="8928992" cy="72008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FFFF"/>
              </a:solidFill>
            </a:endParaRPr>
          </a:p>
        </p:txBody>
      </p:sp>
      <p:pic>
        <p:nvPicPr>
          <p:cNvPr id="10" name="Kuva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76"/>
            <a:ext cx="2161032" cy="2161032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" y="4581128"/>
            <a:ext cx="9144000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096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usivu_aikuissosia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08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776" y="3356992"/>
            <a:ext cx="6400800" cy="1152128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107504" y="6381328"/>
            <a:ext cx="8928992" cy="72008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FFFF"/>
              </a:solidFill>
            </a:endParaRPr>
          </a:p>
        </p:txBody>
      </p:sp>
      <p:pic>
        <p:nvPicPr>
          <p:cNvPr id="10" name="Kuva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76"/>
            <a:ext cx="2161032" cy="2161032"/>
          </a:xfrm>
          <a:prstGeom prst="rect">
            <a:avLst/>
          </a:prstGeom>
        </p:spPr>
      </p:pic>
      <p:pic>
        <p:nvPicPr>
          <p:cNvPr id="5" name="Kuva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2" y="4581128"/>
            <a:ext cx="9144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351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usivu_ikäihmis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 descr="ikäihmiset_pp_kuvat_päivity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1128"/>
            <a:ext cx="9144000" cy="171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08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776" y="3356992"/>
            <a:ext cx="6400800" cy="1152128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107504" y="6381328"/>
            <a:ext cx="8928992" cy="72008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FFFF"/>
              </a:solidFill>
            </a:endParaRPr>
          </a:p>
        </p:txBody>
      </p:sp>
      <p:pic>
        <p:nvPicPr>
          <p:cNvPr id="10" name="Kuva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76"/>
            <a:ext cx="2161032" cy="216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590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usivu_kuntout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kuntoutus_pp_kuvat_päivity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1128"/>
            <a:ext cx="9144000" cy="171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08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776" y="3356992"/>
            <a:ext cx="6400800" cy="1152128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107504" y="6381328"/>
            <a:ext cx="8928992" cy="72008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FFFF"/>
              </a:solidFill>
            </a:endParaRPr>
          </a:p>
        </p:txBody>
      </p:sp>
      <p:pic>
        <p:nvPicPr>
          <p:cNvPr id="10" name="Kuva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76"/>
            <a:ext cx="2161032" cy="216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861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usivu_perh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 descr="perheet2_pp_kuvat_päivity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1128"/>
            <a:ext cx="9144000" cy="171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08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776" y="3356992"/>
            <a:ext cx="6400800" cy="1152128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107504" y="6381328"/>
            <a:ext cx="8928992" cy="72008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FFFF"/>
              </a:solidFill>
            </a:endParaRPr>
          </a:p>
        </p:txBody>
      </p:sp>
      <p:pic>
        <p:nvPicPr>
          <p:cNvPr id="10" name="Kuva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76"/>
            <a:ext cx="2161032" cy="216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080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Etusiv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:\Etelä-Karjalan sosiaali- ja terveyspiiri\Grafiikka\2012\Logo\tunnus versiot\Värillinen\Eksote_jpeg_CMYK_300dpi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588"/>
            <a:ext cx="21590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 userDrawn="1"/>
        </p:nvPicPr>
        <p:blipFill>
          <a:blip r:embed="rId3"/>
          <a:srcRect l="7339" t="27689" r="2776" b="13719"/>
          <a:stretch>
            <a:fillRect/>
          </a:stretch>
        </p:blipFill>
        <p:spPr bwMode="auto">
          <a:xfrm>
            <a:off x="0" y="4581525"/>
            <a:ext cx="1763713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 userDrawn="1"/>
        </p:nvPicPr>
        <p:blipFill>
          <a:blip r:embed="rId4"/>
          <a:srcRect l="4352" t="21371" b="19656"/>
          <a:stretch>
            <a:fillRect/>
          </a:stretch>
        </p:blipFill>
        <p:spPr bwMode="auto">
          <a:xfrm>
            <a:off x="4787900" y="4581525"/>
            <a:ext cx="1871663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5"/>
          <a:srcRect l="7001" t="6282" b="3748"/>
          <a:stretch>
            <a:fillRect/>
          </a:stretch>
        </p:blipFill>
        <p:spPr bwMode="auto">
          <a:xfrm>
            <a:off x="1846263" y="4581525"/>
            <a:ext cx="28702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6"/>
          <a:srcRect l="9071" r="14972"/>
          <a:stretch>
            <a:fillRect/>
          </a:stretch>
        </p:blipFill>
        <p:spPr bwMode="auto">
          <a:xfrm>
            <a:off x="6732588" y="4581525"/>
            <a:ext cx="2411412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0"/>
          <p:cNvSpPr/>
          <p:nvPr userDrawn="1"/>
        </p:nvSpPr>
        <p:spPr>
          <a:xfrm>
            <a:off x="107950" y="6381750"/>
            <a:ext cx="8928100" cy="71438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08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776" y="3356992"/>
            <a:ext cx="6400800" cy="1152128"/>
          </a:xfrm>
        </p:spPr>
        <p:txBody>
          <a:bodyPr/>
          <a:lstStyle>
            <a:lvl1pPr marL="0" indent="0" algn="l">
              <a:buNone/>
              <a:defRPr>
                <a:solidFill>
                  <a:srgbClr val="9FCD3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usivu_terve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terveys_pp_kuvat_päivity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1128"/>
            <a:ext cx="9144000" cy="171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08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776" y="3356992"/>
            <a:ext cx="6400800" cy="1152128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107504" y="6381328"/>
            <a:ext cx="8928992" cy="72008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FFFF"/>
              </a:solidFill>
            </a:endParaRPr>
          </a:p>
        </p:txBody>
      </p:sp>
      <p:pic>
        <p:nvPicPr>
          <p:cNvPr id="10" name="Kuva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76"/>
            <a:ext cx="2161032" cy="216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51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usivu_vammaissosia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 descr="vammais_sosiaali_pp_kuvat_päivity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1128"/>
            <a:ext cx="9144000" cy="171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08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776" y="3356992"/>
            <a:ext cx="6400800" cy="1152128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107504" y="6381328"/>
            <a:ext cx="8928992" cy="72008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FFFF"/>
              </a:solidFill>
            </a:endParaRPr>
          </a:p>
        </p:txBody>
      </p:sp>
      <p:pic>
        <p:nvPicPr>
          <p:cNvPr id="10" name="Kuva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76"/>
            <a:ext cx="2161032" cy="216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475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2104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1703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07504" y="6381328"/>
            <a:ext cx="8928992" cy="72008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FFFF"/>
              </a:solidFill>
            </a:endParaRPr>
          </a:p>
        </p:txBody>
      </p:sp>
      <p:sp>
        <p:nvSpPr>
          <p:cNvPr id="7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60998" y="6504541"/>
            <a:ext cx="2895600" cy="236827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fi-FI" dirty="0" smtClean="0">
                <a:solidFill>
                  <a:srgbClr val="FFFFFF">
                    <a:lumMod val="50000"/>
                  </a:srgbClr>
                </a:solidFill>
              </a:rPr>
              <a:t>ETELÄ-KARJALAN SOSIAALI- JA TERVEYSPIIRI</a:t>
            </a:r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3503890" y="6498105"/>
            <a:ext cx="2133600" cy="236827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F3CFB9D1-6F41-472A-83E3-ACB51642FBA3}" type="datetime1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27.10.2015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502650"/>
            <a:ext cx="2133600" cy="23682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7CCA48EC-F155-4776-813B-25E135F0F5A7}" type="slidenum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13" name="Kuva 12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77" b="12531"/>
          <a:stretch/>
        </p:blipFill>
        <p:spPr bwMode="auto">
          <a:xfrm>
            <a:off x="7632007" y="468172"/>
            <a:ext cx="1151890" cy="8119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1195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2104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29823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29823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30" name="Rectangle 29"/>
          <p:cNvSpPr/>
          <p:nvPr userDrawn="1"/>
        </p:nvSpPr>
        <p:spPr>
          <a:xfrm>
            <a:off x="107504" y="6381328"/>
            <a:ext cx="8928992" cy="72008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FFFF"/>
              </a:solidFill>
            </a:endParaRPr>
          </a:p>
        </p:txBody>
      </p:sp>
      <p:sp>
        <p:nvSpPr>
          <p:cNvPr id="10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60998" y="6504541"/>
            <a:ext cx="2895600" cy="236827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fi-FI" dirty="0" smtClean="0">
                <a:solidFill>
                  <a:srgbClr val="FFFFFF">
                    <a:lumMod val="50000"/>
                  </a:srgbClr>
                </a:solidFill>
              </a:rPr>
              <a:t>ETELÄ-KARJALAN SOSIAALI- JA TERVEYSPIIRI</a:t>
            </a:r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1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3503890" y="6498105"/>
            <a:ext cx="2133600" cy="236827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B78335B7-2327-4EC9-A704-8D9BE77CDFF4}" type="datetime1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27.10.2015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2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502650"/>
            <a:ext cx="2133600" cy="23682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7CCA48EC-F155-4776-813B-25E135F0F5A7}" type="slidenum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13" name="Kuva 12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77" b="12531"/>
          <a:stretch/>
        </p:blipFill>
        <p:spPr bwMode="auto">
          <a:xfrm>
            <a:off x="7632007" y="468172"/>
            <a:ext cx="1151890" cy="8119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5168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60998" y="6504541"/>
            <a:ext cx="2895600" cy="236827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fi-FI" dirty="0" smtClean="0">
                <a:solidFill>
                  <a:srgbClr val="FFFFFF">
                    <a:lumMod val="50000"/>
                  </a:srgbClr>
                </a:solidFill>
              </a:rPr>
              <a:t>ETELÄ-KARJALAN SOSIAALI- JA TERVEYSPIIRI</a:t>
            </a:r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i-FI" noProof="0" smtClean="0"/>
              <a:t>Lisää kuva napsauttamalla kuvaketta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107504" y="6381328"/>
            <a:ext cx="8928992" cy="72008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FFFF"/>
              </a:solidFill>
            </a:endParaRPr>
          </a:p>
        </p:txBody>
      </p:sp>
      <p:sp>
        <p:nvSpPr>
          <p:cNvPr id="10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3503890" y="6498105"/>
            <a:ext cx="2133600" cy="236827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DDCDA9BB-3850-4926-BBE1-9CD7D95172BF}" type="datetime1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27.10.2015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2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502650"/>
            <a:ext cx="2133600" cy="23682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7CCA48EC-F155-4776-813B-25E135F0F5A7}" type="slidenum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13" name="Kuva 12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77" b="12531"/>
          <a:stretch/>
        </p:blipFill>
        <p:spPr bwMode="auto">
          <a:xfrm>
            <a:off x="7632007" y="468172"/>
            <a:ext cx="1151890" cy="8119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3646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:\Etelä-Karjalan sosiaali- ja terveyspiiri\Grafiikka\2012\Logo\tunnus versiot\Värillinen\Eksote_jpeg_CMYK_300dpi.jpg"/>
          <p:cNvPicPr>
            <a:picLocks noChangeAspect="1" noChangeArrowheads="1"/>
          </p:cNvPicPr>
          <p:nvPr userDrawn="1"/>
        </p:nvPicPr>
        <p:blipFill>
          <a:blip r:embed="rId2"/>
          <a:srcRect t="21428" b="21429"/>
          <a:stretch>
            <a:fillRect/>
          </a:stretch>
        </p:blipFill>
        <p:spPr bwMode="auto">
          <a:xfrm>
            <a:off x="7640638" y="476250"/>
            <a:ext cx="11334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7"/>
          <p:cNvSpPr/>
          <p:nvPr userDrawn="1"/>
        </p:nvSpPr>
        <p:spPr>
          <a:xfrm>
            <a:off x="107950" y="6381750"/>
            <a:ext cx="8928100" cy="71438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  <p:sp>
        <p:nvSpPr>
          <p:cNvPr id="6" name="Suorakulmio 6"/>
          <p:cNvSpPr>
            <a:spLocks noChangeArrowheads="1"/>
          </p:cNvSpPr>
          <p:nvPr userDrawn="1"/>
        </p:nvSpPr>
        <p:spPr bwMode="auto">
          <a:xfrm>
            <a:off x="468313" y="6457950"/>
            <a:ext cx="2466975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F7F7F"/>
                </a:solidFill>
                <a:latin typeface="Calibri" pitchFamily="34" charset="0"/>
              </a:rPr>
              <a:t>ETELÄ-KARJALAN SOSIAALI- JA TERVEYSPIIRI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1703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9"/>
          <p:cNvSpPr/>
          <p:nvPr userDrawn="1"/>
        </p:nvSpPr>
        <p:spPr>
          <a:xfrm>
            <a:off x="107950" y="6381750"/>
            <a:ext cx="8928100" cy="71438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  <p:sp>
        <p:nvSpPr>
          <p:cNvPr id="8" name="Suorakulmio 5"/>
          <p:cNvSpPr>
            <a:spLocks noChangeArrowheads="1"/>
          </p:cNvSpPr>
          <p:nvPr userDrawn="1"/>
        </p:nvSpPr>
        <p:spPr bwMode="auto">
          <a:xfrm>
            <a:off x="468313" y="6457950"/>
            <a:ext cx="2466975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F7F7F"/>
                </a:solidFill>
                <a:latin typeface="Calibri" pitchFamily="34" charset="0"/>
              </a:rPr>
              <a:t>ETELÄ-KARJALAN SOSIAALI- JA TERVEYSPIIRI</a:t>
            </a:r>
          </a:p>
        </p:txBody>
      </p:sp>
      <p:pic>
        <p:nvPicPr>
          <p:cNvPr id="9" name="Picture 3" descr="Q:\Etelä-Karjalan sosiaali- ja terveyspiiri\Grafiikka\2012\Logo\tunnus versiot\Värillinen\Eksote_jpeg_CMYK_300dpi.jpg"/>
          <p:cNvPicPr>
            <a:picLocks noChangeAspect="1" noChangeArrowheads="1"/>
          </p:cNvPicPr>
          <p:nvPr userDrawn="1"/>
        </p:nvPicPr>
        <p:blipFill>
          <a:blip r:embed="rId2"/>
          <a:srcRect t="21428" b="21429"/>
          <a:stretch>
            <a:fillRect/>
          </a:stretch>
        </p:blipFill>
        <p:spPr bwMode="auto">
          <a:xfrm>
            <a:off x="7640638" y="476250"/>
            <a:ext cx="11334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29823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29823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/>
          <p:nvPr userDrawn="1"/>
        </p:nvSpPr>
        <p:spPr>
          <a:xfrm>
            <a:off x="107950" y="6381750"/>
            <a:ext cx="8928100" cy="71438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  <p:sp>
        <p:nvSpPr>
          <p:cNvPr id="6" name="Suorakulmio 5"/>
          <p:cNvSpPr>
            <a:spLocks noChangeArrowheads="1"/>
          </p:cNvSpPr>
          <p:nvPr userDrawn="1"/>
        </p:nvSpPr>
        <p:spPr bwMode="auto">
          <a:xfrm>
            <a:off x="468313" y="6457950"/>
            <a:ext cx="2466975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F7F7F"/>
                </a:solidFill>
                <a:latin typeface="Calibri" pitchFamily="34" charset="0"/>
              </a:rPr>
              <a:t>ETELÄ-KARJALAN SOSIAALI- JA TERVEYSPIIRI</a:t>
            </a:r>
          </a:p>
        </p:txBody>
      </p:sp>
      <p:pic>
        <p:nvPicPr>
          <p:cNvPr id="7" name="Picture 3" descr="Q:\Etelä-Karjalan sosiaali- ja terveyspiiri\Grafiikka\2012\Logo\tunnus versiot\Värillinen\Eksote_jpeg_CMYK_300dpi.jpg"/>
          <p:cNvPicPr>
            <a:picLocks noChangeAspect="1" noChangeArrowheads="1"/>
          </p:cNvPicPr>
          <p:nvPr userDrawn="1"/>
        </p:nvPicPr>
        <p:blipFill>
          <a:blip r:embed="rId2"/>
          <a:srcRect t="21428" b="21429"/>
          <a:stretch>
            <a:fillRect/>
          </a:stretch>
        </p:blipFill>
        <p:spPr bwMode="auto">
          <a:xfrm>
            <a:off x="7640638" y="476250"/>
            <a:ext cx="11334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i-FI" noProof="0" smtClean="0"/>
              <a:t>Lisää kuva napsauttamalla kuvaketta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B4BDD-9E5B-41C7-8471-0FD0B4155770}" type="datetimeFigureOut">
              <a:rPr lang="fi-FI"/>
              <a:pPr>
                <a:defRPr/>
              </a:pPr>
              <a:t>27.10.2015</a:t>
            </a:fld>
            <a:endParaRPr lang="fi-FI"/>
          </a:p>
        </p:txBody>
      </p:sp>
      <p:sp>
        <p:nvSpPr>
          <p:cNvPr id="3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4765D-B221-481E-B770-5693FF1E211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4"/>
          <p:cNvSpPr>
            <a:spLocks noGrp="1"/>
          </p:cNvSpPr>
          <p:nvPr>
            <p:ph type="dt" sz="half" idx="10"/>
          </p:nvPr>
        </p:nvSpPr>
        <p:spPr>
          <a:xfrm>
            <a:off x="3643313" y="6356350"/>
            <a:ext cx="12858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8E87B-C795-44B8-84C5-D3FCB4EAF97C}" type="datetimeFigureOut">
              <a:rPr lang="en-US"/>
              <a:pPr>
                <a:defRPr/>
              </a:pPr>
              <a:t>10/27/2015</a:t>
            </a:fld>
            <a:endParaRPr lang="en-US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43063" y="6356350"/>
            <a:ext cx="19288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000625" y="6356350"/>
            <a:ext cx="50006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BE9D3-30D3-42FD-8A6D-53E11013A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24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/>
          </p:nvPr>
        </p:nvSpPr>
        <p:spPr>
          <a:xfrm>
            <a:off x="457200" y="358775"/>
            <a:ext cx="8229600" cy="5767388"/>
          </a:xfrm>
        </p:spPr>
        <p:txBody>
          <a:bodyPr/>
          <a:lstStyle/>
          <a:p>
            <a:pPr lvl="0"/>
            <a:r>
              <a:rPr lang="en-US"/>
              <a:t>Muokkaa tekstin perustyylejä napsauttamalla</a:t>
            </a:r>
          </a:p>
          <a:p>
            <a:pPr lvl="1"/>
            <a:r>
              <a:rPr lang="en-US"/>
              <a:t>toinen taso</a:t>
            </a:r>
          </a:p>
          <a:p>
            <a:pPr lvl="2"/>
            <a:r>
              <a:rPr lang="en-US"/>
              <a:t>kolmas taso</a:t>
            </a:r>
          </a:p>
          <a:p>
            <a:pPr lvl="3"/>
            <a:r>
              <a:rPr lang="en-US"/>
              <a:t>neljäs taso</a:t>
            </a:r>
          </a:p>
          <a:p>
            <a:pPr lvl="4"/>
            <a:r>
              <a:rPr lang="en-US"/>
              <a:t>viides taso</a:t>
            </a:r>
            <a:endParaRPr lang="fi-FI"/>
          </a:p>
        </p:txBody>
      </p:sp>
      <p:sp>
        <p:nvSpPr>
          <p:cNvPr id="3" name="Rectangle 6"/>
          <p:cNvSpPr>
            <a:spLocks noGrp="1"/>
          </p:cNvSpPr>
          <p:nvPr>
            <p:ph type="dt" sz="half" idx="10"/>
          </p:nvPr>
        </p:nvSpPr>
        <p:spPr>
          <a:xfrm>
            <a:off x="3503613" y="6497638"/>
            <a:ext cx="2133600" cy="2365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DEAD3-4995-4FF0-B9DA-E831C07F4862}" type="datetimeFigureOut">
              <a:rPr lang="fi-FI"/>
              <a:pPr>
                <a:defRPr/>
              </a:pPr>
              <a:t>27.10.2015</a:t>
            </a:fld>
            <a:endParaRPr/>
          </a:p>
        </p:txBody>
      </p:sp>
      <p:sp>
        <p:nvSpPr>
          <p:cNvPr id="4" name="Rectangle 20"/>
          <p:cNvSpPr>
            <a:spLocks noGrp="1"/>
          </p:cNvSpPr>
          <p:nvPr>
            <p:ph type="ftr" sz="quarter" idx="11"/>
          </p:nvPr>
        </p:nvSpPr>
        <p:spPr>
          <a:xfrm>
            <a:off x="460375" y="6503988"/>
            <a:ext cx="2895600" cy="238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21"/>
          <p:cNvSpPr>
            <a:spLocks noGrp="1"/>
          </p:cNvSpPr>
          <p:nvPr>
            <p:ph type="sldNum" sz="quarter" idx="12"/>
          </p:nvPr>
        </p:nvSpPr>
        <p:spPr>
          <a:xfrm>
            <a:off x="6553200" y="6502400"/>
            <a:ext cx="2133600" cy="2365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F7526-B2DF-4AB4-A3F3-21C2ECCB6058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6858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usiv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107504" y="4293096"/>
            <a:ext cx="8928992" cy="2448272"/>
          </a:xfrm>
          <a:prstGeom prst="rect">
            <a:avLst/>
          </a:prstGeom>
          <a:solidFill>
            <a:srgbClr val="9FC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08" y="4221088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776" y="5445224"/>
            <a:ext cx="6400800" cy="1152128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pic>
        <p:nvPicPr>
          <p:cNvPr id="4" name="Kuva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76"/>
            <a:ext cx="2161032" cy="216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403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6758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1028" name="Suorakulmio 9"/>
          <p:cNvSpPr>
            <a:spLocks noChangeArrowheads="1"/>
          </p:cNvSpPr>
          <p:nvPr/>
        </p:nvSpPr>
        <p:spPr bwMode="auto">
          <a:xfrm>
            <a:off x="468313" y="6457950"/>
            <a:ext cx="2466975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F7F7F"/>
                </a:solidFill>
                <a:latin typeface="Calibri" pitchFamily="34" charset="0"/>
              </a:rPr>
              <a:t>ETELÄ-KARJALAN SOSIAALI- JA TERVEYSPIIRI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9" r:id="rId7"/>
    <p:sldLayoutId id="2147483684" r:id="rId8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j-lt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j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210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  <a:endParaRPr lang="fi-FI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 smtClean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60998" y="6504541"/>
            <a:ext cx="2895600" cy="236827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fi-FI" dirty="0" smtClean="0">
                <a:solidFill>
                  <a:srgbClr val="FFFFFF">
                    <a:lumMod val="50000"/>
                  </a:srgbClr>
                </a:solidFill>
              </a:rPr>
              <a:t>ETELÄ-KARJALAN SOSIAALI- JA TERVEYSPIIRI</a:t>
            </a:r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3503890" y="6498105"/>
            <a:ext cx="2133600" cy="236827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EE660F96-0EF1-422C-8FBE-6D945F8C0D30}" type="datetime1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27.10.2015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502650"/>
            <a:ext cx="2133600" cy="23682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7CCA48EC-F155-4776-813B-25E135F0F5A7}" type="slidenum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534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+mj-lt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00" kern="1200">
          <a:solidFill>
            <a:schemeClr val="tx1"/>
          </a:solidFill>
          <a:latin typeface="+mj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210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  <a:endParaRPr lang="fi-FI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 smtClean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60998" y="6504541"/>
            <a:ext cx="2895600" cy="236827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fi-FI" dirty="0" smtClean="0">
                <a:solidFill>
                  <a:srgbClr val="FFFFFF">
                    <a:lumMod val="50000"/>
                  </a:srgbClr>
                </a:solidFill>
              </a:rPr>
              <a:t>ETELÄ-KARJALAN SOSIAALI- JA TERVEYSPIIRI</a:t>
            </a:r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3503890" y="6498105"/>
            <a:ext cx="2133600" cy="236827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EE660F96-0EF1-422C-8FBE-6D945F8C0D30}" type="datetime1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27.10.2015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502650"/>
            <a:ext cx="2133600" cy="23682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7CCA48EC-F155-4776-813B-25E135F0F5A7}" type="slidenum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119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+mj-lt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00" kern="1200">
          <a:solidFill>
            <a:schemeClr val="tx1"/>
          </a:solidFill>
          <a:latin typeface="+mj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2.sld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5" Type="http://schemas.microsoft.com/office/2007/relationships/hdphoto" Target="../media/hdphoto4.wdp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ctrTitle"/>
          </p:nvPr>
        </p:nvSpPr>
        <p:spPr>
          <a:xfrm>
            <a:off x="286321" y="4221088"/>
            <a:ext cx="8857679" cy="1470025"/>
          </a:xfrm>
        </p:spPr>
        <p:txBody>
          <a:bodyPr/>
          <a:lstStyle/>
          <a:p>
            <a:pPr eaLnBrk="1" hangingPunct="1"/>
            <a:r>
              <a:rPr lang="fi-FI" dirty="0">
                <a:cs typeface="Arial" charset="0"/>
              </a:rPr>
              <a:t>Etelä-Karjalan sosiaali- ja terveyspiiri (Eksote) </a:t>
            </a:r>
            <a:r>
              <a:rPr lang="fi-FI" dirty="0" smtClean="0">
                <a:cs typeface="Arial" charset="0"/>
              </a:rPr>
              <a:t>kuntoutus</a:t>
            </a:r>
            <a:endParaRPr lang="fi-FI" sz="4400" dirty="0">
              <a:cs typeface="Arial" charset="0"/>
            </a:endParaRPr>
          </a:p>
        </p:txBody>
      </p:sp>
      <p:sp>
        <p:nvSpPr>
          <p:cNvPr id="10242" name="Subtitle 2"/>
          <p:cNvSpPr>
            <a:spLocks noGrp="1"/>
          </p:cNvSpPr>
          <p:nvPr>
            <p:ph type="subTitle" idx="1"/>
          </p:nvPr>
        </p:nvSpPr>
        <p:spPr>
          <a:xfrm>
            <a:off x="683568" y="5733256"/>
            <a:ext cx="7345064" cy="864840"/>
          </a:xfrm>
        </p:spPr>
        <p:txBody>
          <a:bodyPr/>
          <a:lstStyle/>
          <a:p>
            <a:pPr eaLnBrk="1" hangingPunct="1"/>
            <a:r>
              <a:rPr lang="fi-FI" sz="2400" dirty="0" smtClean="0">
                <a:solidFill>
                  <a:schemeClr val="tx1"/>
                </a:solidFill>
                <a:cs typeface="Arial" charset="0"/>
              </a:rPr>
              <a:t>Markku Hupli, kuntoutusjohtaja, fysiatrian ylilääkäri, LT, MQ, kivunhoidon ja kuntoutuksen erityispätevyys</a:t>
            </a:r>
          </a:p>
        </p:txBody>
      </p:sp>
      <p:sp>
        <p:nvSpPr>
          <p:cNvPr id="2" name="Tekstiruutu 1"/>
          <p:cNvSpPr txBox="1"/>
          <p:nvPr/>
        </p:nvSpPr>
        <p:spPr>
          <a:xfrm>
            <a:off x="251520" y="1988840"/>
            <a:ext cx="26286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TYP-päivät</a:t>
            </a:r>
            <a:r>
              <a:rPr lang="fi-FI" dirty="0" smtClean="0"/>
              <a:t>, Lappeenranta 28.10.2015</a:t>
            </a:r>
            <a:endParaRPr lang="fi-FI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72752"/>
            <a:ext cx="4578350" cy="343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583584" y="274638"/>
            <a:ext cx="5148656" cy="113813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fi-FI" dirty="0" smtClean="0"/>
              <a:t>Kuntoutus hallinto</a:t>
            </a:r>
            <a:br>
              <a:rPr lang="fi-FI" dirty="0" smtClean="0"/>
            </a:br>
            <a:r>
              <a:rPr lang="fi-FI" sz="1400" dirty="0" smtClean="0">
                <a:solidFill>
                  <a:schemeClr val="tx1"/>
                </a:solidFill>
              </a:rPr>
              <a:t>Fysiatrian poliklinikka, kehitysvammapoliklinikka</a:t>
            </a:r>
            <a:br>
              <a:rPr lang="fi-FI" sz="1400" dirty="0" smtClean="0">
                <a:solidFill>
                  <a:schemeClr val="tx1"/>
                </a:solidFill>
              </a:rPr>
            </a:br>
            <a:r>
              <a:rPr lang="fi-FI" sz="1400" dirty="0" err="1" smtClean="0">
                <a:solidFill>
                  <a:schemeClr val="tx1"/>
                </a:solidFill>
              </a:rPr>
              <a:t>SYV-poliklinikka</a:t>
            </a:r>
            <a:r>
              <a:rPr lang="fi-FI" sz="1400" dirty="0" smtClean="0">
                <a:solidFill>
                  <a:schemeClr val="tx1"/>
                </a:solidFill>
              </a:rPr>
              <a:t>, vaikeavammaispoliklinikka</a:t>
            </a:r>
            <a:br>
              <a:rPr lang="fi-FI" sz="1400" dirty="0" smtClean="0">
                <a:solidFill>
                  <a:schemeClr val="tx1"/>
                </a:solidFill>
              </a:rPr>
            </a:br>
            <a:r>
              <a:rPr lang="fi-FI" sz="1400" dirty="0" smtClean="0">
                <a:solidFill>
                  <a:schemeClr val="tx1"/>
                </a:solidFill>
              </a:rPr>
              <a:t>Kotihoidon ylilääkäri</a:t>
            </a:r>
            <a:endParaRPr lang="fi-FI" sz="1400" dirty="0">
              <a:solidFill>
                <a:schemeClr val="tx1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470484"/>
            <a:ext cx="7884000" cy="4838836"/>
          </a:xfrm>
        </p:spPr>
        <p:txBody>
          <a:bodyPr/>
          <a:lstStyle/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fi-FI" dirty="0" smtClean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>
                <a:solidFill>
                  <a:srgbClr val="FFFFFF">
                    <a:lumMod val="50000"/>
                  </a:srgbClr>
                </a:solidFill>
              </a:rPr>
              <a:t>ETELÄ-KARJALAN SOSIAALI- JA TERVEYSPIIRI</a:t>
            </a:r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F28D9-2E08-4A26-8510-80BD68C42CCC}" type="datetime1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27.10.2015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48EC-F155-4776-813B-25E135F0F5A7}" type="slidenum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10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Pyöristetty suorakulmio 7"/>
          <p:cNvSpPr/>
          <p:nvPr/>
        </p:nvSpPr>
        <p:spPr>
          <a:xfrm>
            <a:off x="748072" y="1628800"/>
            <a:ext cx="2016000" cy="85881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tx1"/>
                </a:solidFill>
              </a:rPr>
              <a:t>Armilan Kuntoutuskeskus</a:t>
            </a:r>
          </a:p>
          <a:p>
            <a:pPr algn="ctr"/>
            <a:r>
              <a:rPr lang="fi-FI" sz="1400" dirty="0" smtClean="0">
                <a:solidFill>
                  <a:schemeClr val="tx1"/>
                </a:solidFill>
              </a:rPr>
              <a:t>Johtaja Jouko Saramies</a:t>
            </a:r>
          </a:p>
          <a:p>
            <a:pPr algn="ctr"/>
            <a:endParaRPr lang="fi-FI" sz="1200" dirty="0">
              <a:solidFill>
                <a:srgbClr val="FFFFFF"/>
              </a:solidFill>
            </a:endParaRPr>
          </a:p>
        </p:txBody>
      </p:sp>
      <p:sp>
        <p:nvSpPr>
          <p:cNvPr id="12" name="Pyöristetty suorakulmio 11"/>
          <p:cNvSpPr/>
          <p:nvPr/>
        </p:nvSpPr>
        <p:spPr>
          <a:xfrm>
            <a:off x="5975712" y="2654964"/>
            <a:ext cx="2016224" cy="576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200" dirty="0" smtClean="0">
              <a:solidFill>
                <a:schemeClr val="tx1"/>
              </a:solidFill>
            </a:endParaRP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Asiantuntijapalvelut</a:t>
            </a:r>
          </a:p>
          <a:p>
            <a:pPr algn="ctr"/>
            <a:endParaRPr lang="fi-FI" sz="1200" dirty="0">
              <a:solidFill>
                <a:srgbClr val="FFFFFF"/>
              </a:solidFill>
            </a:endParaRPr>
          </a:p>
        </p:txBody>
      </p:sp>
      <p:sp>
        <p:nvSpPr>
          <p:cNvPr id="13" name="Pyöristetty suorakulmio 12"/>
          <p:cNvSpPr/>
          <p:nvPr/>
        </p:nvSpPr>
        <p:spPr>
          <a:xfrm>
            <a:off x="3347864" y="1628800"/>
            <a:ext cx="2016000" cy="86409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tx1"/>
                </a:solidFill>
              </a:rPr>
              <a:t>Terapiapalvelut</a:t>
            </a:r>
          </a:p>
          <a:p>
            <a:pPr algn="ctr"/>
            <a:r>
              <a:rPr lang="fi-FI" sz="1400" dirty="0" smtClean="0">
                <a:solidFill>
                  <a:schemeClr val="tx1"/>
                </a:solidFill>
              </a:rPr>
              <a:t>Palvelupäällikkö Titta Karppinen</a:t>
            </a:r>
            <a:endParaRPr lang="fi-FI" sz="1400" dirty="0">
              <a:solidFill>
                <a:schemeClr val="tx1"/>
              </a:solidFill>
            </a:endParaRPr>
          </a:p>
        </p:txBody>
      </p:sp>
      <p:sp>
        <p:nvSpPr>
          <p:cNvPr id="14" name="Pyöristetty suorakulmio 13"/>
          <p:cNvSpPr/>
          <p:nvPr/>
        </p:nvSpPr>
        <p:spPr>
          <a:xfrm>
            <a:off x="748072" y="2633436"/>
            <a:ext cx="2016000" cy="576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200" dirty="0" smtClean="0">
              <a:solidFill>
                <a:schemeClr val="tx1"/>
              </a:solidFill>
            </a:endParaRP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Kuntoutusyksikkö</a:t>
            </a: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Osasto 1</a:t>
            </a:r>
          </a:p>
          <a:p>
            <a:pPr algn="ctr"/>
            <a:endParaRPr lang="fi-FI" sz="1200" dirty="0">
              <a:solidFill>
                <a:schemeClr val="tx1"/>
              </a:solidFill>
            </a:endParaRPr>
          </a:p>
        </p:txBody>
      </p:sp>
      <p:sp>
        <p:nvSpPr>
          <p:cNvPr id="15" name="Pyöristetty suorakulmio 14"/>
          <p:cNvSpPr/>
          <p:nvPr/>
        </p:nvSpPr>
        <p:spPr>
          <a:xfrm>
            <a:off x="744990" y="3209436"/>
            <a:ext cx="2016000" cy="576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Osasto 2</a:t>
            </a: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= hallinnollinen tila</a:t>
            </a:r>
            <a:endParaRPr lang="fi-FI" sz="1200" dirty="0">
              <a:solidFill>
                <a:schemeClr val="tx1"/>
              </a:solidFill>
            </a:endParaRPr>
          </a:p>
        </p:txBody>
      </p:sp>
      <p:sp>
        <p:nvSpPr>
          <p:cNvPr id="16" name="Pyöristetty suorakulmio 15"/>
          <p:cNvSpPr/>
          <p:nvPr/>
        </p:nvSpPr>
        <p:spPr>
          <a:xfrm>
            <a:off x="731804" y="3797232"/>
            <a:ext cx="2016000" cy="576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200" dirty="0" smtClean="0">
              <a:solidFill>
                <a:schemeClr val="tx1"/>
              </a:solidFill>
            </a:endParaRP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Vaativa kuntoutus </a:t>
            </a: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Osasto 3</a:t>
            </a: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(Minna Linna)</a:t>
            </a:r>
          </a:p>
          <a:p>
            <a:pPr algn="ctr"/>
            <a:endParaRPr lang="fi-FI" sz="1200" dirty="0">
              <a:solidFill>
                <a:srgbClr val="FF0000"/>
              </a:solidFill>
            </a:endParaRPr>
          </a:p>
        </p:txBody>
      </p:sp>
      <p:sp>
        <p:nvSpPr>
          <p:cNvPr id="17" name="Pyöristetty suorakulmio 16"/>
          <p:cNvSpPr/>
          <p:nvPr/>
        </p:nvSpPr>
        <p:spPr>
          <a:xfrm>
            <a:off x="717740" y="4373231"/>
            <a:ext cx="2016000" cy="92417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200" dirty="0" smtClean="0">
              <a:solidFill>
                <a:schemeClr val="tx1"/>
              </a:solidFill>
            </a:endParaRP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Palliatiivisen hoidon yksikkö (palliatiivinen </a:t>
            </a:r>
            <a:r>
              <a:rPr lang="fi-FI" sz="1200" dirty="0" err="1" smtClean="0">
                <a:solidFill>
                  <a:schemeClr val="tx1"/>
                </a:solidFill>
              </a:rPr>
              <a:t>pkl</a:t>
            </a:r>
            <a:r>
              <a:rPr lang="fi-FI" sz="1200" dirty="0" smtClean="0">
                <a:solidFill>
                  <a:schemeClr val="tx1"/>
                </a:solidFill>
              </a:rPr>
              <a:t> ) saattohoito-osasto)</a:t>
            </a: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 Osasto 4</a:t>
            </a: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Ylil. Eero Vuorinen</a:t>
            </a:r>
          </a:p>
          <a:p>
            <a:pPr algn="ctr"/>
            <a:endParaRPr lang="fi-FI" sz="1200" dirty="0">
              <a:solidFill>
                <a:srgbClr val="FFFFFF"/>
              </a:solidFill>
            </a:endParaRPr>
          </a:p>
        </p:txBody>
      </p:sp>
      <p:sp>
        <p:nvSpPr>
          <p:cNvPr id="18" name="Pyöristetty suorakulmio 17"/>
          <p:cNvSpPr/>
          <p:nvPr/>
        </p:nvSpPr>
        <p:spPr>
          <a:xfrm>
            <a:off x="744990" y="5297405"/>
            <a:ext cx="2016000" cy="576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200" dirty="0" smtClean="0">
              <a:solidFill>
                <a:srgbClr val="FFFFFF"/>
              </a:solidFill>
            </a:endParaRP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Yle ja kuntoutus</a:t>
            </a: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 osasto 5</a:t>
            </a:r>
          </a:p>
          <a:p>
            <a:pPr algn="ctr"/>
            <a:endParaRPr lang="fi-FI" sz="1200" dirty="0">
              <a:solidFill>
                <a:srgbClr val="FFFFFF"/>
              </a:solidFill>
            </a:endParaRPr>
          </a:p>
        </p:txBody>
      </p:sp>
      <p:sp>
        <p:nvSpPr>
          <p:cNvPr id="19" name="Pyöristetty suorakulmio 18"/>
          <p:cNvSpPr/>
          <p:nvPr/>
        </p:nvSpPr>
        <p:spPr>
          <a:xfrm>
            <a:off x="3342144" y="2623402"/>
            <a:ext cx="2016000" cy="576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200" dirty="0" smtClean="0">
              <a:solidFill>
                <a:schemeClr val="tx1"/>
              </a:solidFill>
            </a:endParaRP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ESH Fysioterapia</a:t>
            </a:r>
          </a:p>
          <a:p>
            <a:pPr algn="ctr"/>
            <a:endParaRPr lang="fi-FI" sz="1200" dirty="0">
              <a:solidFill>
                <a:srgbClr val="FFFFFF"/>
              </a:solidFill>
            </a:endParaRPr>
          </a:p>
        </p:txBody>
      </p:sp>
      <p:sp>
        <p:nvSpPr>
          <p:cNvPr id="20" name="Pyöristetty suorakulmio 19"/>
          <p:cNvSpPr/>
          <p:nvPr/>
        </p:nvSpPr>
        <p:spPr>
          <a:xfrm>
            <a:off x="3342144" y="3199402"/>
            <a:ext cx="2016000" cy="576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200" dirty="0" smtClean="0">
              <a:solidFill>
                <a:schemeClr val="tx1"/>
              </a:solidFill>
            </a:endParaRP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PTH Fysioterapia</a:t>
            </a:r>
          </a:p>
          <a:p>
            <a:pPr algn="ctr"/>
            <a:endParaRPr lang="fi-FI" sz="1200" dirty="0">
              <a:solidFill>
                <a:srgbClr val="FFFFFF"/>
              </a:solidFill>
            </a:endParaRPr>
          </a:p>
        </p:txBody>
      </p:sp>
      <p:sp>
        <p:nvSpPr>
          <p:cNvPr id="21" name="Pyöristetty suorakulmio 20"/>
          <p:cNvSpPr/>
          <p:nvPr/>
        </p:nvSpPr>
        <p:spPr>
          <a:xfrm>
            <a:off x="5990923" y="3221232"/>
            <a:ext cx="2016000" cy="576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200" dirty="0" smtClean="0">
              <a:solidFill>
                <a:schemeClr val="tx1"/>
              </a:solidFill>
            </a:endParaRP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Työvoiman palvelukeskus</a:t>
            </a:r>
          </a:p>
          <a:p>
            <a:pPr algn="ctr"/>
            <a:endParaRPr lang="fi-FI" sz="1200" dirty="0">
              <a:solidFill>
                <a:srgbClr val="FFFFFF"/>
              </a:solidFill>
            </a:endParaRPr>
          </a:p>
        </p:txBody>
      </p:sp>
      <p:sp>
        <p:nvSpPr>
          <p:cNvPr id="22" name="Pyöristetty suorakulmio 21"/>
          <p:cNvSpPr/>
          <p:nvPr/>
        </p:nvSpPr>
        <p:spPr>
          <a:xfrm>
            <a:off x="5973846" y="3790936"/>
            <a:ext cx="2016000" cy="576000"/>
          </a:xfrm>
          <a:prstGeom prst="roundRect">
            <a:avLst/>
          </a:prstGeom>
          <a:solidFill>
            <a:schemeClr val="accent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200" dirty="0" smtClean="0">
              <a:solidFill>
                <a:schemeClr val="tx1"/>
              </a:solidFill>
            </a:endParaRP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Kuntoutuspoliklinikka</a:t>
            </a: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Ylilääkäri Satu Luoto</a:t>
            </a:r>
          </a:p>
          <a:p>
            <a:pPr algn="ctr"/>
            <a:endParaRPr lang="fi-FI" sz="1200" dirty="0">
              <a:solidFill>
                <a:srgbClr val="FFFFFF"/>
              </a:solidFill>
            </a:endParaRPr>
          </a:p>
        </p:txBody>
      </p:sp>
      <p:sp>
        <p:nvSpPr>
          <p:cNvPr id="23" name="Pyöristetty suorakulmio 22"/>
          <p:cNvSpPr/>
          <p:nvPr/>
        </p:nvSpPr>
        <p:spPr>
          <a:xfrm>
            <a:off x="5993460" y="4366936"/>
            <a:ext cx="2016000" cy="576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200" dirty="0" smtClean="0">
              <a:solidFill>
                <a:schemeClr val="tx1"/>
              </a:solidFill>
            </a:endParaRP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Apuväline- ja toimintakykykeskus</a:t>
            </a:r>
          </a:p>
          <a:p>
            <a:pPr algn="ctr"/>
            <a:endParaRPr lang="fi-FI" sz="1200" dirty="0">
              <a:solidFill>
                <a:schemeClr val="tx1"/>
              </a:solidFill>
            </a:endParaRPr>
          </a:p>
        </p:txBody>
      </p:sp>
      <p:sp>
        <p:nvSpPr>
          <p:cNvPr id="24" name="Pyöristetty suorakulmio 23"/>
          <p:cNvSpPr/>
          <p:nvPr/>
        </p:nvSpPr>
        <p:spPr>
          <a:xfrm>
            <a:off x="717740" y="5891740"/>
            <a:ext cx="2016000" cy="72008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200" dirty="0" smtClean="0">
              <a:solidFill>
                <a:schemeClr val="tx1"/>
              </a:solidFill>
            </a:endParaRPr>
          </a:p>
          <a:p>
            <a:pPr algn="ctr"/>
            <a:r>
              <a:rPr lang="fi-FI" sz="1200" dirty="0" err="1" smtClean="0">
                <a:solidFill>
                  <a:schemeClr val="tx1"/>
                </a:solidFill>
              </a:rPr>
              <a:t>Psykogeriatrinen</a:t>
            </a:r>
            <a:r>
              <a:rPr lang="fi-FI" sz="1200" dirty="0" smtClean="0">
                <a:solidFill>
                  <a:schemeClr val="tx1"/>
                </a:solidFill>
              </a:rPr>
              <a:t> kuntoutus osasto 6</a:t>
            </a: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Geriatriylilääkäri Marja-Riitta Jaakkola</a:t>
            </a:r>
          </a:p>
          <a:p>
            <a:pPr algn="ctr"/>
            <a:endParaRPr lang="fi-FI" sz="1200" dirty="0">
              <a:solidFill>
                <a:schemeClr val="tx1"/>
              </a:solidFill>
            </a:endParaRPr>
          </a:p>
        </p:txBody>
      </p:sp>
      <p:sp>
        <p:nvSpPr>
          <p:cNvPr id="25" name="Pyöristetty suorakulmio 24"/>
          <p:cNvSpPr/>
          <p:nvPr/>
        </p:nvSpPr>
        <p:spPr>
          <a:xfrm>
            <a:off x="3347864" y="3775402"/>
            <a:ext cx="2016000" cy="576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200" dirty="0" smtClean="0">
              <a:solidFill>
                <a:schemeClr val="tx1"/>
              </a:solidFill>
            </a:endParaRP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Jatko- ja kotikuntoutuksen fysioterapia</a:t>
            </a:r>
          </a:p>
          <a:p>
            <a:pPr algn="ctr"/>
            <a:endParaRPr lang="fi-FI" sz="1200" dirty="0">
              <a:solidFill>
                <a:srgbClr val="FFFFFF"/>
              </a:solidFill>
            </a:endParaRPr>
          </a:p>
        </p:txBody>
      </p:sp>
      <p:sp>
        <p:nvSpPr>
          <p:cNvPr id="26" name="Pyöristetty suorakulmio 25"/>
          <p:cNvSpPr/>
          <p:nvPr/>
        </p:nvSpPr>
        <p:spPr>
          <a:xfrm>
            <a:off x="3359304" y="4351402"/>
            <a:ext cx="2016000" cy="576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200" dirty="0" smtClean="0">
              <a:solidFill>
                <a:schemeClr val="tx1"/>
              </a:solidFill>
            </a:endParaRPr>
          </a:p>
          <a:p>
            <a:pPr algn="ctr"/>
            <a:r>
              <a:rPr lang="fi-FI" sz="1200" dirty="0" smtClean="0">
                <a:solidFill>
                  <a:schemeClr val="tx1"/>
                </a:solidFill>
              </a:rPr>
              <a:t>Toimintaterapia</a:t>
            </a:r>
          </a:p>
          <a:p>
            <a:pPr algn="ctr"/>
            <a:endParaRPr lang="fi-FI" sz="1200" dirty="0">
              <a:solidFill>
                <a:srgbClr val="FFFFFF"/>
              </a:solidFill>
            </a:endParaRPr>
          </a:p>
        </p:txBody>
      </p:sp>
      <p:sp>
        <p:nvSpPr>
          <p:cNvPr id="27" name="Pyöristetty suorakulmio 26"/>
          <p:cNvSpPr/>
          <p:nvPr/>
        </p:nvSpPr>
        <p:spPr>
          <a:xfrm>
            <a:off x="5973846" y="1623520"/>
            <a:ext cx="2016000" cy="86409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tx1"/>
                </a:solidFill>
              </a:rPr>
              <a:t>Työ- ja toimintakyvyn osaamiskeskus</a:t>
            </a:r>
          </a:p>
          <a:p>
            <a:pPr algn="ctr"/>
            <a:r>
              <a:rPr lang="fi-FI" sz="1400" dirty="0" smtClean="0">
                <a:solidFill>
                  <a:schemeClr val="tx1"/>
                </a:solidFill>
              </a:rPr>
              <a:t>Johtaja Tuomas Yliruka</a:t>
            </a:r>
            <a:endParaRPr lang="fi-FI" sz="1400" dirty="0">
              <a:solidFill>
                <a:schemeClr val="tx1"/>
              </a:solidFill>
            </a:endParaRPr>
          </a:p>
        </p:txBody>
      </p:sp>
      <p:sp>
        <p:nvSpPr>
          <p:cNvPr id="5" name="Tekstiruutu 4"/>
          <p:cNvSpPr txBox="1"/>
          <p:nvPr/>
        </p:nvSpPr>
        <p:spPr>
          <a:xfrm>
            <a:off x="3525350" y="5051451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Lääkäripalvelut tulivat aiemmin </a:t>
            </a:r>
            <a:r>
              <a:rPr lang="fi-FI" dirty="0" err="1" smtClean="0"/>
              <a:t>TYP:iin</a:t>
            </a:r>
            <a:r>
              <a:rPr lang="fi-FI" dirty="0" smtClean="0"/>
              <a:t> terveysasemilta, nyt 1.1.2014 alkaen kuntoutustutkimuspoliklinikalta (työterveyshuollon el ja fysiatrian el)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7880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graphicFrame>
        <p:nvGraphicFramePr>
          <p:cNvPr id="3" name="Objekti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2573171"/>
              </p:ext>
            </p:extLst>
          </p:nvPr>
        </p:nvGraphicFramePr>
        <p:xfrm>
          <a:off x="0" y="457199"/>
          <a:ext cx="8388424" cy="6240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2" name="Dia" r:id="rId3" imgW="9869358" imgH="7400689" progId="PowerPoint.Slide.12">
                  <p:embed/>
                </p:oleObj>
              </mc:Choice>
              <mc:Fallback>
                <p:oleObj name="Dia" r:id="rId3" imgW="9869358" imgH="7400689" progId="PowerPoint.Slide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57199"/>
                        <a:ext cx="8388424" cy="624044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uorakulmio 3"/>
          <p:cNvSpPr/>
          <p:nvPr/>
        </p:nvSpPr>
        <p:spPr>
          <a:xfrm>
            <a:off x="2699792" y="1700808"/>
            <a:ext cx="1584176" cy="457200"/>
          </a:xfrm>
          <a:prstGeom prst="rect">
            <a:avLst/>
          </a:prstGeom>
          <a:solidFill>
            <a:srgbClr val="FFFF00"/>
          </a:solidFill>
          <a:ln w="38100">
            <a:solidFill>
              <a:srgbClr val="9FC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tx1"/>
                </a:solidFill>
              </a:rPr>
              <a:t>Kuntoutus</a:t>
            </a:r>
          </a:p>
          <a:p>
            <a:pPr algn="ctr"/>
            <a:r>
              <a:rPr lang="fi-FI" sz="1400" dirty="0" smtClean="0">
                <a:solidFill>
                  <a:schemeClr val="tx1"/>
                </a:solidFill>
              </a:rPr>
              <a:t>akuuttivaiheessa</a:t>
            </a:r>
            <a:endParaRPr lang="fi-FI" sz="1400" dirty="0">
              <a:solidFill>
                <a:schemeClr val="tx1"/>
              </a:solidFill>
            </a:endParaRPr>
          </a:p>
        </p:txBody>
      </p:sp>
      <p:sp>
        <p:nvSpPr>
          <p:cNvPr id="5" name="Suorakulmio 4"/>
          <p:cNvSpPr/>
          <p:nvPr/>
        </p:nvSpPr>
        <p:spPr>
          <a:xfrm>
            <a:off x="7308304" y="2996952"/>
            <a:ext cx="1584176" cy="576064"/>
          </a:xfrm>
          <a:prstGeom prst="rect">
            <a:avLst/>
          </a:prstGeom>
          <a:solidFill>
            <a:srgbClr val="FFFF00"/>
          </a:solidFill>
          <a:ln w="38100">
            <a:solidFill>
              <a:srgbClr val="9FC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400" dirty="0" smtClean="0">
              <a:solidFill>
                <a:schemeClr val="tx1"/>
              </a:solidFill>
            </a:endParaRPr>
          </a:p>
          <a:p>
            <a:pPr algn="ctr"/>
            <a:r>
              <a:rPr lang="fi-FI" sz="1400" dirty="0" smtClean="0">
                <a:solidFill>
                  <a:schemeClr val="tx1"/>
                </a:solidFill>
              </a:rPr>
              <a:t>Kotikuntoutus</a:t>
            </a:r>
          </a:p>
          <a:p>
            <a:pPr algn="ctr"/>
            <a:endParaRPr lang="fi-FI" sz="1400" dirty="0">
              <a:solidFill>
                <a:schemeClr val="tx1"/>
              </a:solidFill>
            </a:endParaRPr>
          </a:p>
        </p:txBody>
      </p:sp>
      <p:sp>
        <p:nvSpPr>
          <p:cNvPr id="6" name="Suorakulmio 5"/>
          <p:cNvSpPr/>
          <p:nvPr/>
        </p:nvSpPr>
        <p:spPr>
          <a:xfrm>
            <a:off x="2688178" y="2611760"/>
            <a:ext cx="1584176" cy="457200"/>
          </a:xfrm>
          <a:prstGeom prst="rect">
            <a:avLst/>
          </a:prstGeom>
          <a:solidFill>
            <a:srgbClr val="FFFF00"/>
          </a:solidFill>
          <a:ln w="38100">
            <a:solidFill>
              <a:srgbClr val="9FC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tx1"/>
                </a:solidFill>
              </a:rPr>
              <a:t>Kuntoutus</a:t>
            </a:r>
          </a:p>
          <a:p>
            <a:pPr algn="ctr"/>
            <a:r>
              <a:rPr lang="fi-FI" sz="1400" dirty="0" smtClean="0">
                <a:solidFill>
                  <a:schemeClr val="tx1"/>
                </a:solidFill>
              </a:rPr>
              <a:t>akuuttivaiheessa</a:t>
            </a:r>
            <a:endParaRPr lang="fi-FI" sz="1400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728662" y="88872"/>
            <a:ext cx="7686675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fi-FI" sz="2400" b="1" smtClean="0"/>
              <a:t> Kuntoutuksen alueellinen organisaatio</a:t>
            </a:r>
            <a:endParaRPr lang="fi-FI" sz="2400" b="1" dirty="0" smtClean="0"/>
          </a:p>
        </p:txBody>
      </p:sp>
      <p:sp>
        <p:nvSpPr>
          <p:cNvPr id="8" name="Suorakulmio 7"/>
          <p:cNvSpPr/>
          <p:nvPr/>
        </p:nvSpPr>
        <p:spPr>
          <a:xfrm>
            <a:off x="4427984" y="2875070"/>
            <a:ext cx="1584176" cy="576064"/>
          </a:xfrm>
          <a:prstGeom prst="rect">
            <a:avLst/>
          </a:prstGeom>
          <a:solidFill>
            <a:srgbClr val="FFFF00"/>
          </a:solidFill>
          <a:ln w="38100">
            <a:solidFill>
              <a:srgbClr val="9FC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400" dirty="0" smtClean="0">
              <a:solidFill>
                <a:schemeClr val="tx1"/>
              </a:solidFill>
            </a:endParaRPr>
          </a:p>
          <a:p>
            <a:pPr algn="ctr"/>
            <a:r>
              <a:rPr lang="fi-FI" sz="1400" dirty="0" smtClean="0">
                <a:solidFill>
                  <a:schemeClr val="tx1"/>
                </a:solidFill>
              </a:rPr>
              <a:t>Kotikuntoutus</a:t>
            </a:r>
          </a:p>
          <a:p>
            <a:pPr algn="ctr"/>
            <a:endParaRPr lang="fi-FI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47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7482" y="116632"/>
            <a:ext cx="8229600" cy="1577231"/>
          </a:xfrm>
        </p:spPr>
        <p:txBody>
          <a:bodyPr/>
          <a:lstStyle/>
          <a:p>
            <a:r>
              <a:rPr lang="fi-FI" sz="2000" b="1" dirty="0" smtClean="0">
                <a:latin typeface="Helvetica" pitchFamily="34" charset="0"/>
                <a:cs typeface="Arial" charset="0"/>
              </a:rPr>
              <a:t>TAVOITE: Alueellisesti koordinoitu kuntoutus</a:t>
            </a:r>
            <a:r>
              <a:rPr lang="fi-FI" sz="2000" dirty="0" smtClean="0">
                <a:latin typeface="Helvetica" pitchFamily="34" charset="0"/>
                <a:cs typeface="Arial" charset="0"/>
              </a:rPr>
              <a:t/>
            </a:r>
            <a:br>
              <a:rPr lang="fi-FI" sz="2000" dirty="0" smtClean="0">
                <a:latin typeface="Helvetica" pitchFamily="34" charset="0"/>
                <a:cs typeface="Arial" charset="0"/>
              </a:rPr>
            </a:br>
            <a:r>
              <a:rPr lang="fi-FI" sz="2000" dirty="0" smtClean="0">
                <a:latin typeface="Helvetica" pitchFamily="34" charset="0"/>
                <a:cs typeface="Arial" charset="0"/>
              </a:rPr>
              <a:t> - </a:t>
            </a:r>
            <a:r>
              <a:rPr lang="fi-FI" sz="2000" b="1" dirty="0" smtClean="0">
                <a:solidFill>
                  <a:srgbClr val="FF0000"/>
                </a:solidFill>
                <a:latin typeface="Helvetica" pitchFamily="34" charset="0"/>
                <a:cs typeface="Arial" charset="0"/>
              </a:rPr>
              <a:t>tärkein laitosjaksojen lyhentäjä, tärkeä </a:t>
            </a:r>
            <a:br>
              <a:rPr lang="fi-FI" sz="2000" b="1" dirty="0" smtClean="0">
                <a:solidFill>
                  <a:srgbClr val="FF0000"/>
                </a:solidFill>
                <a:latin typeface="Helvetica" pitchFamily="34" charset="0"/>
                <a:cs typeface="Arial" charset="0"/>
              </a:rPr>
            </a:br>
            <a:r>
              <a:rPr lang="fi-FI" sz="2000" b="1" dirty="0" smtClean="0">
                <a:solidFill>
                  <a:srgbClr val="FF0000"/>
                </a:solidFill>
                <a:latin typeface="Helvetica" pitchFamily="34" charset="0"/>
                <a:cs typeface="Arial" charset="0"/>
              </a:rPr>
              <a:t>myös kotona asumisen tukena, takaamassa laitoshoidon </a:t>
            </a:r>
            <a:br>
              <a:rPr lang="fi-FI" sz="2000" b="1" dirty="0" smtClean="0">
                <a:solidFill>
                  <a:srgbClr val="FF0000"/>
                </a:solidFill>
                <a:latin typeface="Helvetica" pitchFamily="34" charset="0"/>
                <a:cs typeface="Arial" charset="0"/>
              </a:rPr>
            </a:br>
            <a:r>
              <a:rPr lang="fi-FI" sz="2000" b="1" dirty="0" smtClean="0">
                <a:solidFill>
                  <a:srgbClr val="FF0000"/>
                </a:solidFill>
                <a:latin typeface="Helvetica" pitchFamily="34" charset="0"/>
                <a:cs typeface="Arial" charset="0"/>
              </a:rPr>
              <a:t>purun </a:t>
            </a:r>
            <a:r>
              <a:rPr lang="fi-FI" sz="2000" b="1" dirty="0" smtClean="0">
                <a:solidFill>
                  <a:srgbClr val="FF0000"/>
                </a:solidFill>
                <a:latin typeface="Helvetica" pitchFamily="34" charset="0"/>
                <a:cs typeface="Arial" charset="0"/>
              </a:rPr>
              <a:t>onnistumista </a:t>
            </a:r>
            <a:r>
              <a:rPr lang="fi-FI" sz="2000" b="1" dirty="0">
                <a:solidFill>
                  <a:srgbClr val="FF0000"/>
                </a:solidFill>
                <a:latin typeface="Helvetica" pitchFamily="34" charset="0"/>
                <a:cs typeface="Arial" charset="0"/>
              </a:rPr>
              <a:t/>
            </a:r>
            <a:br>
              <a:rPr lang="fi-FI" sz="2000" b="1" dirty="0">
                <a:solidFill>
                  <a:srgbClr val="FF0000"/>
                </a:solidFill>
                <a:latin typeface="Helvetica" pitchFamily="34" charset="0"/>
                <a:cs typeface="Arial" charset="0"/>
              </a:rPr>
            </a:br>
            <a:endParaRPr lang="fi-FI" sz="2800" b="1" dirty="0" smtClean="0">
              <a:solidFill>
                <a:srgbClr val="FF0000"/>
              </a:solidFill>
              <a:latin typeface="Helvetica" pitchFamily="34" charset="0"/>
              <a:cs typeface="Arial" charset="0"/>
            </a:endParaRPr>
          </a:p>
        </p:txBody>
      </p:sp>
      <p:sp>
        <p:nvSpPr>
          <p:cNvPr id="19458" name="Text Box 17"/>
          <p:cNvSpPr txBox="1">
            <a:spLocks noChangeArrowheads="1"/>
          </p:cNvSpPr>
          <p:nvPr/>
        </p:nvSpPr>
        <p:spPr bwMode="auto">
          <a:xfrm>
            <a:off x="0" y="4508500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i-FI" sz="2000" b="1" dirty="0">
                <a:ea typeface="ＭＳ Ｐゴシック"/>
                <a:cs typeface="ＭＳ Ｐゴシック"/>
              </a:rPr>
              <a:t>Toimivassa järjestelmässä kuntoutus alkaa jo akuutissa hoidossa ja lopullinen sijoitus tehdään </a:t>
            </a:r>
            <a:r>
              <a:rPr lang="fi-FI" sz="2000" b="1" dirty="0" smtClean="0">
                <a:ea typeface="ＭＳ Ｐゴシック"/>
                <a:cs typeface="ＭＳ Ｐゴシック"/>
              </a:rPr>
              <a:t>vasta kuntoutusjakson, joka jatkuu vielä kotona, </a:t>
            </a:r>
            <a:r>
              <a:rPr lang="fi-FI" sz="2000" b="1" dirty="0">
                <a:ea typeface="ＭＳ Ｐゴシック"/>
                <a:cs typeface="ＭＳ Ｐゴシック"/>
              </a:rPr>
              <a:t>tulosten perusteella</a:t>
            </a:r>
          </a:p>
          <a:p>
            <a:pPr algn="ctr">
              <a:spcBef>
                <a:spcPct val="50000"/>
              </a:spcBef>
            </a:pPr>
            <a:r>
              <a:rPr lang="fi-FI" b="1" dirty="0">
                <a:ea typeface="ＭＳ Ｐゴシック"/>
                <a:cs typeface="ＭＳ Ｐゴシック"/>
              </a:rPr>
              <a:t>- </a:t>
            </a:r>
            <a:r>
              <a:rPr lang="fi-FI" b="1" dirty="0" smtClean="0">
                <a:ea typeface="ＭＳ Ｐゴシック"/>
                <a:cs typeface="ＭＳ Ｐゴシック"/>
              </a:rPr>
              <a:t>Aiempi </a:t>
            </a:r>
            <a:r>
              <a:rPr lang="fi-FI" b="1" dirty="0" smtClean="0">
                <a:ea typeface="ＭＳ Ｐゴシック"/>
                <a:cs typeface="ＭＳ Ｐゴシック"/>
              </a:rPr>
              <a:t>Suomen terveydenhoitojärjestelmä </a:t>
            </a:r>
            <a:r>
              <a:rPr lang="fi-FI" b="1" dirty="0">
                <a:ea typeface="ＭＳ Ｐゴシック"/>
                <a:cs typeface="ＭＳ Ｐゴシック"/>
              </a:rPr>
              <a:t>sijoittaa (pysyvästi) laitokseen ENNEN kuntoutusta, koska jatkohoito on tähdätty sairauksista toipumiseen, ei kuntoutukseen</a:t>
            </a:r>
          </a:p>
          <a:p>
            <a:pPr algn="ctr">
              <a:spcBef>
                <a:spcPct val="50000"/>
              </a:spcBef>
            </a:pPr>
            <a:r>
              <a:rPr lang="fi-FI" sz="1400" dirty="0">
                <a:ea typeface="ＭＳ Ｐゴシック"/>
                <a:cs typeface="ＭＳ Ｐゴシック"/>
              </a:rPr>
              <a:t>	</a:t>
            </a:r>
          </a:p>
        </p:txBody>
      </p:sp>
      <p:sp>
        <p:nvSpPr>
          <p:cNvPr id="19459" name="AutoShape 7"/>
          <p:cNvSpPr>
            <a:spLocks noChangeArrowheads="1"/>
          </p:cNvSpPr>
          <p:nvPr/>
        </p:nvSpPr>
        <p:spPr bwMode="auto">
          <a:xfrm>
            <a:off x="1979613" y="2523298"/>
            <a:ext cx="3527425" cy="979074"/>
          </a:xfrm>
          <a:prstGeom prst="homePlate">
            <a:avLst>
              <a:gd name="adj" fmla="val 61246"/>
            </a:avLst>
          </a:prstGeom>
          <a:solidFill>
            <a:srgbClr val="FFFF00">
              <a:alpha val="7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i-FI" b="1" dirty="0">
                <a:solidFill>
                  <a:schemeClr val="bg1"/>
                </a:solidFill>
                <a:ea typeface="ＭＳ Ｐゴシック"/>
                <a:cs typeface="ＭＳ Ｐゴシック"/>
              </a:rPr>
              <a:t>  </a:t>
            </a:r>
            <a:r>
              <a:rPr lang="fi-FI" b="1" dirty="0" smtClean="0">
                <a:ea typeface="ＭＳ Ｐゴシック"/>
                <a:cs typeface="ＭＳ Ｐゴシック"/>
              </a:rPr>
              <a:t>kuntoutus</a:t>
            </a:r>
            <a:endParaRPr lang="en-US" b="1" dirty="0">
              <a:ea typeface="ＭＳ Ｐゴシック"/>
              <a:cs typeface="ＭＳ Ｐゴシック"/>
            </a:endParaRPr>
          </a:p>
        </p:txBody>
      </p:sp>
      <p:sp>
        <p:nvSpPr>
          <p:cNvPr id="19460" name="AutoShape 6"/>
          <p:cNvSpPr>
            <a:spLocks noChangeArrowheads="1"/>
          </p:cNvSpPr>
          <p:nvPr/>
        </p:nvSpPr>
        <p:spPr bwMode="auto">
          <a:xfrm>
            <a:off x="611188" y="2132013"/>
            <a:ext cx="1225550" cy="165735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i-FI" b="1" dirty="0" smtClean="0">
                <a:ea typeface="ＭＳ Ｐゴシック"/>
                <a:cs typeface="ＭＳ Ｐゴシック"/>
              </a:rPr>
              <a:t>ESH</a:t>
            </a:r>
            <a:endParaRPr lang="fi-FI" b="1" dirty="0">
              <a:ea typeface="ＭＳ Ｐゴシック"/>
              <a:cs typeface="ＭＳ Ｐゴシック"/>
            </a:endParaRPr>
          </a:p>
        </p:txBody>
      </p:sp>
      <p:sp>
        <p:nvSpPr>
          <p:cNvPr id="19461" name="Rectangle 13"/>
          <p:cNvSpPr>
            <a:spLocks noChangeArrowheads="1"/>
          </p:cNvSpPr>
          <p:nvPr/>
        </p:nvSpPr>
        <p:spPr bwMode="auto">
          <a:xfrm>
            <a:off x="5364163" y="1557338"/>
            <a:ext cx="2160587" cy="719137"/>
          </a:xfrm>
          <a:prstGeom prst="rect">
            <a:avLst/>
          </a:prstGeom>
          <a:solidFill>
            <a:srgbClr val="80008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i-FI" b="1">
                <a:solidFill>
                  <a:schemeClr val="bg1"/>
                </a:solidFill>
                <a:ea typeface="ＭＳ Ｐゴシック"/>
                <a:cs typeface="ＭＳ Ｐゴシック"/>
              </a:rPr>
              <a:t>Tehostettu palvelu-</a:t>
            </a:r>
          </a:p>
          <a:p>
            <a:pPr algn="ctr"/>
            <a:r>
              <a:rPr lang="fi-FI" b="1">
                <a:solidFill>
                  <a:schemeClr val="bg1"/>
                </a:solidFill>
                <a:ea typeface="ＭＳ Ｐゴシック"/>
                <a:cs typeface="ＭＳ Ｐゴシック"/>
              </a:rPr>
              <a:t>asunto</a:t>
            </a:r>
          </a:p>
        </p:txBody>
      </p:sp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6948488" y="2708275"/>
            <a:ext cx="1655762" cy="649288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i-FI" b="1">
                <a:solidFill>
                  <a:schemeClr val="bg1"/>
                </a:solidFill>
                <a:ea typeface="ＭＳ Ｐゴシック"/>
                <a:cs typeface="ＭＳ Ｐゴシック"/>
              </a:rPr>
              <a:t>Palveluasunto</a:t>
            </a:r>
          </a:p>
        </p:txBody>
      </p:sp>
      <p:sp>
        <p:nvSpPr>
          <p:cNvPr id="19463" name="AutoShape 15"/>
          <p:cNvSpPr>
            <a:spLocks noChangeArrowheads="1"/>
          </p:cNvSpPr>
          <p:nvPr/>
        </p:nvSpPr>
        <p:spPr bwMode="auto">
          <a:xfrm rot="-5400000">
            <a:off x="6663523" y="3468495"/>
            <a:ext cx="792162" cy="1046163"/>
          </a:xfrm>
          <a:prstGeom prst="homePlate">
            <a:avLst>
              <a:gd name="adj" fmla="val 44935"/>
            </a:avLst>
          </a:prstGeom>
          <a:solidFill>
            <a:srgbClr val="3366FF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fi-FI" b="1">
                <a:solidFill>
                  <a:schemeClr val="bg1"/>
                </a:solidFill>
                <a:ea typeface="ＭＳ Ｐゴシック"/>
                <a:cs typeface="ＭＳ Ｐゴシック"/>
              </a:rPr>
              <a:t>Koti</a:t>
            </a:r>
          </a:p>
        </p:txBody>
      </p:sp>
      <p:sp>
        <p:nvSpPr>
          <p:cNvPr id="19464" name="AutoShape 16"/>
          <p:cNvSpPr>
            <a:spLocks noChangeArrowheads="1"/>
          </p:cNvSpPr>
          <p:nvPr/>
        </p:nvSpPr>
        <p:spPr bwMode="auto">
          <a:xfrm rot="5400000">
            <a:off x="5910263" y="2606675"/>
            <a:ext cx="865187" cy="779463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160 w 21600"/>
              <a:gd name="T13" fmla="*/ 12343 h 21600"/>
              <a:gd name="T14" fmla="*/ 19440 w 21600"/>
              <a:gd name="T15" fmla="*/ 1851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lnTo>
                  <a:pt x="10800" y="0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i-FI"/>
          </a:p>
        </p:txBody>
      </p:sp>
      <p:sp>
        <p:nvSpPr>
          <p:cNvPr id="19465" name="Text Box 18"/>
          <p:cNvSpPr txBox="1">
            <a:spLocks noChangeArrowheads="1"/>
          </p:cNvSpPr>
          <p:nvPr/>
        </p:nvSpPr>
        <p:spPr bwMode="auto">
          <a:xfrm>
            <a:off x="2411413" y="1693863"/>
            <a:ext cx="2374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i-FI">
                <a:ea typeface="ＭＳ Ｐゴシック"/>
                <a:cs typeface="ＭＳ Ｐゴシック"/>
              </a:rPr>
              <a:t>7…30 vrk</a:t>
            </a:r>
          </a:p>
        </p:txBody>
      </p:sp>
      <p:sp>
        <p:nvSpPr>
          <p:cNvPr id="19466" name="AutoShape 23"/>
          <p:cNvSpPr>
            <a:spLocks noChangeArrowheads="1"/>
          </p:cNvSpPr>
          <p:nvPr/>
        </p:nvSpPr>
        <p:spPr bwMode="auto">
          <a:xfrm>
            <a:off x="1836738" y="2565400"/>
            <a:ext cx="1114425" cy="863600"/>
          </a:xfrm>
          <a:prstGeom prst="homePlate">
            <a:avLst>
              <a:gd name="adj" fmla="val 31250"/>
            </a:avLst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i-FI" b="1">
                <a:ea typeface="ＭＳ Ｐゴシック"/>
                <a:cs typeface="ＭＳ Ｐゴシック"/>
              </a:rPr>
              <a:t>arviointi</a:t>
            </a:r>
          </a:p>
        </p:txBody>
      </p:sp>
      <p:sp>
        <p:nvSpPr>
          <p:cNvPr id="19467" name="AutoShape 26"/>
          <p:cNvSpPr>
            <a:spLocks noChangeArrowheads="1"/>
          </p:cNvSpPr>
          <p:nvPr/>
        </p:nvSpPr>
        <p:spPr bwMode="auto">
          <a:xfrm>
            <a:off x="4282282" y="2581681"/>
            <a:ext cx="1008062" cy="863600"/>
          </a:xfrm>
          <a:prstGeom prst="homePlate">
            <a:avLst>
              <a:gd name="adj" fmla="val 29182"/>
            </a:avLst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i-FI" b="1" dirty="0" smtClean="0">
                <a:ea typeface="ＭＳ Ｐゴシック"/>
                <a:cs typeface="ＭＳ Ｐゴシック"/>
              </a:rPr>
              <a:t>kotiutus</a:t>
            </a:r>
            <a:endParaRPr lang="fi-FI" b="1" dirty="0">
              <a:ea typeface="ＭＳ Ｐゴシック"/>
              <a:cs typeface="ＭＳ Ｐゴシック"/>
            </a:endParaRPr>
          </a:p>
        </p:txBody>
      </p:sp>
      <p:sp>
        <p:nvSpPr>
          <p:cNvPr id="19468" name="AutoShape 13"/>
          <p:cNvSpPr>
            <a:spLocks noChangeArrowheads="1"/>
          </p:cNvSpPr>
          <p:nvPr/>
        </p:nvSpPr>
        <p:spPr bwMode="auto">
          <a:xfrm rot="-8962189">
            <a:off x="7686675" y="3798888"/>
            <a:ext cx="1296988" cy="485775"/>
          </a:xfrm>
          <a:prstGeom prst="homePlate">
            <a:avLst>
              <a:gd name="adj" fmla="val 66748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fi-FI" sz="1400"/>
              <a:t>Kotikuntoutus</a:t>
            </a:r>
          </a:p>
        </p:txBody>
      </p:sp>
      <p:sp>
        <p:nvSpPr>
          <p:cNvPr id="19469" name="AutoShape 14"/>
          <p:cNvSpPr>
            <a:spLocks noChangeArrowheads="1"/>
          </p:cNvSpPr>
          <p:nvPr/>
        </p:nvSpPr>
        <p:spPr bwMode="auto">
          <a:xfrm rot="7713625">
            <a:off x="7655719" y="1634331"/>
            <a:ext cx="1265238" cy="485775"/>
          </a:xfrm>
          <a:prstGeom prst="homePlate">
            <a:avLst>
              <a:gd name="adj" fmla="val 6511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fi-FI" sz="1400"/>
              <a:t>Kotikuntoutus</a:t>
            </a:r>
          </a:p>
        </p:txBody>
      </p:sp>
      <p:sp>
        <p:nvSpPr>
          <p:cNvPr id="15" name="AutoShape 15"/>
          <p:cNvSpPr>
            <a:spLocks noChangeArrowheads="1"/>
          </p:cNvSpPr>
          <p:nvPr/>
        </p:nvSpPr>
        <p:spPr bwMode="auto">
          <a:xfrm rot="-5400000">
            <a:off x="1528763" y="3468496"/>
            <a:ext cx="792162" cy="1046163"/>
          </a:xfrm>
          <a:prstGeom prst="homePlate">
            <a:avLst>
              <a:gd name="adj" fmla="val 44935"/>
            </a:avLst>
          </a:prstGeom>
          <a:solidFill>
            <a:srgbClr val="3366FF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fi-FI" b="1" dirty="0" err="1" smtClean="0">
                <a:solidFill>
                  <a:schemeClr val="bg1"/>
                </a:solidFill>
                <a:ea typeface="ＭＳ Ｐゴシック"/>
                <a:cs typeface="ＭＳ Ｐゴシック"/>
              </a:rPr>
              <a:t>YLE-os</a:t>
            </a:r>
            <a:endParaRPr lang="fi-FI" b="1" dirty="0">
              <a:solidFill>
                <a:schemeClr val="bg1"/>
              </a:solidFill>
              <a:ea typeface="ＭＳ Ｐゴシック"/>
              <a:cs typeface="ＭＳ Ｐゴシック"/>
            </a:endParaRPr>
          </a:p>
        </p:txBody>
      </p:sp>
      <p:sp>
        <p:nvSpPr>
          <p:cNvPr id="2" name="Alanuoli 1"/>
          <p:cNvSpPr/>
          <p:nvPr/>
        </p:nvSpPr>
        <p:spPr>
          <a:xfrm>
            <a:off x="1603650" y="3320904"/>
            <a:ext cx="375963" cy="359717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C000"/>
              </a:solidFill>
            </a:endParaRPr>
          </a:p>
        </p:txBody>
      </p:sp>
      <p:sp>
        <p:nvSpPr>
          <p:cNvPr id="3" name="Tekstiruutu 2"/>
          <p:cNvSpPr txBox="1"/>
          <p:nvPr/>
        </p:nvSpPr>
        <p:spPr>
          <a:xfrm>
            <a:off x="4860032" y="648866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Modifioitu Erkki </a:t>
            </a:r>
            <a:r>
              <a:rPr lang="fi-FI" dirty="0" err="1" smtClean="0"/>
              <a:t>Vauramon</a:t>
            </a:r>
            <a:r>
              <a:rPr lang="fi-FI" dirty="0" smtClean="0"/>
              <a:t> diasta</a:t>
            </a:r>
            <a:endParaRPr lang="fi-FI" dirty="0"/>
          </a:p>
        </p:txBody>
      </p:sp>
      <p:sp>
        <p:nvSpPr>
          <p:cNvPr id="20" name="AutoShape 15"/>
          <p:cNvSpPr>
            <a:spLocks noChangeArrowheads="1"/>
          </p:cNvSpPr>
          <p:nvPr/>
        </p:nvSpPr>
        <p:spPr bwMode="auto">
          <a:xfrm rot="-5400000">
            <a:off x="5423694" y="3468494"/>
            <a:ext cx="792162" cy="1046163"/>
          </a:xfrm>
          <a:prstGeom prst="homePlate">
            <a:avLst>
              <a:gd name="adj" fmla="val 44935"/>
            </a:avLst>
          </a:prstGeom>
          <a:solidFill>
            <a:srgbClr val="3366FF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fi-FI" b="1" dirty="0" smtClean="0">
                <a:solidFill>
                  <a:schemeClr val="bg1"/>
                </a:solidFill>
                <a:ea typeface="ＭＳ Ｐゴシック"/>
                <a:cs typeface="ＭＳ Ｐゴシック"/>
              </a:rPr>
              <a:t>Koti-</a:t>
            </a:r>
          </a:p>
          <a:p>
            <a:pPr algn="ctr"/>
            <a:r>
              <a:rPr lang="fi-FI" b="1" dirty="0" smtClean="0">
                <a:solidFill>
                  <a:schemeClr val="bg1"/>
                </a:solidFill>
                <a:ea typeface="ＭＳ Ｐゴシック"/>
                <a:cs typeface="ＭＳ Ｐゴシック"/>
              </a:rPr>
              <a:t>hoito</a:t>
            </a:r>
            <a:endParaRPr lang="fi-FI" b="1" dirty="0">
              <a:solidFill>
                <a:schemeClr val="bg1"/>
              </a:solidFill>
              <a:ea typeface="ＭＳ Ｐゴシック"/>
              <a:cs typeface="ＭＳ Ｐゴシック"/>
            </a:endParaRPr>
          </a:p>
        </p:txBody>
      </p:sp>
      <p:sp>
        <p:nvSpPr>
          <p:cNvPr id="5" name="Nuoli oikealle 4"/>
          <p:cNvSpPr/>
          <p:nvPr/>
        </p:nvSpPr>
        <p:spPr>
          <a:xfrm>
            <a:off x="2771800" y="3500762"/>
            <a:ext cx="2486878" cy="97544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1 kk arvioiva kotikuntoutus</a:t>
            </a:r>
            <a:endParaRPr lang="fi-FI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59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467544" y="1844824"/>
            <a:ext cx="8352928" cy="1470025"/>
          </a:xfrm>
        </p:spPr>
        <p:txBody>
          <a:bodyPr/>
          <a:lstStyle/>
          <a:p>
            <a:r>
              <a:rPr lang="fi-FI" dirty="0"/>
              <a:t>Maakunnallinen kuntoutussairaala </a:t>
            </a:r>
            <a:r>
              <a:rPr lang="fi-FI" dirty="0" smtClean="0"/>
              <a:t>Lappeenrannassa: Armilan </a:t>
            </a:r>
            <a:r>
              <a:rPr lang="fi-FI" dirty="0"/>
              <a:t>kuntoutuskeskuksen (100 </a:t>
            </a:r>
            <a:r>
              <a:rPr lang="fi-FI" dirty="0" err="1"/>
              <a:t>ss</a:t>
            </a:r>
            <a:r>
              <a:rPr lang="fi-FI" dirty="0" smtClean="0"/>
              <a:t>) ja kotikuntoutuksen seurattavat </a:t>
            </a:r>
            <a:r>
              <a:rPr lang="fi-FI" dirty="0" smtClean="0"/>
              <a:t>tavoitteet ja mittarit</a:t>
            </a:r>
            <a:endParaRPr lang="fi-FI" dirty="0"/>
          </a:p>
        </p:txBody>
      </p:sp>
      <p:sp>
        <p:nvSpPr>
          <p:cNvPr id="5" name="Tekstiruutu 4"/>
          <p:cNvSpPr txBox="1"/>
          <p:nvPr/>
        </p:nvSpPr>
        <p:spPr>
          <a:xfrm>
            <a:off x="971600" y="3645024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Opittua LUT </a:t>
            </a:r>
            <a:r>
              <a:rPr lang="fi-FI" dirty="0" err="1" smtClean="0"/>
              <a:t>prof</a:t>
            </a:r>
            <a:r>
              <a:rPr lang="fi-FI" dirty="0" smtClean="0"/>
              <a:t> Anssi </a:t>
            </a:r>
            <a:r>
              <a:rPr lang="fi-FI" dirty="0" err="1" smtClean="0"/>
              <a:t>Vanjoelta</a:t>
            </a:r>
            <a:r>
              <a:rPr lang="fi-FI" dirty="0" smtClean="0"/>
              <a:t>: </a:t>
            </a:r>
            <a:r>
              <a:rPr lang="fi-FI" b="1" dirty="0" smtClean="0"/>
              <a:t>tavoitteiden pitää olla kohtuuttomia</a:t>
            </a:r>
            <a:r>
              <a:rPr lang="fi-FI" dirty="0" smtClean="0"/>
              <a:t>!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5706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dirty="0" smtClean="0">
                <a:cs typeface="Arial" charset="0"/>
              </a:rPr>
              <a:t>Kuntoutuksen tavoitteet 2014-2016</a:t>
            </a:r>
          </a:p>
        </p:txBody>
      </p:sp>
      <p:sp>
        <p:nvSpPr>
          <p:cNvPr id="11266" name="Sisällön paikkamerkki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9248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fi-FI" dirty="0" smtClean="0">
                <a:cs typeface="Arial" charset="0"/>
              </a:rPr>
              <a:t>Yleistavoitteet</a:t>
            </a:r>
          </a:p>
          <a:p>
            <a:pPr eaLnBrk="1" hangingPunct="1"/>
            <a:r>
              <a:rPr lang="fi-FI" dirty="0" smtClean="0">
                <a:cs typeface="Arial" charset="0"/>
              </a:rPr>
              <a:t>Armilan kuntoutuskeskuksesta (entinen Lappeenrannan kaupungin sairaala)  Suomen paras Lean johdettu julkinen kuntoutussairaala (2016), mutta nimi </a:t>
            </a:r>
            <a:r>
              <a:rPr lang="fi-FI" dirty="0" smtClean="0">
                <a:cs typeface="Arial" charset="0"/>
              </a:rPr>
              <a:t>muutettiin </a:t>
            </a:r>
            <a:r>
              <a:rPr lang="fi-FI" dirty="0" smtClean="0">
                <a:cs typeface="Arial" charset="0"/>
              </a:rPr>
              <a:t>jo heti </a:t>
            </a:r>
            <a:r>
              <a:rPr lang="fi-FI" dirty="0" smtClean="0">
                <a:cs typeface="Arial" charset="0"/>
              </a:rPr>
              <a:t>2014 alussa Kuntoutuskeskukseksi</a:t>
            </a:r>
            <a:endParaRPr lang="fi-FI" b="1" dirty="0" smtClean="0">
              <a:solidFill>
                <a:srgbClr val="FF0000"/>
              </a:solidFill>
              <a:cs typeface="Arial" charset="0"/>
            </a:endParaRPr>
          </a:p>
          <a:p>
            <a:pPr eaLnBrk="1" hangingPunct="1"/>
            <a:r>
              <a:rPr lang="fi-FI" dirty="0" smtClean="0">
                <a:cs typeface="Arial" charset="0"/>
              </a:rPr>
              <a:t>Kaikilla kuntoutuksen parissa työskentelevillä on 2 työtä, oma työ ja oman työn kehittäminen, Espoon ja Jönköpingin </a:t>
            </a:r>
            <a:r>
              <a:rPr lang="fi-FI" dirty="0" err="1">
                <a:cs typeface="Arial" charset="0"/>
              </a:rPr>
              <a:t>Q</a:t>
            </a:r>
            <a:r>
              <a:rPr lang="fi-FI" dirty="0" err="1" smtClean="0">
                <a:cs typeface="Arial" charset="0"/>
              </a:rPr>
              <a:t>ulturumin</a:t>
            </a:r>
            <a:r>
              <a:rPr lang="fi-FI" dirty="0" smtClean="0">
                <a:cs typeface="Arial" charset="0"/>
              </a:rPr>
              <a:t> malli)</a:t>
            </a:r>
          </a:p>
          <a:p>
            <a:pPr marL="0" indent="0" eaLnBrk="1" hangingPunct="1">
              <a:buNone/>
            </a:pPr>
            <a:endParaRPr lang="fi-FI" dirty="0" smtClean="0">
              <a:cs typeface="Arial" charset="0"/>
            </a:endParaRPr>
          </a:p>
        </p:txBody>
      </p:sp>
      <p:sp>
        <p:nvSpPr>
          <p:cNvPr id="11267" name="Alatunnisteen paikkamerkki 3"/>
          <p:cNvSpPr>
            <a:spLocks noGrp="1"/>
          </p:cNvSpPr>
          <p:nvPr>
            <p:ph type="ftr" sz="quarter" idx="4294967295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/>
              <a:t>MHu</a:t>
            </a:r>
          </a:p>
        </p:txBody>
      </p:sp>
    </p:spTree>
    <p:extLst>
      <p:ext uri="{BB962C8B-B14F-4D97-AF65-F5344CB8AC3E}">
        <p14:creationId xmlns:p14="http://schemas.microsoft.com/office/powerpoint/2010/main" val="23422838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Asiakaslähtöiset palvelut ja prosessit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3672408"/>
          </a:xfrm>
        </p:spPr>
        <p:txBody>
          <a:bodyPr/>
          <a:lstStyle/>
          <a:p>
            <a:r>
              <a:rPr lang="fi-FI" dirty="0" smtClean="0"/>
              <a:t>Kuntoutujalle taataan keskimäärin 6h toimintakykyä edistävää toimintaa päivässä (7 vrk/viikko)</a:t>
            </a:r>
          </a:p>
          <a:p>
            <a:r>
              <a:rPr lang="fi-FI" dirty="0" smtClean="0"/>
              <a:t>Kuntoutumissuunnitelma on tehty 3 arkipäivän kuluessa saapumisesta, tavoite 80 %</a:t>
            </a:r>
          </a:p>
          <a:p>
            <a:r>
              <a:rPr lang="fi-FI" dirty="0" smtClean="0"/>
              <a:t>Kuntoutuja kotiutuu ennen kello 10.00, tavoite 50 %</a:t>
            </a:r>
          </a:p>
          <a:p>
            <a:r>
              <a:rPr lang="fi-FI" dirty="0" smtClean="0"/>
              <a:t>FIM (kognitio + motorinen) paranee keskimäärin 10 %, tavoite 80 %:lla kuntoutujia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3692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Talous ja  tuloksellisuus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9079"/>
          </a:xfrm>
        </p:spPr>
        <p:txBody>
          <a:bodyPr/>
          <a:lstStyle/>
          <a:p>
            <a:r>
              <a:rPr lang="fi-FI" dirty="0" smtClean="0"/>
              <a:t>Kuntoutuja ei ole tarvinnut sairaala- tai päivystyspalveluja 1 kk aikana kotiutumisestaan, tavoite 95 %</a:t>
            </a:r>
          </a:p>
          <a:p>
            <a:r>
              <a:rPr lang="fi-FI" dirty="0"/>
              <a:t>Kuntoutuja on kotona 4 kk kuluttua kotiutumisesta, tavoite 95 </a:t>
            </a:r>
            <a:r>
              <a:rPr lang="fi-FI" dirty="0" smtClean="0"/>
              <a:t>%</a:t>
            </a:r>
          </a:p>
          <a:p>
            <a:r>
              <a:rPr lang="fi-FI" dirty="0" smtClean="0"/>
              <a:t>Hoitojaksojen määrä lisääntyy (tavoite 2018 = 800 hoitojaksoa enemmän kuin 2014)</a:t>
            </a:r>
          </a:p>
          <a:p>
            <a:r>
              <a:rPr lang="fi-FI" dirty="0" smtClean="0"/>
              <a:t>Kuntoutujan kokonaiskustannukset </a:t>
            </a:r>
            <a:r>
              <a:rPr lang="fi-FI" dirty="0" err="1" smtClean="0"/>
              <a:t>Eksotessa</a:t>
            </a:r>
            <a:r>
              <a:rPr lang="fi-FI" dirty="0" smtClean="0"/>
              <a:t> pienenevät, tavoite: alenevat 1 M€/vuosi seuraavat 3 vuotta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74405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Ihmiset ja osaaminen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50 toiminnan parannusta/tiimi/vuosi</a:t>
            </a:r>
          </a:p>
          <a:p>
            <a:r>
              <a:rPr lang="fi-FI" dirty="0" smtClean="0"/>
              <a:t>Jokainen osallistuu koulutukseen vähintään 3 pv/v</a:t>
            </a:r>
          </a:p>
          <a:p>
            <a:r>
              <a:rPr lang="fi-FI" dirty="0"/>
              <a:t>Sairauspoissaolot keskimäärin &lt;10 </a:t>
            </a:r>
            <a:r>
              <a:rPr lang="fi-FI" dirty="0" smtClean="0"/>
              <a:t>vrk</a:t>
            </a:r>
          </a:p>
          <a:p>
            <a:r>
              <a:rPr lang="fi-FI" dirty="0" smtClean="0"/>
              <a:t>Työtyytyväisyys &gt; 4,0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77610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Johtaminen: Vuosisuunnittelutaulu</a:t>
            </a:r>
            <a:br>
              <a:rPr lang="fi-FI" dirty="0" smtClean="0"/>
            </a:br>
            <a:endParaRPr lang="fi-FI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2776"/>
            <a:ext cx="8605086" cy="4829816"/>
          </a:xfrm>
        </p:spPr>
      </p:pic>
    </p:spTree>
    <p:extLst>
      <p:ext uri="{BB962C8B-B14F-4D97-AF65-F5344CB8AC3E}">
        <p14:creationId xmlns:p14="http://schemas.microsoft.com/office/powerpoint/2010/main" val="186875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isällön paikkamerkk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1026" name="Picture 2" descr="C:\Users\naukheli\AppData\Local\Microsoft\Windows\Temporary Internet Files\Content.Outlook\OC9UPGIF\WP_20150303_01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8892480" cy="4991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iruutu 1"/>
          <p:cNvSpPr txBox="1"/>
          <p:nvPr/>
        </p:nvSpPr>
        <p:spPr>
          <a:xfrm>
            <a:off x="1547664" y="404664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 smtClean="0"/>
              <a:t>Prosessien nykytila ja tavoitetila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126821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2" descr="\\maa1.cc.lut.fi\home\immonen\Desktop\EK-kartt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286" t="2478" r="858" b="4460"/>
          <a:stretch>
            <a:fillRect/>
          </a:stretch>
        </p:blipFill>
        <p:spPr>
          <a:xfrm>
            <a:off x="0" y="385069"/>
            <a:ext cx="9144000" cy="6090728"/>
          </a:xfrm>
        </p:spPr>
      </p:pic>
      <p:sp>
        <p:nvSpPr>
          <p:cNvPr id="14" name="Suorakulmio 13"/>
          <p:cNvSpPr/>
          <p:nvPr/>
        </p:nvSpPr>
        <p:spPr>
          <a:xfrm>
            <a:off x="205394" y="464764"/>
            <a:ext cx="6238814" cy="10804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fi-FI" sz="2000" dirty="0" smtClean="0">
                <a:solidFill>
                  <a:schemeClr val="tx1"/>
                </a:solidFill>
              </a:rPr>
              <a:t>PÄIVYSTÄVÄ SAIRAALA, KUNTOUTUSKESKUS JA </a:t>
            </a:r>
            <a:r>
              <a:rPr lang="fi-FI" sz="2000" dirty="0" smtClean="0">
                <a:solidFill>
                  <a:schemeClr val="tx1"/>
                </a:solidFill>
              </a:rPr>
              <a:t>HYVINVOINTIASEMAT</a:t>
            </a:r>
          </a:p>
          <a:p>
            <a:r>
              <a:rPr lang="fi-FI" sz="2000" dirty="0" err="1" smtClean="0">
                <a:solidFill>
                  <a:schemeClr val="tx1"/>
                </a:solidFill>
              </a:rPr>
              <a:t>Uukunniemeltä</a:t>
            </a:r>
            <a:r>
              <a:rPr lang="fi-FI" sz="2000" dirty="0" smtClean="0">
                <a:solidFill>
                  <a:schemeClr val="tx1"/>
                </a:solidFill>
              </a:rPr>
              <a:t> Parikkalasta Luumäelle n 200km, Pietariin 250 km, Helsinkiin 230 km</a:t>
            </a:r>
          </a:p>
          <a:p>
            <a:r>
              <a:rPr lang="fi-FI" sz="2000" dirty="0" smtClean="0">
                <a:solidFill>
                  <a:schemeClr val="tx1"/>
                </a:solidFill>
              </a:rPr>
              <a:t>Asukkaita n 130.000</a:t>
            </a:r>
            <a:endParaRPr lang="fi-FI" sz="2000" dirty="0">
              <a:solidFill>
                <a:schemeClr val="tx1"/>
              </a:solidFill>
            </a:endParaRPr>
          </a:p>
          <a:p>
            <a:endParaRPr lang="fi-FI" sz="2000" dirty="0">
              <a:solidFill>
                <a:schemeClr val="tx1"/>
              </a:solidFill>
            </a:endParaRPr>
          </a:p>
        </p:txBody>
      </p:sp>
      <p:sp>
        <p:nvSpPr>
          <p:cNvPr id="5" name="Oval 10"/>
          <p:cNvSpPr>
            <a:spLocks noChangeArrowheads="1"/>
          </p:cNvSpPr>
          <p:nvPr/>
        </p:nvSpPr>
        <p:spPr bwMode="auto">
          <a:xfrm>
            <a:off x="1229051" y="3595190"/>
            <a:ext cx="1224137" cy="471542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i-FI" sz="1200" dirty="0" smtClean="0"/>
              <a:t>Savitaipale</a:t>
            </a:r>
            <a:endParaRPr lang="fi-FI" sz="1200" dirty="0"/>
          </a:p>
        </p:txBody>
      </p:sp>
      <p:sp>
        <p:nvSpPr>
          <p:cNvPr id="21" name="Oval 10"/>
          <p:cNvSpPr>
            <a:spLocks noChangeArrowheads="1"/>
          </p:cNvSpPr>
          <p:nvPr/>
        </p:nvSpPr>
        <p:spPr bwMode="auto">
          <a:xfrm>
            <a:off x="6764381" y="1931987"/>
            <a:ext cx="949474" cy="51160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i-FI" sz="1200" dirty="0" smtClean="0"/>
              <a:t>Parikkala</a:t>
            </a:r>
            <a:endParaRPr lang="fi-FI" sz="1200" dirty="0"/>
          </a:p>
        </p:txBody>
      </p:sp>
      <p:sp>
        <p:nvSpPr>
          <p:cNvPr id="27" name="Oval 10"/>
          <p:cNvSpPr>
            <a:spLocks noChangeArrowheads="1"/>
          </p:cNvSpPr>
          <p:nvPr/>
        </p:nvSpPr>
        <p:spPr bwMode="auto">
          <a:xfrm>
            <a:off x="4266158" y="3703694"/>
            <a:ext cx="1184513" cy="510613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i-FI" sz="1200" dirty="0" smtClean="0"/>
              <a:t>Joutseno</a:t>
            </a:r>
          </a:p>
        </p:txBody>
      </p:sp>
      <p:sp>
        <p:nvSpPr>
          <p:cNvPr id="28" name="Oval 10"/>
          <p:cNvSpPr>
            <a:spLocks noChangeArrowheads="1"/>
          </p:cNvSpPr>
          <p:nvPr/>
        </p:nvSpPr>
        <p:spPr bwMode="auto">
          <a:xfrm>
            <a:off x="1278724" y="4915286"/>
            <a:ext cx="901487" cy="47681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i-FI" sz="1200" dirty="0"/>
              <a:t>Luumäki</a:t>
            </a: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4431802" y="2643296"/>
            <a:ext cx="1184513" cy="510613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i-FI" sz="1200" dirty="0" smtClean="0"/>
              <a:t>Ruokolahti</a:t>
            </a:r>
          </a:p>
        </p:txBody>
      </p:sp>
      <p:sp>
        <p:nvSpPr>
          <p:cNvPr id="30" name="Oval 10"/>
          <p:cNvSpPr>
            <a:spLocks noChangeArrowheads="1"/>
          </p:cNvSpPr>
          <p:nvPr/>
        </p:nvSpPr>
        <p:spPr bwMode="auto">
          <a:xfrm>
            <a:off x="6054604" y="2484694"/>
            <a:ext cx="1184513" cy="45501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i-FI" sz="1200" dirty="0" smtClean="0"/>
              <a:t>Rautjärvi</a:t>
            </a:r>
          </a:p>
        </p:txBody>
      </p:sp>
      <p:sp>
        <p:nvSpPr>
          <p:cNvPr id="31" name="Oval 10"/>
          <p:cNvSpPr>
            <a:spLocks noChangeArrowheads="1"/>
          </p:cNvSpPr>
          <p:nvPr/>
        </p:nvSpPr>
        <p:spPr bwMode="auto">
          <a:xfrm>
            <a:off x="2715293" y="3420917"/>
            <a:ext cx="1179803" cy="43247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i-FI" sz="1200" dirty="0"/>
              <a:t>Taipalsaari</a:t>
            </a:r>
          </a:p>
        </p:txBody>
      </p:sp>
      <p:sp>
        <p:nvSpPr>
          <p:cNvPr id="32" name="Oval 10"/>
          <p:cNvSpPr>
            <a:spLocks noChangeArrowheads="1"/>
          </p:cNvSpPr>
          <p:nvPr/>
        </p:nvSpPr>
        <p:spPr bwMode="auto">
          <a:xfrm>
            <a:off x="6183445" y="4195406"/>
            <a:ext cx="2591495" cy="45501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i-FI" sz="1200" dirty="0" smtClean="0"/>
              <a:t>Toiminnassa olevat</a:t>
            </a:r>
          </a:p>
          <a:p>
            <a:pPr algn="ctr"/>
            <a:r>
              <a:rPr lang="fi-FI" sz="1200" dirty="0" smtClean="0"/>
              <a:t>hyvinvointiasemat</a:t>
            </a:r>
            <a:endParaRPr lang="fi-FI" sz="1200" dirty="0"/>
          </a:p>
        </p:txBody>
      </p:sp>
      <p:sp>
        <p:nvSpPr>
          <p:cNvPr id="33" name="Oval 10"/>
          <p:cNvSpPr>
            <a:spLocks noChangeArrowheads="1"/>
          </p:cNvSpPr>
          <p:nvPr/>
        </p:nvSpPr>
        <p:spPr bwMode="auto">
          <a:xfrm>
            <a:off x="1749675" y="4217666"/>
            <a:ext cx="861073" cy="43275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i-FI" sz="1200" dirty="0" smtClean="0"/>
              <a:t>Lemi</a:t>
            </a:r>
          </a:p>
        </p:txBody>
      </p:sp>
      <p:sp>
        <p:nvSpPr>
          <p:cNvPr id="17" name="Oval 10"/>
          <p:cNvSpPr>
            <a:spLocks noChangeArrowheads="1"/>
          </p:cNvSpPr>
          <p:nvPr/>
        </p:nvSpPr>
        <p:spPr bwMode="auto">
          <a:xfrm>
            <a:off x="6193027" y="4839058"/>
            <a:ext cx="2591495" cy="45501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i-FI" sz="1200" dirty="0"/>
              <a:t>Käynnistyvät 2015 </a:t>
            </a:r>
            <a:r>
              <a:rPr lang="fi-FI" sz="1200" dirty="0">
                <a:sym typeface="Wingdings" panose="05000000000000000000" pitchFamily="2" charset="2"/>
              </a:rPr>
              <a:t></a:t>
            </a:r>
            <a:endParaRPr lang="fi-FI" sz="1200" dirty="0"/>
          </a:p>
        </p:txBody>
      </p:sp>
      <p:sp>
        <p:nvSpPr>
          <p:cNvPr id="18" name="Suorakulmio 17"/>
          <p:cNvSpPr/>
          <p:nvPr/>
        </p:nvSpPr>
        <p:spPr>
          <a:xfrm>
            <a:off x="2585115" y="4508194"/>
            <a:ext cx="1440160" cy="529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200" b="1" dirty="0" smtClean="0">
                <a:solidFill>
                  <a:schemeClr val="tx1"/>
                </a:solidFill>
              </a:rPr>
              <a:t>PÄIVYSTÄVÄ </a:t>
            </a:r>
            <a:r>
              <a:rPr lang="fi-FI" sz="1200" b="1" dirty="0" smtClean="0">
                <a:solidFill>
                  <a:schemeClr val="tx1"/>
                </a:solidFill>
              </a:rPr>
              <a:t>SAIRAALA, EKKS</a:t>
            </a:r>
            <a:endParaRPr lang="fi-FI" sz="1200" b="1" dirty="0">
              <a:solidFill>
                <a:schemeClr val="tx1"/>
              </a:solidFill>
            </a:endParaRPr>
          </a:p>
        </p:txBody>
      </p:sp>
      <p:sp>
        <p:nvSpPr>
          <p:cNvPr id="15" name="Oval 10"/>
          <p:cNvSpPr>
            <a:spLocks noChangeArrowheads="1"/>
          </p:cNvSpPr>
          <p:nvPr/>
        </p:nvSpPr>
        <p:spPr bwMode="auto">
          <a:xfrm>
            <a:off x="3428015" y="4041731"/>
            <a:ext cx="864766" cy="34515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i-FI" sz="1200" dirty="0" smtClean="0"/>
              <a:t>Armilan </a:t>
            </a:r>
            <a:r>
              <a:rPr lang="fi-FI" sz="1200" dirty="0" err="1" smtClean="0"/>
              <a:t>ta</a:t>
            </a:r>
            <a:endParaRPr lang="fi-FI" sz="1200" dirty="0"/>
          </a:p>
        </p:txBody>
      </p:sp>
      <p:sp>
        <p:nvSpPr>
          <p:cNvPr id="16" name="Oval 10"/>
          <p:cNvSpPr>
            <a:spLocks noChangeArrowheads="1"/>
          </p:cNvSpPr>
          <p:nvPr/>
        </p:nvSpPr>
        <p:spPr bwMode="auto">
          <a:xfrm>
            <a:off x="4031505" y="4379756"/>
            <a:ext cx="951625" cy="505509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i-FI" sz="1200" dirty="0" smtClean="0"/>
              <a:t>Lauritsala</a:t>
            </a:r>
            <a:endParaRPr lang="fi-FI" sz="1200" dirty="0"/>
          </a:p>
        </p:txBody>
      </p:sp>
      <p:sp>
        <p:nvSpPr>
          <p:cNvPr id="20" name="Oval 10"/>
          <p:cNvSpPr>
            <a:spLocks noChangeArrowheads="1"/>
          </p:cNvSpPr>
          <p:nvPr/>
        </p:nvSpPr>
        <p:spPr bwMode="auto">
          <a:xfrm>
            <a:off x="2349883" y="5052623"/>
            <a:ext cx="1217023" cy="41543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i-FI" sz="1200" dirty="0" smtClean="0"/>
              <a:t>Sammonlahti</a:t>
            </a:r>
            <a:endParaRPr lang="fi-FI" sz="1200" dirty="0"/>
          </a:p>
        </p:txBody>
      </p:sp>
      <p:sp>
        <p:nvSpPr>
          <p:cNvPr id="2" name="Suorakulmio 1"/>
          <p:cNvSpPr/>
          <p:nvPr/>
        </p:nvSpPr>
        <p:spPr>
          <a:xfrm>
            <a:off x="2610750" y="3933056"/>
            <a:ext cx="817266" cy="48985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050" dirty="0" smtClean="0">
                <a:solidFill>
                  <a:schemeClr val="tx1"/>
                </a:solidFill>
              </a:rPr>
              <a:t>Armilan </a:t>
            </a:r>
            <a:r>
              <a:rPr lang="fi-FI" sz="1050" dirty="0" smtClean="0">
                <a:solidFill>
                  <a:schemeClr val="tx1"/>
                </a:solidFill>
              </a:rPr>
              <a:t>kuntoutus- keskus</a:t>
            </a:r>
            <a:endParaRPr lang="fi-FI" sz="1050" dirty="0">
              <a:solidFill>
                <a:schemeClr val="tx1"/>
              </a:solidFill>
            </a:endParaRPr>
          </a:p>
        </p:txBody>
      </p:sp>
      <p:sp>
        <p:nvSpPr>
          <p:cNvPr id="3" name="Puolivapaa piirto 2"/>
          <p:cNvSpPr/>
          <p:nvPr/>
        </p:nvSpPr>
        <p:spPr>
          <a:xfrm>
            <a:off x="1054782" y="3102103"/>
            <a:ext cx="776275" cy="406473"/>
          </a:xfrm>
          <a:custGeom>
            <a:avLst/>
            <a:gdLst>
              <a:gd name="connsiteX0" fmla="*/ 0 w 776275"/>
              <a:gd name="connsiteY0" fmla="*/ 452198 h 452198"/>
              <a:gd name="connsiteX1" fmla="*/ 261257 w 776275"/>
              <a:gd name="connsiteY1" fmla="*/ 354227 h 452198"/>
              <a:gd name="connsiteX2" fmla="*/ 481693 w 776275"/>
              <a:gd name="connsiteY2" fmla="*/ 239927 h 452198"/>
              <a:gd name="connsiteX3" fmla="*/ 751114 w 776275"/>
              <a:gd name="connsiteY3" fmla="*/ 248091 h 452198"/>
              <a:gd name="connsiteX4" fmla="*/ 767443 w 776275"/>
              <a:gd name="connsiteY4" fmla="*/ 19491 h 452198"/>
              <a:gd name="connsiteX5" fmla="*/ 775607 w 776275"/>
              <a:gd name="connsiteY5" fmla="*/ 27655 h 452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275" h="452198">
                <a:moveTo>
                  <a:pt x="0" y="452198"/>
                </a:moveTo>
                <a:cubicBezTo>
                  <a:pt x="90487" y="420901"/>
                  <a:pt x="180975" y="389605"/>
                  <a:pt x="261257" y="354227"/>
                </a:cubicBezTo>
                <a:cubicBezTo>
                  <a:pt x="341539" y="318849"/>
                  <a:pt x="400050" y="257616"/>
                  <a:pt x="481693" y="239927"/>
                </a:cubicBezTo>
                <a:cubicBezTo>
                  <a:pt x="563336" y="222238"/>
                  <a:pt x="703489" y="284830"/>
                  <a:pt x="751114" y="248091"/>
                </a:cubicBezTo>
                <a:cubicBezTo>
                  <a:pt x="798739" y="211352"/>
                  <a:pt x="763361" y="56230"/>
                  <a:pt x="767443" y="19491"/>
                </a:cubicBezTo>
                <a:cubicBezTo>
                  <a:pt x="771525" y="-17248"/>
                  <a:pt x="773566" y="5203"/>
                  <a:pt x="775607" y="27655"/>
                </a:cubicBezTo>
              </a:path>
            </a:pathLst>
          </a:custGeom>
          <a:noFill/>
          <a:ln>
            <a:solidFill>
              <a:srgbClr val="ED1B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63677" y="5448436"/>
            <a:ext cx="728677" cy="334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315" y="3102103"/>
            <a:ext cx="731837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Oval 10"/>
          <p:cNvSpPr>
            <a:spLocks noChangeArrowheads="1"/>
          </p:cNvSpPr>
          <p:nvPr/>
        </p:nvSpPr>
        <p:spPr bwMode="auto">
          <a:xfrm>
            <a:off x="5572351" y="3530575"/>
            <a:ext cx="1179803" cy="43247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i-FI" sz="1200" dirty="0" smtClean="0"/>
              <a:t>Imatran </a:t>
            </a:r>
            <a:r>
              <a:rPr lang="fi-FI" sz="1200" dirty="0" err="1" smtClean="0"/>
              <a:t>ta</a:t>
            </a:r>
            <a:endParaRPr lang="fi-FI" sz="1200" dirty="0"/>
          </a:p>
        </p:txBody>
      </p:sp>
    </p:spTree>
    <p:extLst>
      <p:ext uri="{BB962C8B-B14F-4D97-AF65-F5344CB8AC3E}">
        <p14:creationId xmlns:p14="http://schemas.microsoft.com/office/powerpoint/2010/main" val="125354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Potilastaulu, 5.1.2015</a:t>
            </a:r>
            <a:endParaRPr lang="fi-FI" dirty="0"/>
          </a:p>
        </p:txBody>
      </p:sp>
      <p:pic>
        <p:nvPicPr>
          <p:cNvPr id="7" name="Sisällön paikkamerkki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88840"/>
            <a:ext cx="7521260" cy="42214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Päivämäärän paikkamerkki 4"/>
          <p:cNvSpPr>
            <a:spLocks noGrp="1"/>
          </p:cNvSpPr>
          <p:nvPr>
            <p:ph type="dt" sz="half" idx="4294967295"/>
          </p:nvPr>
        </p:nvSpPr>
        <p:spPr>
          <a:xfrm>
            <a:off x="3503890" y="6498105"/>
            <a:ext cx="2133600" cy="236827"/>
          </a:xfrm>
          <a:prstGeom prst="rect">
            <a:avLst/>
          </a:prstGeom>
        </p:spPr>
        <p:txBody>
          <a:bodyPr/>
          <a:lstStyle/>
          <a:p>
            <a:fld id="{F3CFB9D1-6F41-472A-83E3-ACB51642FBA3}" type="datetime1">
              <a:rPr lang="fi-FI" smtClean="0"/>
              <a:t>27.10.2015</a:t>
            </a:fld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502650"/>
            <a:ext cx="2133600" cy="236827"/>
          </a:xfrm>
          <a:prstGeom prst="rect">
            <a:avLst/>
          </a:prstGeom>
        </p:spPr>
        <p:txBody>
          <a:bodyPr/>
          <a:lstStyle/>
          <a:p>
            <a:fld id="{7CCA48EC-F155-4776-813B-25E135F0F5A7}" type="slidenum">
              <a:rPr lang="fi-FI" smtClean="0"/>
              <a:pPr/>
              <a:t>20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293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tsikko 3"/>
          <p:cNvSpPr>
            <a:spLocks noGrp="1"/>
          </p:cNvSpPr>
          <p:nvPr>
            <p:ph type="title"/>
          </p:nvPr>
        </p:nvSpPr>
        <p:spPr>
          <a:xfrm>
            <a:off x="446291" y="188640"/>
            <a:ext cx="7210425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TOIMINTAKYKYÄ </a:t>
            </a:r>
            <a:r>
              <a:rPr lang="fi-FI" dirty="0"/>
              <a:t>LISÄÄVÄ </a:t>
            </a:r>
            <a:r>
              <a:rPr lang="fi-FI" dirty="0" smtClean="0"/>
              <a:t>TOIMINTA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sp>
        <p:nvSpPr>
          <p:cNvPr id="5" name="Sisällön paikkamerkki 4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280831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fi-FI" sz="1800" dirty="0" smtClean="0"/>
              <a:t>Tavoitteellinen </a:t>
            </a:r>
            <a:r>
              <a:rPr lang="fi-FI" sz="1800" dirty="0"/>
              <a:t>ja progressiivinen harjoittelu ja terapia</a:t>
            </a:r>
          </a:p>
          <a:p>
            <a:r>
              <a:rPr lang="fi-FI" sz="1800" dirty="0" smtClean="0"/>
              <a:t>Virike- </a:t>
            </a:r>
            <a:r>
              <a:rPr lang="fi-FI" sz="1800" dirty="0"/>
              <a:t>ja ammatilliset ryhmät, esim. musiikki, maalaus, käsityöt, piristäjätoiminta…</a:t>
            </a:r>
          </a:p>
          <a:p>
            <a:r>
              <a:rPr lang="fi-FI" sz="1800" dirty="0" smtClean="0"/>
              <a:t>Erityisammattilaisten </a:t>
            </a:r>
            <a:r>
              <a:rPr lang="fi-FI" sz="1800" dirty="0"/>
              <a:t>arviointi ja ohjaus (puheterapeutti, neuropsykologi, proteesimestari, </a:t>
            </a:r>
            <a:r>
              <a:rPr lang="fi-FI" sz="1800" dirty="0" smtClean="0"/>
              <a:t>toimintakykytestin (SPPB, FIM </a:t>
            </a:r>
            <a:r>
              <a:rPr lang="fi-FI" sz="1800" dirty="0" err="1" smtClean="0"/>
              <a:t>yms</a:t>
            </a:r>
            <a:r>
              <a:rPr lang="fi-FI" sz="1800" dirty="0" smtClean="0"/>
              <a:t>) tekeminen yhdessä kuntoutujan kanssa…)</a:t>
            </a:r>
            <a:endParaRPr lang="fi-FI" sz="1800" dirty="0"/>
          </a:p>
          <a:p>
            <a:r>
              <a:rPr lang="fi-FI" sz="1800" dirty="0" smtClean="0"/>
              <a:t>Kotikäynti </a:t>
            </a:r>
            <a:r>
              <a:rPr lang="fi-FI" sz="1800" dirty="0"/>
              <a:t>kuntoutujan kanssa</a:t>
            </a:r>
          </a:p>
          <a:p>
            <a:r>
              <a:rPr lang="fi-FI" sz="1800" dirty="0" smtClean="0"/>
              <a:t>Omatoiminen todennettu harjoittelu</a:t>
            </a:r>
          </a:p>
          <a:p>
            <a:r>
              <a:rPr lang="fi-FI" sz="1800" dirty="0" smtClean="0"/>
              <a:t>Jokapäiväisten </a:t>
            </a:r>
            <a:r>
              <a:rPr lang="fi-FI" sz="1800" dirty="0"/>
              <a:t>perustoimintojen </a:t>
            </a:r>
            <a:r>
              <a:rPr lang="fi-FI" sz="1800" dirty="0" smtClean="0"/>
              <a:t>oppiminen</a:t>
            </a:r>
          </a:p>
          <a:p>
            <a:r>
              <a:rPr lang="fi-FI" sz="1800" dirty="0" smtClean="0"/>
              <a:t>Internet </a:t>
            </a:r>
            <a:r>
              <a:rPr lang="fi-FI" sz="1800" dirty="0"/>
              <a:t>surffailu, nettipelit, tietokoneen käyttöharjoitukset </a:t>
            </a:r>
          </a:p>
          <a:p>
            <a:pPr marL="0" indent="0">
              <a:buNone/>
            </a:pPr>
            <a:r>
              <a:rPr lang="fi-FI" dirty="0"/>
              <a:t> </a:t>
            </a:r>
          </a:p>
        </p:txBody>
      </p:sp>
      <p:pic>
        <p:nvPicPr>
          <p:cNvPr id="4100" name="Picture 4" descr="C:\Users\turpanne\AppData\Local\Microsoft\Windows\Temporary Internet Files\Content.IE5\AFEOSP8O\Armila-31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615" y="4313704"/>
            <a:ext cx="2819482" cy="2387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253529"/>
            <a:ext cx="3745359" cy="2447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861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fi-FI" dirty="0" smtClean="0"/>
              <a:t>Enemmän toimintakykyä kuntoutujalle, tavoite 6h/vrk/kuntoutuja</a:t>
            </a:r>
            <a:endParaRPr lang="fi-FI" dirty="0"/>
          </a:p>
        </p:txBody>
      </p:sp>
      <p:pic>
        <p:nvPicPr>
          <p:cNvPr id="4" name="Sisällön paikkamerkk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800"/>
            <a:ext cx="8063724" cy="4525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92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Vakioituja toimintamalleja: Toimintakyvyn </a:t>
            </a:r>
            <a:r>
              <a:rPr lang="fi-FI" dirty="0" smtClean="0"/>
              <a:t>edistäminen, esimerkkejä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277072"/>
          </a:xfrm>
        </p:spPr>
        <p:txBody>
          <a:bodyPr/>
          <a:lstStyle/>
          <a:p>
            <a:r>
              <a:rPr lang="fi-FI" dirty="0" smtClean="0"/>
              <a:t>Kuntoutujan saapuminen</a:t>
            </a:r>
          </a:p>
          <a:p>
            <a:pPr lvl="1"/>
            <a:r>
              <a:rPr lang="fi-FI" dirty="0" smtClean="0"/>
              <a:t>Ennakoiva palaveri</a:t>
            </a:r>
          </a:p>
          <a:p>
            <a:r>
              <a:rPr lang="fi-FI" dirty="0" smtClean="0"/>
              <a:t>Kuntoutumissuunnitelman tekeminen</a:t>
            </a:r>
          </a:p>
          <a:p>
            <a:pPr lvl="1"/>
            <a:r>
              <a:rPr lang="fi-FI" dirty="0" err="1" smtClean="0"/>
              <a:t>Moniammatillinen</a:t>
            </a:r>
            <a:r>
              <a:rPr lang="fi-FI" dirty="0" smtClean="0"/>
              <a:t> suunnittelu</a:t>
            </a:r>
          </a:p>
          <a:p>
            <a:r>
              <a:rPr lang="fi-FI" dirty="0" smtClean="0"/>
              <a:t>Toimintakyvyn edistäminen</a:t>
            </a:r>
          </a:p>
          <a:p>
            <a:r>
              <a:rPr lang="fi-FI" dirty="0" smtClean="0"/>
              <a:t>Kuntoutumissuunnitelman arviointi</a:t>
            </a:r>
          </a:p>
          <a:p>
            <a:r>
              <a:rPr lang="fi-FI" dirty="0" smtClean="0"/>
              <a:t>Kotiutuminen</a:t>
            </a:r>
          </a:p>
          <a:p>
            <a:pPr lvl="1"/>
            <a:r>
              <a:rPr lang="fi-FI" dirty="0" smtClean="0"/>
              <a:t>Kotiutumisen valmistelu tulovaiheesta 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4294967295"/>
          </p:nvPr>
        </p:nvSpPr>
        <p:spPr>
          <a:xfrm>
            <a:off x="3503890" y="6498105"/>
            <a:ext cx="2133600" cy="236827"/>
          </a:xfrm>
          <a:prstGeom prst="rect">
            <a:avLst/>
          </a:prstGeom>
        </p:spPr>
        <p:txBody>
          <a:bodyPr/>
          <a:lstStyle/>
          <a:p>
            <a:fld id="{F3CFB9D1-6F41-472A-83E3-ACB51642FBA3}" type="datetime1">
              <a:rPr lang="fi-FI" smtClean="0"/>
              <a:t>27.10.2015</a:t>
            </a:fld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502650"/>
            <a:ext cx="2133600" cy="236827"/>
          </a:xfrm>
          <a:prstGeom prst="rect">
            <a:avLst/>
          </a:prstGeom>
        </p:spPr>
        <p:txBody>
          <a:bodyPr/>
          <a:lstStyle/>
          <a:p>
            <a:fld id="{7CCA48EC-F155-4776-813B-25E135F0F5A7}" type="slidenum">
              <a:rPr lang="fi-FI" smtClean="0"/>
              <a:pPr/>
              <a:t>23</a:t>
            </a:fld>
            <a:endParaRPr lang="fi-FI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5" y="2204864"/>
            <a:ext cx="2525067" cy="3548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972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Dian numeron paikkamerkki 3"/>
          <p:cNvSpPr>
            <a:spLocks noGrp="1"/>
          </p:cNvSpPr>
          <p:nvPr>
            <p:ph type="sldNum" sz="quarter" idx="4294967295"/>
          </p:nvPr>
        </p:nvSpPr>
        <p:spPr>
          <a:xfrm>
            <a:off x="238125" y="6435725"/>
            <a:ext cx="477838" cy="317500"/>
          </a:xfrm>
          <a:prstGeom prst="rect">
            <a:avLst/>
          </a:prstGeom>
          <a:noFill/>
        </p:spPr>
        <p:txBody>
          <a:bodyPr/>
          <a:lstStyle/>
          <a:p>
            <a:fld id="{225737DA-BC92-4FF5-95B3-5E34B2B3CCA4}" type="slidenum">
              <a:rPr lang="fi-FI" smtClean="0"/>
              <a:pPr/>
              <a:t>24</a:t>
            </a:fld>
            <a:endParaRPr lang="fi-FI" smtClean="0"/>
          </a:p>
        </p:txBody>
      </p:sp>
      <p:sp>
        <p:nvSpPr>
          <p:cNvPr id="32770" name="Alatunnisteen paikkamerkki 5"/>
          <p:cNvSpPr>
            <a:spLocks noGrp="1"/>
          </p:cNvSpPr>
          <p:nvPr>
            <p:ph type="ftr" sz="quarter" idx="4294967295"/>
          </p:nvPr>
        </p:nvSpPr>
        <p:spPr>
          <a:xfrm>
            <a:off x="1266825" y="6451600"/>
            <a:ext cx="3327400" cy="279400"/>
          </a:xfrm>
          <a:prstGeom prst="rect">
            <a:avLst/>
          </a:prstGeom>
          <a:noFill/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2771" name="Oval 2"/>
          <p:cNvSpPr>
            <a:spLocks noChangeArrowheads="1"/>
          </p:cNvSpPr>
          <p:nvPr/>
        </p:nvSpPr>
        <p:spPr bwMode="auto">
          <a:xfrm>
            <a:off x="2803525" y="2014538"/>
            <a:ext cx="3521075" cy="3632200"/>
          </a:xfrm>
          <a:prstGeom prst="ellipse">
            <a:avLst/>
          </a:prstGeom>
          <a:solidFill>
            <a:srgbClr val="FFFFFF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i-FI" sz="2400">
              <a:solidFill>
                <a:schemeClr val="folHlink"/>
              </a:solidFill>
            </a:endParaRPr>
          </a:p>
          <a:p>
            <a:pPr algn="ctr" eaLnBrk="0" hangingPunct="0"/>
            <a:endParaRPr lang="fi-FI" sz="2400">
              <a:solidFill>
                <a:schemeClr val="folHlink"/>
              </a:solidFill>
            </a:endParaRPr>
          </a:p>
          <a:p>
            <a:pPr algn="ctr" eaLnBrk="0" hangingPunct="0"/>
            <a:endParaRPr lang="fi-FI" sz="2400">
              <a:solidFill>
                <a:schemeClr val="folHlink"/>
              </a:solidFill>
            </a:endParaRPr>
          </a:p>
          <a:p>
            <a:pPr algn="ctr" eaLnBrk="0" hangingPunct="0"/>
            <a:endParaRPr lang="fi-FI" sz="3200">
              <a:solidFill>
                <a:srgbClr val="66FF66"/>
              </a:solidFill>
              <a:latin typeface="Arial Black" pitchFamily="34" charset="0"/>
            </a:endParaRPr>
          </a:p>
          <a:p>
            <a:pPr algn="ctr" eaLnBrk="0" hangingPunct="0"/>
            <a:endParaRPr lang="fi-FI" sz="3200">
              <a:solidFill>
                <a:srgbClr val="006600"/>
              </a:solidFill>
              <a:latin typeface="Arial Black" pitchFamily="34" charset="0"/>
            </a:endParaRPr>
          </a:p>
          <a:p>
            <a:pPr algn="ctr" eaLnBrk="0" hangingPunct="0"/>
            <a:r>
              <a:rPr lang="fi-FI" sz="3200">
                <a:solidFill>
                  <a:srgbClr val="006600"/>
                </a:solidFill>
                <a:latin typeface="Arial Black" pitchFamily="34" charset="0"/>
              </a:rPr>
              <a:t>KESYTÄ</a:t>
            </a:r>
          </a:p>
          <a:p>
            <a:pPr algn="ctr" eaLnBrk="0" hangingPunct="0"/>
            <a:r>
              <a:rPr lang="fi-FI" sz="3200">
                <a:solidFill>
                  <a:srgbClr val="006600"/>
                </a:solidFill>
                <a:latin typeface="Arial Black" pitchFamily="34" charset="0"/>
              </a:rPr>
              <a:t>HUKKA!</a:t>
            </a:r>
            <a:endParaRPr lang="en-GB" sz="320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title"/>
          </p:nvPr>
        </p:nvSpPr>
        <p:spPr>
          <a:xfrm>
            <a:off x="188913" y="209550"/>
            <a:ext cx="6861175" cy="636588"/>
          </a:xfrm>
        </p:spPr>
        <p:txBody>
          <a:bodyPr/>
          <a:lstStyle/>
          <a:p>
            <a:pPr eaLnBrk="1" hangingPunct="1"/>
            <a:r>
              <a:rPr lang="fi-FI" sz="3300" smtClean="0"/>
              <a:t>5S + TURVALLISUUS + RISKIT</a:t>
            </a:r>
            <a:endParaRPr lang="en-GB" sz="3300" smtClean="0"/>
          </a:p>
        </p:txBody>
      </p:sp>
      <p:sp>
        <p:nvSpPr>
          <p:cNvPr id="32773" name="WordArt 4"/>
          <p:cNvSpPr>
            <a:spLocks noChangeArrowheads="1" noChangeShapeType="1" noTextEdit="1"/>
          </p:cNvSpPr>
          <p:nvPr/>
        </p:nvSpPr>
        <p:spPr bwMode="auto">
          <a:xfrm>
            <a:off x="3638550" y="1098550"/>
            <a:ext cx="21907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i-FI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1 SELVITÄ</a:t>
            </a:r>
          </a:p>
        </p:txBody>
      </p:sp>
      <p:sp>
        <p:nvSpPr>
          <p:cNvPr id="32774" name="WordArt 5"/>
          <p:cNvSpPr>
            <a:spLocks noChangeArrowheads="1" noChangeShapeType="1" noTextEdit="1"/>
          </p:cNvSpPr>
          <p:nvPr/>
        </p:nvSpPr>
        <p:spPr bwMode="auto">
          <a:xfrm>
            <a:off x="560388" y="2741613"/>
            <a:ext cx="21907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i-FI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Arial Black"/>
              </a:rPr>
              <a:t>5 SISÄISTÄ</a:t>
            </a:r>
          </a:p>
        </p:txBody>
      </p:sp>
      <p:sp>
        <p:nvSpPr>
          <p:cNvPr id="32775" name="WordArt 6"/>
          <p:cNvSpPr>
            <a:spLocks noChangeArrowheads="1" noChangeShapeType="1" noTextEdit="1"/>
          </p:cNvSpPr>
          <p:nvPr/>
        </p:nvSpPr>
        <p:spPr bwMode="auto">
          <a:xfrm>
            <a:off x="277813" y="4887913"/>
            <a:ext cx="3806825" cy="1423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i-FI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CC00"/>
                </a:solidFill>
                <a:latin typeface="Arial Black"/>
              </a:rPr>
              <a:t>4 SOVI </a:t>
            </a:r>
          </a:p>
          <a:p>
            <a:pPr algn="ctr"/>
            <a:r>
              <a:rPr lang="fi-FI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CC00"/>
                </a:solidFill>
                <a:latin typeface="Arial Black"/>
              </a:rPr>
              <a:t>PELISÄÄNNÖISTÄ</a:t>
            </a:r>
          </a:p>
        </p:txBody>
      </p:sp>
      <p:sp>
        <p:nvSpPr>
          <p:cNvPr id="32776" name="WordArt 7"/>
          <p:cNvSpPr>
            <a:spLocks noChangeArrowheads="1" noChangeShapeType="1" noTextEdit="1"/>
          </p:cNvSpPr>
          <p:nvPr/>
        </p:nvSpPr>
        <p:spPr bwMode="auto">
          <a:xfrm>
            <a:off x="6722055" y="3105150"/>
            <a:ext cx="1952625" cy="4714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i-FI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2 </a:t>
            </a:r>
            <a:r>
              <a:rPr lang="fi-FI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SIISTI</a:t>
            </a:r>
          </a:p>
        </p:txBody>
      </p:sp>
      <p:sp>
        <p:nvSpPr>
          <p:cNvPr id="32777" name="WordArt 8"/>
          <p:cNvSpPr>
            <a:spLocks noChangeArrowheads="1" noChangeShapeType="1" noTextEdit="1"/>
          </p:cNvSpPr>
          <p:nvPr/>
        </p:nvSpPr>
        <p:spPr bwMode="auto">
          <a:xfrm>
            <a:off x="6507489" y="5431844"/>
            <a:ext cx="2190750" cy="611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i-FI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3 </a:t>
            </a:r>
            <a:r>
              <a:rPr lang="fi-FI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SIJOITA</a:t>
            </a:r>
          </a:p>
        </p:txBody>
      </p:sp>
      <p:sp>
        <p:nvSpPr>
          <p:cNvPr id="32778" name="AutoShape 9"/>
          <p:cNvSpPr>
            <a:spLocks noChangeArrowheads="1"/>
          </p:cNvSpPr>
          <p:nvPr/>
        </p:nvSpPr>
        <p:spPr bwMode="auto">
          <a:xfrm rot="-1009819">
            <a:off x="4922838" y="1520825"/>
            <a:ext cx="2017712" cy="2058988"/>
          </a:xfrm>
          <a:custGeom>
            <a:avLst/>
            <a:gdLst>
              <a:gd name="T0" fmla="*/ 1924673 w 21600"/>
              <a:gd name="T1" fmla="*/ 597774 h 21600"/>
              <a:gd name="T2" fmla="*/ 1498431 w 21600"/>
              <a:gd name="T3" fmla="*/ 371285 h 21600"/>
              <a:gd name="T4" fmla="*/ 1563073 w 21600"/>
              <a:gd name="T5" fmla="*/ 768212 h 21600"/>
              <a:gd name="T6" fmla="*/ 2267871 w 21600"/>
              <a:gd name="T7" fmla="*/ 1101463 h 21600"/>
              <a:gd name="T8" fmla="*/ 1791934 w 21600"/>
              <a:gd name="T9" fmla="*/ 1535662 h 21600"/>
              <a:gd name="T10" fmla="*/ 1366533 w 21600"/>
              <a:gd name="T11" fmla="*/ 104989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325" y="11165"/>
                </a:moveTo>
                <a:cubicBezTo>
                  <a:pt x="17332" y="11044"/>
                  <a:pt x="17336" y="10922"/>
                  <a:pt x="17336" y="10800"/>
                </a:cubicBezTo>
                <a:cubicBezTo>
                  <a:pt x="17336" y="8756"/>
                  <a:pt x="16379" y="6829"/>
                  <a:pt x="14751" y="5594"/>
                </a:cubicBezTo>
                <a:lnTo>
                  <a:pt x="17330" y="2197"/>
                </a:lnTo>
                <a:cubicBezTo>
                  <a:pt x="20020" y="4239"/>
                  <a:pt x="21600" y="7422"/>
                  <a:pt x="21600" y="10800"/>
                </a:cubicBezTo>
                <a:cubicBezTo>
                  <a:pt x="21600" y="11001"/>
                  <a:pt x="21594" y="11203"/>
                  <a:pt x="21583" y="11404"/>
                </a:cubicBezTo>
                <a:lnTo>
                  <a:pt x="24278" y="11555"/>
                </a:lnTo>
                <a:lnTo>
                  <a:pt x="19183" y="16110"/>
                </a:lnTo>
                <a:lnTo>
                  <a:pt x="14629" y="11014"/>
                </a:lnTo>
                <a:lnTo>
                  <a:pt x="17325" y="11165"/>
                </a:lnTo>
                <a:close/>
              </a:path>
            </a:pathLst>
          </a:custGeom>
          <a:solidFill>
            <a:srgbClr val="1C1C1C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i-FI"/>
          </a:p>
        </p:txBody>
      </p:sp>
      <p:sp>
        <p:nvSpPr>
          <p:cNvPr id="32779" name="AutoShape 10"/>
          <p:cNvSpPr>
            <a:spLocks noChangeArrowheads="1"/>
          </p:cNvSpPr>
          <p:nvPr/>
        </p:nvSpPr>
        <p:spPr bwMode="auto">
          <a:xfrm rot="1803618">
            <a:off x="5300663" y="3214688"/>
            <a:ext cx="2017712" cy="2058987"/>
          </a:xfrm>
          <a:custGeom>
            <a:avLst/>
            <a:gdLst>
              <a:gd name="T0" fmla="*/ 1964187 w 21600"/>
              <a:gd name="T1" fmla="*/ 698626 h 21600"/>
              <a:gd name="T2" fmla="*/ 1622670 w 21600"/>
              <a:gd name="T3" fmla="*/ 490630 h 21600"/>
              <a:gd name="T4" fmla="*/ 1586987 w 21600"/>
              <a:gd name="T5" fmla="*/ 829219 h 21600"/>
              <a:gd name="T6" fmla="*/ 2267871 w 21600"/>
              <a:gd name="T7" fmla="*/ 1101463 h 21600"/>
              <a:gd name="T8" fmla="*/ 1791934 w 21600"/>
              <a:gd name="T9" fmla="*/ 1535661 h 21600"/>
              <a:gd name="T10" fmla="*/ 1366533 w 21600"/>
              <a:gd name="T11" fmla="*/ 104989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325" y="11165"/>
                </a:moveTo>
                <a:cubicBezTo>
                  <a:pt x="17332" y="11044"/>
                  <a:pt x="17336" y="10922"/>
                  <a:pt x="17336" y="10800"/>
                </a:cubicBezTo>
                <a:cubicBezTo>
                  <a:pt x="17336" y="9235"/>
                  <a:pt x="16775" y="7723"/>
                  <a:pt x="15755" y="6537"/>
                </a:cubicBezTo>
                <a:lnTo>
                  <a:pt x="18987" y="3757"/>
                </a:lnTo>
                <a:cubicBezTo>
                  <a:pt x="20673" y="5716"/>
                  <a:pt x="21600" y="8215"/>
                  <a:pt x="21600" y="10800"/>
                </a:cubicBezTo>
                <a:cubicBezTo>
                  <a:pt x="21600" y="11001"/>
                  <a:pt x="21594" y="11203"/>
                  <a:pt x="21583" y="11404"/>
                </a:cubicBezTo>
                <a:lnTo>
                  <a:pt x="24278" y="11555"/>
                </a:lnTo>
                <a:lnTo>
                  <a:pt x="19183" y="16110"/>
                </a:lnTo>
                <a:lnTo>
                  <a:pt x="14629" y="11014"/>
                </a:lnTo>
                <a:lnTo>
                  <a:pt x="17325" y="11165"/>
                </a:lnTo>
                <a:close/>
              </a:path>
            </a:pathLst>
          </a:custGeom>
          <a:solidFill>
            <a:srgbClr val="1C1C1C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i-FI"/>
          </a:p>
        </p:txBody>
      </p:sp>
      <p:sp>
        <p:nvSpPr>
          <p:cNvPr id="32780" name="AutoShape 11"/>
          <p:cNvSpPr>
            <a:spLocks noChangeArrowheads="1"/>
          </p:cNvSpPr>
          <p:nvPr/>
        </p:nvSpPr>
        <p:spPr bwMode="auto">
          <a:xfrm rot="10800000">
            <a:off x="1852613" y="3105150"/>
            <a:ext cx="2017712" cy="2058988"/>
          </a:xfrm>
          <a:custGeom>
            <a:avLst/>
            <a:gdLst>
              <a:gd name="T0" fmla="*/ 1964187 w 21600"/>
              <a:gd name="T1" fmla="*/ 698626 h 21600"/>
              <a:gd name="T2" fmla="*/ 1622670 w 21600"/>
              <a:gd name="T3" fmla="*/ 490630 h 21600"/>
              <a:gd name="T4" fmla="*/ 1586987 w 21600"/>
              <a:gd name="T5" fmla="*/ 829219 h 21600"/>
              <a:gd name="T6" fmla="*/ 2267871 w 21600"/>
              <a:gd name="T7" fmla="*/ 1101463 h 21600"/>
              <a:gd name="T8" fmla="*/ 1791934 w 21600"/>
              <a:gd name="T9" fmla="*/ 1535662 h 21600"/>
              <a:gd name="T10" fmla="*/ 1366533 w 21600"/>
              <a:gd name="T11" fmla="*/ 104989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325" y="11165"/>
                </a:moveTo>
                <a:cubicBezTo>
                  <a:pt x="17332" y="11044"/>
                  <a:pt x="17336" y="10922"/>
                  <a:pt x="17336" y="10800"/>
                </a:cubicBezTo>
                <a:cubicBezTo>
                  <a:pt x="17336" y="9235"/>
                  <a:pt x="16775" y="7723"/>
                  <a:pt x="15755" y="6537"/>
                </a:cubicBezTo>
                <a:lnTo>
                  <a:pt x="18987" y="3757"/>
                </a:lnTo>
                <a:cubicBezTo>
                  <a:pt x="20673" y="5716"/>
                  <a:pt x="21600" y="8215"/>
                  <a:pt x="21600" y="10800"/>
                </a:cubicBezTo>
                <a:cubicBezTo>
                  <a:pt x="21600" y="11001"/>
                  <a:pt x="21594" y="11203"/>
                  <a:pt x="21583" y="11404"/>
                </a:cubicBezTo>
                <a:lnTo>
                  <a:pt x="24278" y="11555"/>
                </a:lnTo>
                <a:lnTo>
                  <a:pt x="19183" y="16110"/>
                </a:lnTo>
                <a:lnTo>
                  <a:pt x="14629" y="11014"/>
                </a:lnTo>
                <a:lnTo>
                  <a:pt x="17325" y="11165"/>
                </a:lnTo>
                <a:close/>
              </a:path>
            </a:pathLst>
          </a:custGeom>
          <a:solidFill>
            <a:srgbClr val="1C1C1C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i-FI"/>
          </a:p>
        </p:txBody>
      </p:sp>
      <p:sp>
        <p:nvSpPr>
          <p:cNvPr id="32781" name="AutoShape 12"/>
          <p:cNvSpPr>
            <a:spLocks noChangeArrowheads="1"/>
          </p:cNvSpPr>
          <p:nvPr/>
        </p:nvSpPr>
        <p:spPr bwMode="auto">
          <a:xfrm rot="5094624">
            <a:off x="4030663" y="4413250"/>
            <a:ext cx="2017712" cy="2058988"/>
          </a:xfrm>
          <a:custGeom>
            <a:avLst/>
            <a:gdLst>
              <a:gd name="T0" fmla="*/ 1964187 w 21600"/>
              <a:gd name="T1" fmla="*/ 698626 h 21600"/>
              <a:gd name="T2" fmla="*/ 1622670 w 21600"/>
              <a:gd name="T3" fmla="*/ 490630 h 21600"/>
              <a:gd name="T4" fmla="*/ 1586987 w 21600"/>
              <a:gd name="T5" fmla="*/ 829219 h 21600"/>
              <a:gd name="T6" fmla="*/ 2267871 w 21600"/>
              <a:gd name="T7" fmla="*/ 1101463 h 21600"/>
              <a:gd name="T8" fmla="*/ 1791934 w 21600"/>
              <a:gd name="T9" fmla="*/ 1535662 h 21600"/>
              <a:gd name="T10" fmla="*/ 1366533 w 21600"/>
              <a:gd name="T11" fmla="*/ 104989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325" y="11165"/>
                </a:moveTo>
                <a:cubicBezTo>
                  <a:pt x="17332" y="11044"/>
                  <a:pt x="17336" y="10922"/>
                  <a:pt x="17336" y="10800"/>
                </a:cubicBezTo>
                <a:cubicBezTo>
                  <a:pt x="17336" y="9235"/>
                  <a:pt x="16775" y="7723"/>
                  <a:pt x="15755" y="6537"/>
                </a:cubicBezTo>
                <a:lnTo>
                  <a:pt x="18987" y="3757"/>
                </a:lnTo>
                <a:cubicBezTo>
                  <a:pt x="20673" y="5716"/>
                  <a:pt x="21600" y="8215"/>
                  <a:pt x="21600" y="10800"/>
                </a:cubicBezTo>
                <a:cubicBezTo>
                  <a:pt x="21600" y="11001"/>
                  <a:pt x="21594" y="11203"/>
                  <a:pt x="21583" y="11404"/>
                </a:cubicBezTo>
                <a:lnTo>
                  <a:pt x="24278" y="11555"/>
                </a:lnTo>
                <a:lnTo>
                  <a:pt x="19183" y="16110"/>
                </a:lnTo>
                <a:lnTo>
                  <a:pt x="14629" y="11014"/>
                </a:lnTo>
                <a:lnTo>
                  <a:pt x="17325" y="11165"/>
                </a:lnTo>
                <a:close/>
              </a:path>
            </a:pathLst>
          </a:custGeom>
          <a:solidFill>
            <a:srgbClr val="1C1C1C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i-FI"/>
          </a:p>
        </p:txBody>
      </p:sp>
      <p:pic>
        <p:nvPicPr>
          <p:cNvPr id="32782" name="Picture 13" descr="sus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63900" y="2627313"/>
            <a:ext cx="2616200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350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323528" y="1268760"/>
            <a:ext cx="4040188" cy="639762"/>
          </a:xfrm>
        </p:spPr>
        <p:txBody>
          <a:bodyPr/>
          <a:lstStyle/>
          <a:p>
            <a:r>
              <a:rPr lang="fi-FI" dirty="0" smtClean="0"/>
              <a:t>ennen</a:t>
            </a:r>
            <a:endParaRPr lang="fi-FI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5652120" y="692696"/>
            <a:ext cx="4041775" cy="639762"/>
          </a:xfrm>
        </p:spPr>
        <p:txBody>
          <a:bodyPr/>
          <a:lstStyle/>
          <a:p>
            <a:r>
              <a:rPr lang="fi-FI" dirty="0" smtClean="0"/>
              <a:t>jälkeen</a:t>
            </a:r>
            <a:endParaRPr lang="fi-FI" dirty="0"/>
          </a:p>
        </p:txBody>
      </p:sp>
      <p:sp>
        <p:nvSpPr>
          <p:cNvPr id="8" name="Päivämäärän paikkamerkki 7"/>
          <p:cNvSpPr>
            <a:spLocks noGrp="1"/>
          </p:cNvSpPr>
          <p:nvPr>
            <p:ph type="dt" sz="half" idx="4294967295"/>
          </p:nvPr>
        </p:nvSpPr>
        <p:spPr>
          <a:xfrm>
            <a:off x="3503890" y="6498105"/>
            <a:ext cx="2133600" cy="236827"/>
          </a:xfrm>
          <a:prstGeom prst="rect">
            <a:avLst/>
          </a:prstGeom>
        </p:spPr>
        <p:txBody>
          <a:bodyPr/>
          <a:lstStyle/>
          <a:p>
            <a:fld id="{B78335B7-2327-4EC9-A704-8D9BE77CDFF4}" type="datetime1">
              <a:rPr lang="fi-FI" smtClean="0"/>
              <a:t>27.10.2015</a:t>
            </a:fld>
            <a:endParaRPr lang="fi-FI" dirty="0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4294967295"/>
          </p:nvPr>
        </p:nvSpPr>
        <p:spPr>
          <a:xfrm>
            <a:off x="6553200" y="6502650"/>
            <a:ext cx="2133600" cy="236827"/>
          </a:xfrm>
          <a:prstGeom prst="rect">
            <a:avLst/>
          </a:prstGeom>
        </p:spPr>
        <p:txBody>
          <a:bodyPr/>
          <a:lstStyle/>
          <a:p>
            <a:fld id="{7CCA48EC-F155-4776-813B-25E135F0F5A7}" type="slidenum">
              <a:rPr lang="fi-FI" smtClean="0"/>
              <a:pPr/>
              <a:t>25</a:t>
            </a:fld>
            <a:endParaRPr lang="fi-FI" dirty="0"/>
          </a:p>
        </p:txBody>
      </p:sp>
      <p:pic>
        <p:nvPicPr>
          <p:cNvPr id="1027" name="Picture 3" descr="C:\Users\naukheli\AppData\Local\Microsoft\Windows\Temporary Internet Files\Content.Outlook\OC9UPGIF\WP_20150122_006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09441"/>
            <a:ext cx="2965400" cy="4794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5040560" cy="4114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iruutu 1"/>
          <p:cNvSpPr txBox="1"/>
          <p:nvPr/>
        </p:nvSpPr>
        <p:spPr>
          <a:xfrm>
            <a:off x="539552" y="260648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dirty="0" smtClean="0"/>
              <a:t>5 </a:t>
            </a:r>
            <a:r>
              <a:rPr lang="fi-FI" sz="3200" dirty="0" smtClean="0"/>
              <a:t>S</a:t>
            </a:r>
            <a:endParaRPr lang="fi-FI" sz="3200" dirty="0"/>
          </a:p>
        </p:txBody>
      </p:sp>
    </p:spTree>
    <p:extLst>
      <p:ext uri="{BB962C8B-B14F-4D97-AF65-F5344CB8AC3E}">
        <p14:creationId xmlns:p14="http://schemas.microsoft.com/office/powerpoint/2010/main" val="157660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isällön paikkamerkki 5"/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32937"/>
            <a:ext cx="8229600" cy="4619064"/>
          </a:xfrm>
        </p:spPr>
      </p:pic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06ECB0-6EFD-46F7-BA3D-081E3D72B379}" type="datetime1">
              <a:rPr lang="fi-FI" smtClean="0"/>
              <a:t>27.10.2015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3F7526-B2DF-4AB4-A3F3-21C2ECCB6058}" type="slidenum">
              <a:rPr lang="fi-FI" smtClean="0"/>
              <a:pPr>
                <a:defRPr/>
              </a:pPr>
              <a:t>26</a:t>
            </a:fld>
            <a:endParaRPr lang="fi-FI"/>
          </a:p>
        </p:txBody>
      </p:sp>
      <p:sp>
        <p:nvSpPr>
          <p:cNvPr id="7" name="Otsikko 1"/>
          <p:cNvSpPr txBox="1">
            <a:spLocks/>
          </p:cNvSpPr>
          <p:nvPr/>
        </p:nvSpPr>
        <p:spPr bwMode="auto">
          <a:xfrm>
            <a:off x="457199" y="274638"/>
            <a:ext cx="7210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i-FI" sz="3200" b="1" dirty="0" smtClean="0"/>
              <a:t>5 S</a:t>
            </a:r>
            <a:endParaRPr lang="fi-FI" sz="3200" b="1" dirty="0"/>
          </a:p>
        </p:txBody>
      </p:sp>
    </p:spTree>
    <p:extLst>
      <p:ext uri="{BB962C8B-B14F-4D97-AF65-F5344CB8AC3E}">
        <p14:creationId xmlns:p14="http://schemas.microsoft.com/office/powerpoint/2010/main" val="321880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Kotikuntoutus</a:t>
            </a:r>
            <a:endParaRPr lang="fi-FI" dirty="0"/>
          </a:p>
        </p:txBody>
      </p:sp>
      <p:sp>
        <p:nvSpPr>
          <p:cNvPr id="4" name="Alaotsikko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Mitä tämä tarkoittaa </a:t>
            </a:r>
            <a:r>
              <a:rPr lang="fi-FI" dirty="0" err="1" smtClean="0"/>
              <a:t>Eksotessa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4925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Eksoten</a:t>
            </a:r>
            <a:r>
              <a:rPr lang="fi-FI" dirty="0" smtClean="0"/>
              <a:t> kotikuntoutus mahdollistaa </a:t>
            </a:r>
            <a:br>
              <a:rPr lang="fi-FI" dirty="0" smtClean="0"/>
            </a:br>
            <a:r>
              <a:rPr lang="fi-FI" dirty="0" smtClean="0"/>
              <a:t>kuntoutujan kotona selviytymistä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988839"/>
            <a:ext cx="8229600" cy="3528393"/>
          </a:xfrm>
        </p:spPr>
        <p:txBody>
          <a:bodyPr/>
          <a:lstStyle/>
          <a:p>
            <a:r>
              <a:rPr lang="fi-FI" dirty="0" err="1" smtClean="0"/>
              <a:t>Eksoten</a:t>
            </a:r>
            <a:r>
              <a:rPr lang="fi-FI" dirty="0" smtClean="0"/>
              <a:t> kotikuntoutusta on kehitetty vuodesta 2010 lähtien. </a:t>
            </a:r>
          </a:p>
          <a:p>
            <a:r>
              <a:rPr lang="fi-FI" dirty="0" smtClean="0"/>
              <a:t>Tällä hetkellä kotikuntoutus jakautuu kolmeen sektoriin: varhainen puuttuminen, kotihoitoa koordinoiva kuntoutus (näissä kahdessa yhteensä 8 terapeuttia) ja monialainen kotikuntoutus (vuoden 2015 loppuun mennessä 30 terapeuttia)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4294967295"/>
          </p:nvPr>
        </p:nvSpPr>
        <p:spPr>
          <a:xfrm>
            <a:off x="3503890" y="6498105"/>
            <a:ext cx="2133600" cy="236827"/>
          </a:xfrm>
          <a:prstGeom prst="rect">
            <a:avLst/>
          </a:prstGeom>
        </p:spPr>
        <p:txBody>
          <a:bodyPr/>
          <a:lstStyle/>
          <a:p>
            <a:fld id="{F3CFB9D1-6F41-472A-83E3-ACB51642FBA3}" type="datetime1">
              <a:rPr lang="fi-FI" smtClean="0"/>
              <a:t>27.10.2015</a:t>
            </a:fld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502650"/>
            <a:ext cx="2133600" cy="236827"/>
          </a:xfrm>
          <a:prstGeom prst="rect">
            <a:avLst/>
          </a:prstGeom>
        </p:spPr>
        <p:txBody>
          <a:bodyPr/>
          <a:lstStyle/>
          <a:p>
            <a:fld id="{7CCA48EC-F155-4776-813B-25E135F0F5A7}" type="slidenum">
              <a:rPr lang="fi-FI" smtClean="0"/>
              <a:pPr/>
              <a:t>28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4371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Varhainen puuttuminen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Hyvinvointia edistävät kotikäynnit</a:t>
            </a:r>
          </a:p>
          <a:p>
            <a:r>
              <a:rPr lang="fi-FI" dirty="0" smtClean="0"/>
              <a:t>Matalan kynnyksen kuntoutuspalvelut ikääntyneille (Iso apu Lappeenranta)</a:t>
            </a:r>
          </a:p>
          <a:p>
            <a:r>
              <a:rPr lang="fi-FI" dirty="0" smtClean="0"/>
              <a:t>Omaishoitajien tuki ja ryhmäkuntoutus</a:t>
            </a:r>
          </a:p>
          <a:p>
            <a:r>
              <a:rPr lang="fi-FI" dirty="0" smtClean="0"/>
              <a:t>Palvelutarpeen arvioinnin tuki</a:t>
            </a:r>
          </a:p>
          <a:p>
            <a:r>
              <a:rPr lang="fi-FI" dirty="0" smtClean="0"/>
              <a:t>Muistisairaiden varhaisvaiheen tuki</a:t>
            </a:r>
          </a:p>
          <a:p>
            <a:r>
              <a:rPr lang="fi-FI" dirty="0" smtClean="0"/>
              <a:t>Terveyden edistämisen yhteistyö järjestöjen ja vapaaehtoistoimijoiden kanssa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9048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Otsikko 1</a:t>
            </a:r>
          </a:p>
          <a:p>
            <a:pPr lvl="1"/>
            <a:r>
              <a:rPr lang="fi-FI" dirty="0" smtClean="0"/>
              <a:t>Otsikko 2</a:t>
            </a:r>
          </a:p>
          <a:p>
            <a:pPr lvl="2"/>
            <a:r>
              <a:rPr lang="fi-FI" dirty="0" smtClean="0"/>
              <a:t>Otsikko 3</a:t>
            </a:r>
          </a:p>
          <a:p>
            <a:pPr lvl="3"/>
            <a:r>
              <a:rPr lang="fi-FI" dirty="0" smtClean="0"/>
              <a:t>Otsikko 4</a:t>
            </a:r>
          </a:p>
          <a:p>
            <a:pPr lvl="4"/>
            <a:r>
              <a:rPr lang="fi-FI" dirty="0" smtClean="0"/>
              <a:t>Otsikko 5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4294967295"/>
          </p:nvPr>
        </p:nvSpPr>
        <p:spPr>
          <a:xfrm>
            <a:off x="3503890" y="6498105"/>
            <a:ext cx="2133600" cy="236827"/>
          </a:xfrm>
          <a:prstGeom prst="rect">
            <a:avLst/>
          </a:prstGeom>
        </p:spPr>
        <p:txBody>
          <a:bodyPr/>
          <a:lstStyle/>
          <a:p>
            <a:fld id="{201F28D9-2E08-4A26-8510-80BD68C42CCC}" type="datetime1">
              <a:rPr lang="fi-FI" smtClean="0"/>
              <a:t>27.10.2015</a:t>
            </a:fld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502650"/>
            <a:ext cx="2133600" cy="236827"/>
          </a:xfrm>
          <a:prstGeom prst="rect">
            <a:avLst/>
          </a:prstGeom>
        </p:spPr>
        <p:txBody>
          <a:bodyPr/>
          <a:lstStyle/>
          <a:p>
            <a:fld id="{7CCA48EC-F155-4776-813B-25E135F0F5A7}" type="slidenum">
              <a:rPr lang="fi-FI" smtClean="0"/>
              <a:pPr/>
              <a:t>3</a:t>
            </a:fld>
            <a:endParaRPr lang="fi-FI" dirty="0"/>
          </a:p>
        </p:txBody>
      </p:sp>
      <p:pic>
        <p:nvPicPr>
          <p:cNvPr id="6" name="Kuva 5"/>
          <p:cNvPicPr>
            <a:picLocks noChangeAspect="1"/>
          </p:cNvPicPr>
          <p:nvPr/>
        </p:nvPicPr>
        <p:blipFill rotWithShape="1">
          <a:blip r:embed="rId2"/>
          <a:srcRect l="12579" t="10818" r="11269" b="911"/>
          <a:stretch/>
        </p:blipFill>
        <p:spPr>
          <a:xfrm>
            <a:off x="0" y="252753"/>
            <a:ext cx="9144000" cy="6447829"/>
          </a:xfrm>
          <a:prstGeom prst="rect">
            <a:avLst/>
          </a:prstGeom>
        </p:spPr>
      </p:pic>
      <p:pic>
        <p:nvPicPr>
          <p:cNvPr id="5" name="Kuva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3812"/>
            <a:ext cx="9144000" cy="658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68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Koordinoiva toiminta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5112568"/>
          </a:xfrm>
        </p:spPr>
        <p:txBody>
          <a:bodyPr/>
          <a:lstStyle/>
          <a:p>
            <a:r>
              <a:rPr lang="fi-FI" dirty="0" smtClean="0"/>
              <a:t>Fysioterapeutit muodostavat tiimin keskitetyn kotiutuksen sairaanhoitajien kanssa</a:t>
            </a:r>
          </a:p>
          <a:p>
            <a:r>
              <a:rPr lang="fi-FI" dirty="0" smtClean="0"/>
              <a:t>Kotihoidon 4 viikon kuntouttavan arviointijakson aikana fysioterapeutit tukevat kuntoutujan turvallisuuden tunteen ja toimintakyvyn </a:t>
            </a:r>
            <a:r>
              <a:rPr lang="fi-FI" dirty="0"/>
              <a:t>parantumista </a:t>
            </a:r>
            <a:r>
              <a:rPr lang="fi-FI" sz="1800" dirty="0"/>
              <a:t>(Kotihoito on ottanut käyttöön uusille asiakkaille neljän viikon kuntoutus- ja </a:t>
            </a:r>
            <a:r>
              <a:rPr lang="fi-FI" sz="1800" dirty="0" smtClean="0"/>
              <a:t>arviointijakson. Jakson </a:t>
            </a:r>
            <a:r>
              <a:rPr lang="fi-FI" sz="1800" dirty="0"/>
              <a:t>tavoitteena on arvioida ja tukea asiakkaan jäljellä olevaa </a:t>
            </a:r>
            <a:r>
              <a:rPr lang="fi-FI" sz="1800" dirty="0" smtClean="0"/>
              <a:t>toimintakykyä. Todellinen </a:t>
            </a:r>
            <a:r>
              <a:rPr lang="fi-FI" sz="1800" dirty="0"/>
              <a:t>palvelutarve arvioidaan ja siitä tehdään sopimus vasta jakson </a:t>
            </a:r>
            <a:r>
              <a:rPr lang="fi-FI" sz="1800" dirty="0" smtClean="0"/>
              <a:t>päätteeksi</a:t>
            </a:r>
            <a:endParaRPr lang="fi-FI" dirty="0" smtClean="0"/>
          </a:p>
          <a:p>
            <a:r>
              <a:rPr lang="fi-FI" dirty="0" smtClean="0"/>
              <a:t>Toiminnalla tuetaan kuntoutujan lisäksi kotihoidon vastuuhoitajan ja tiimin toimintaa</a:t>
            </a:r>
          </a:p>
          <a:p>
            <a:r>
              <a:rPr lang="fi-FI" dirty="0" smtClean="0"/>
              <a:t>Tavoitteena palvelutarpeen vähentyminen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6675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Monialainen kotikuntoutus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Kuntoutuksella tuetaan kuntoutujan arjessa selviytymistä </a:t>
            </a:r>
            <a:r>
              <a:rPr lang="fi-FI" dirty="0" err="1" smtClean="0"/>
              <a:t>fysio-</a:t>
            </a:r>
            <a:r>
              <a:rPr lang="fi-FI" dirty="0" smtClean="0"/>
              <a:t> ja toimintaterapian keinoin</a:t>
            </a:r>
          </a:p>
          <a:p>
            <a:r>
              <a:rPr lang="fi-FI" dirty="0" smtClean="0"/>
              <a:t>Kuntoutus toteutetaan joko sairaaloista (akuuttisairaala, Kuntoutuskeskus) kotiutuessa tai kuntouttavan arviointijakson tukena kuntoutujan kotona, kuntoutus kestää 6-10 viikkoa, kuntoutujan tarpeesta riippuen</a:t>
            </a:r>
          </a:p>
          <a:p>
            <a:r>
              <a:rPr lang="fi-FI" dirty="0" smtClean="0"/>
              <a:t>Kotihoidon hoitajan tukevat kuntoutumista kotona laaditun kuntoutumissuunnitelman mukaisesti (mikäli on kotihoidon asiakas)</a:t>
            </a:r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9383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574" y="610394"/>
            <a:ext cx="7418387" cy="611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316038" y="908050"/>
            <a:ext cx="193040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40680" bIns="0"/>
          <a:lstStyle>
            <a:lvl1pPr marL="39688" eaLnBrk="0" hangingPunct="0">
              <a:spcBef>
                <a:spcPct val="20000"/>
              </a:spcBef>
              <a:buFont typeface="Arial" charset="0"/>
              <a:buChar char="•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fi-FI" sz="1200" dirty="0" smtClean="0">
              <a:solidFill>
                <a:srgbClr val="000000"/>
              </a:solidFill>
              <a:latin typeface="Lucida Grande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 err="1" smtClean="0">
                <a:solidFill>
                  <a:srgbClr val="000000"/>
                </a:solidFill>
                <a:latin typeface="Lucida Grande" charset="0"/>
              </a:rPr>
              <a:t>Sairaalasta</a:t>
            </a:r>
            <a:r>
              <a:rPr lang="en-US" altLang="fi-FI" sz="1200" dirty="0" smtClean="0">
                <a:solidFill>
                  <a:srgbClr val="000000"/>
                </a:solidFill>
                <a:latin typeface="Lucida Grande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 err="1" smtClean="0">
                <a:solidFill>
                  <a:srgbClr val="000000"/>
                </a:solidFill>
                <a:latin typeface="Lucida Grande" charset="0"/>
              </a:rPr>
              <a:t>kotiutuminen</a:t>
            </a:r>
            <a:endParaRPr lang="en-US" altLang="fi-FI" sz="1200" dirty="0">
              <a:solidFill>
                <a:srgbClr val="000000"/>
              </a:solidFill>
              <a:latin typeface="Lucida Grande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400" dirty="0" smtClean="0">
                <a:solidFill>
                  <a:srgbClr val="000000"/>
                </a:solidFill>
                <a:latin typeface="Lucida Grande" charset="0"/>
              </a:rPr>
              <a:t>  </a:t>
            </a:r>
            <a:endParaRPr lang="en-US" altLang="fi-FI" sz="1400" dirty="0">
              <a:solidFill>
                <a:srgbClr val="000000"/>
              </a:solidFill>
              <a:latin typeface="Lucida Grande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531938" y="1944688"/>
            <a:ext cx="15494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40680" bIns="0"/>
          <a:lstStyle>
            <a:lvl1pPr marL="39688" eaLnBrk="0" hangingPunct="0">
              <a:spcBef>
                <a:spcPct val="20000"/>
              </a:spcBef>
              <a:buFont typeface="Arial" charset="0"/>
              <a:buChar char="•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 err="1" smtClean="0">
                <a:solidFill>
                  <a:srgbClr val="000000"/>
                </a:solidFill>
                <a:latin typeface="Lucida Grande" charset="0"/>
              </a:rPr>
              <a:t>Kotiavun</a:t>
            </a:r>
            <a:r>
              <a:rPr lang="en-US" altLang="fi-FI" sz="1200" dirty="0" smtClean="0">
                <a:solidFill>
                  <a:srgbClr val="000000"/>
                </a:solidFill>
                <a:latin typeface="Lucida Grande" charset="0"/>
              </a:rPr>
              <a:t> </a:t>
            </a:r>
            <a:r>
              <a:rPr lang="en-US" altLang="fi-FI" sz="1200" dirty="0" err="1">
                <a:solidFill>
                  <a:srgbClr val="000000"/>
                </a:solidFill>
                <a:latin typeface="Lucida Grande" charset="0"/>
              </a:rPr>
              <a:t>piirissä</a:t>
            </a:r>
            <a:endParaRPr lang="en-US" altLang="fi-FI" sz="1200" dirty="0">
              <a:solidFill>
                <a:srgbClr val="000000"/>
              </a:solidFill>
              <a:latin typeface="Lucida Grande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 err="1">
                <a:solidFill>
                  <a:srgbClr val="000000"/>
                </a:solidFill>
                <a:latin typeface="Lucida Grande" charset="0"/>
              </a:rPr>
              <a:t>vai</a:t>
            </a:r>
            <a:r>
              <a:rPr lang="en-US" altLang="fi-FI" sz="1200" dirty="0">
                <a:solidFill>
                  <a:srgbClr val="000000"/>
                </a:solidFill>
                <a:latin typeface="Lucida Grande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 err="1" smtClean="0">
                <a:solidFill>
                  <a:srgbClr val="000000"/>
                </a:solidFill>
                <a:latin typeface="Lucida Grande" charset="0"/>
              </a:rPr>
              <a:t>ei</a:t>
            </a:r>
            <a:r>
              <a:rPr lang="en-US" altLang="fi-FI" sz="1200" dirty="0">
                <a:solidFill>
                  <a:srgbClr val="000000"/>
                </a:solidFill>
                <a:latin typeface="Lucida Grande" charset="0"/>
              </a:rPr>
              <a:t>?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1692275" y="3168650"/>
            <a:ext cx="25923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40680" bIns="0"/>
          <a:lstStyle>
            <a:lvl1pPr marL="39688" eaLnBrk="0" hangingPunct="0">
              <a:spcBef>
                <a:spcPct val="20000"/>
              </a:spcBef>
              <a:buFont typeface="Arial" charset="0"/>
              <a:buChar char="•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 err="1">
                <a:solidFill>
                  <a:srgbClr val="000000"/>
                </a:solidFill>
                <a:latin typeface="Lucida Grande" charset="0"/>
              </a:rPr>
              <a:t>Toimintaterapeutin</a:t>
            </a:r>
            <a:r>
              <a:rPr lang="en-US" altLang="fi-FI" sz="1200" dirty="0">
                <a:solidFill>
                  <a:srgbClr val="000000"/>
                </a:solidFill>
                <a:latin typeface="Lucida Grande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>
                <a:solidFill>
                  <a:srgbClr val="000000"/>
                </a:solidFill>
                <a:latin typeface="Lucida Grande" charset="0"/>
              </a:rPr>
              <a:t>ja </a:t>
            </a:r>
            <a:r>
              <a:rPr lang="en-US" altLang="fi-FI" sz="1200" dirty="0" err="1">
                <a:solidFill>
                  <a:srgbClr val="000000"/>
                </a:solidFill>
                <a:latin typeface="Lucida Grande" charset="0"/>
              </a:rPr>
              <a:t>fysioterapeutin</a:t>
            </a:r>
            <a:r>
              <a:rPr lang="en-US" altLang="fi-FI" sz="1200" dirty="0">
                <a:solidFill>
                  <a:srgbClr val="000000"/>
                </a:solidFill>
                <a:latin typeface="Lucida Grande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 err="1">
                <a:solidFill>
                  <a:srgbClr val="000000"/>
                </a:solidFill>
                <a:latin typeface="Lucida Grande" charset="0"/>
              </a:rPr>
              <a:t>yhteinen</a:t>
            </a:r>
            <a:r>
              <a:rPr lang="en-US" altLang="fi-FI" sz="1200" dirty="0">
                <a:solidFill>
                  <a:srgbClr val="000000"/>
                </a:solidFill>
                <a:latin typeface="Lucida Grande" charset="0"/>
              </a:rPr>
              <a:t> </a:t>
            </a:r>
            <a:r>
              <a:rPr lang="en-US" altLang="fi-FI" sz="1200" dirty="0" err="1">
                <a:solidFill>
                  <a:srgbClr val="000000"/>
                </a:solidFill>
                <a:latin typeface="Lucida Grande" charset="0"/>
              </a:rPr>
              <a:t>kotikäynti</a:t>
            </a:r>
            <a:endParaRPr lang="en-US" altLang="fi-FI" sz="1200" dirty="0">
              <a:solidFill>
                <a:srgbClr val="000000"/>
              </a:solidFill>
              <a:latin typeface="Lucida Grande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2179638" y="4321175"/>
            <a:ext cx="1752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40680" bIns="0"/>
          <a:lstStyle>
            <a:lvl1pPr marL="39688" eaLnBrk="0" hangingPunct="0">
              <a:spcBef>
                <a:spcPct val="20000"/>
              </a:spcBef>
              <a:buFont typeface="Arial" charset="0"/>
              <a:buChar char="•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>
                <a:solidFill>
                  <a:srgbClr val="000000"/>
                </a:solidFill>
                <a:latin typeface="Lucida Grande" charset="0"/>
              </a:rPr>
              <a:t>Toimintakyvyn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>
                <a:solidFill>
                  <a:srgbClr val="000000"/>
                </a:solidFill>
                <a:latin typeface="Lucida Grande" charset="0"/>
              </a:rPr>
              <a:t>arviointi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2198688" y="5229225"/>
            <a:ext cx="15462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40680" bIns="0">
            <a:spAutoFit/>
          </a:bodyPr>
          <a:lstStyle>
            <a:lvl1pPr marL="39688" eaLnBrk="0" hangingPunct="0">
              <a:spcBef>
                <a:spcPct val="20000"/>
              </a:spcBef>
              <a:buFont typeface="Arial" charset="0"/>
              <a:buChar char="•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>
                <a:solidFill>
                  <a:srgbClr val="000000"/>
                </a:solidFill>
                <a:latin typeface="Lucida Grande" charset="0"/>
              </a:rPr>
              <a:t> 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>
                <a:solidFill>
                  <a:srgbClr val="000000"/>
                </a:solidFill>
                <a:latin typeface="Lucida Grande" charset="0"/>
              </a:rPr>
              <a:t>  </a:t>
            </a:r>
            <a:r>
              <a:rPr lang="en-US" altLang="fi-FI" sz="1200" dirty="0" err="1">
                <a:solidFill>
                  <a:srgbClr val="000000"/>
                </a:solidFill>
                <a:latin typeface="Lucida Grande" charset="0"/>
              </a:rPr>
              <a:t>Kotikuntoutuksen</a:t>
            </a:r>
            <a:endParaRPr lang="en-US" altLang="fi-FI" sz="1200" dirty="0">
              <a:solidFill>
                <a:srgbClr val="000000"/>
              </a:solidFill>
              <a:latin typeface="Lucida Grande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>
                <a:solidFill>
                  <a:srgbClr val="000000"/>
                </a:solidFill>
                <a:latin typeface="Lucida Grande" charset="0"/>
              </a:rPr>
              <a:t> </a:t>
            </a:r>
            <a:r>
              <a:rPr lang="en-US" altLang="fi-FI" sz="1200" dirty="0" err="1">
                <a:solidFill>
                  <a:srgbClr val="000000"/>
                </a:solidFill>
                <a:latin typeface="Lucida Grande" charset="0"/>
              </a:rPr>
              <a:t>suunnitelma</a:t>
            </a:r>
            <a:endParaRPr lang="en-US" altLang="fi-FI" sz="1200" dirty="0">
              <a:solidFill>
                <a:srgbClr val="000000"/>
              </a:solidFill>
              <a:latin typeface="Lucida Grande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fi-FI" sz="1200" dirty="0">
              <a:solidFill>
                <a:srgbClr val="000000"/>
              </a:solidFill>
              <a:latin typeface="Lucida Grande" charset="0"/>
            </a:endParaRP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4141788" y="3259138"/>
            <a:ext cx="2235200" cy="27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40680" bIns="0"/>
          <a:lstStyle>
            <a:lvl1pPr marL="39688" eaLnBrk="0" hangingPunct="0">
              <a:spcBef>
                <a:spcPct val="20000"/>
              </a:spcBef>
              <a:buFont typeface="Arial" charset="0"/>
              <a:buChar char="•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i-FI" sz="1400" b="1" dirty="0" err="1">
                <a:solidFill>
                  <a:srgbClr val="231F20"/>
                </a:solidFill>
                <a:latin typeface="Lucida Grande" charset="0"/>
              </a:rPr>
              <a:t>Interventio</a:t>
            </a:r>
            <a:r>
              <a:rPr lang="en-US" altLang="fi-FI" sz="1400" b="1" dirty="0">
                <a:solidFill>
                  <a:srgbClr val="231F20"/>
                </a:solidFill>
                <a:latin typeface="Lucida Grande" charset="0"/>
              </a:rPr>
              <a:t> – </a:t>
            </a:r>
            <a:r>
              <a:rPr lang="en-US" altLang="fi-FI" sz="1400" b="1" dirty="0" err="1">
                <a:solidFill>
                  <a:srgbClr val="231F20"/>
                </a:solidFill>
                <a:latin typeface="Lucida Grande" charset="0"/>
              </a:rPr>
              <a:t>Ajallisesti</a:t>
            </a:r>
            <a:r>
              <a:rPr lang="en-US" altLang="fi-FI" sz="1400" b="1" dirty="0">
                <a:solidFill>
                  <a:srgbClr val="231F20"/>
                </a:solidFill>
                <a:latin typeface="Lucida Grande" charset="0"/>
              </a:rPr>
              <a:t> </a:t>
            </a:r>
            <a:r>
              <a:rPr lang="en-US" altLang="fi-FI" sz="1400" b="1" dirty="0" err="1">
                <a:solidFill>
                  <a:srgbClr val="231F20"/>
                </a:solidFill>
                <a:latin typeface="Lucida Grande" charset="0"/>
              </a:rPr>
              <a:t>rajattu</a:t>
            </a:r>
            <a:r>
              <a:rPr lang="en-US" altLang="fi-FI" sz="1400" b="1" dirty="0">
                <a:solidFill>
                  <a:srgbClr val="231F20"/>
                </a:solidFill>
                <a:latin typeface="Lucida Grande" charset="0"/>
              </a:rPr>
              <a:t> </a:t>
            </a:r>
            <a:r>
              <a:rPr lang="en-US" altLang="fi-FI" sz="1400" b="1" dirty="0" err="1">
                <a:solidFill>
                  <a:srgbClr val="231F20"/>
                </a:solidFill>
                <a:latin typeface="Lucida Grande" charset="0"/>
              </a:rPr>
              <a:t>harjoittelujakso</a:t>
            </a:r>
            <a:endParaRPr lang="en-US" altLang="fi-FI" sz="1400" b="1" dirty="0">
              <a:solidFill>
                <a:srgbClr val="231F20"/>
              </a:solidFill>
              <a:latin typeface="Lucida Grande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fi-FI" sz="1400" b="1" dirty="0">
              <a:solidFill>
                <a:srgbClr val="231F20"/>
              </a:solidFill>
              <a:latin typeface="Lucida Grande" charset="0"/>
            </a:endParaRPr>
          </a:p>
          <a:p>
            <a:pPr eaLnBrk="1" hangingPunct="1">
              <a:spcBef>
                <a:spcPct val="0"/>
              </a:spcBef>
              <a:buClr>
                <a:srgbClr val="231F20"/>
              </a:buClr>
            </a:pPr>
            <a:r>
              <a:rPr lang="en-US" altLang="fi-FI" sz="1400" dirty="0">
                <a:solidFill>
                  <a:srgbClr val="231F20"/>
                </a:solidFill>
                <a:latin typeface="Lucida Grande" charset="0"/>
              </a:rPr>
              <a:t>  </a:t>
            </a:r>
            <a:r>
              <a:rPr lang="en-US" altLang="fi-FI" sz="1400" dirty="0" err="1">
                <a:solidFill>
                  <a:srgbClr val="231F20"/>
                </a:solidFill>
                <a:latin typeface="Lucida Grande" charset="0"/>
              </a:rPr>
              <a:t>Toimintaterapeutin</a:t>
            </a:r>
            <a:r>
              <a:rPr lang="en-US" altLang="fi-FI" sz="1400" dirty="0">
                <a:solidFill>
                  <a:srgbClr val="231F20"/>
                </a:solidFill>
                <a:latin typeface="Lucida Grande" charset="0"/>
              </a:rPr>
              <a:t> ja </a:t>
            </a:r>
            <a:r>
              <a:rPr lang="en-US" altLang="fi-FI" sz="1400" dirty="0" err="1">
                <a:solidFill>
                  <a:srgbClr val="231F20"/>
                </a:solidFill>
                <a:latin typeface="Lucida Grande" charset="0"/>
              </a:rPr>
              <a:t>fysioterapeutin</a:t>
            </a:r>
            <a:r>
              <a:rPr lang="en-US" altLang="fi-FI" sz="1400" dirty="0">
                <a:solidFill>
                  <a:srgbClr val="231F20"/>
                </a:solidFill>
                <a:latin typeface="Lucida Grande" charset="0"/>
              </a:rPr>
              <a:t> </a:t>
            </a:r>
            <a:r>
              <a:rPr lang="en-US" altLang="fi-FI" sz="1400" dirty="0" err="1">
                <a:solidFill>
                  <a:srgbClr val="231F20"/>
                </a:solidFill>
                <a:latin typeface="Lucida Grande" charset="0"/>
              </a:rPr>
              <a:t>harjoittelu</a:t>
            </a:r>
            <a:r>
              <a:rPr lang="en-US" altLang="fi-FI" sz="1400" dirty="0">
                <a:solidFill>
                  <a:srgbClr val="231F20"/>
                </a:solidFill>
                <a:latin typeface="Lucida Grande" charset="0"/>
              </a:rPr>
              <a:t> ja </a:t>
            </a:r>
            <a:r>
              <a:rPr lang="en-US" altLang="fi-FI" sz="1400" dirty="0" err="1">
                <a:solidFill>
                  <a:srgbClr val="231F20"/>
                </a:solidFill>
                <a:latin typeface="Lucida Grande" charset="0"/>
              </a:rPr>
              <a:t>harjoitteet</a:t>
            </a:r>
            <a:endParaRPr lang="en-US" altLang="fi-FI" sz="1200" dirty="0">
              <a:solidFill>
                <a:srgbClr val="231F20"/>
              </a:solidFill>
              <a:latin typeface="Lucida Grande" charset="0"/>
            </a:endParaRPr>
          </a:p>
          <a:p>
            <a:pPr eaLnBrk="1" hangingPunct="1">
              <a:spcBef>
                <a:spcPct val="0"/>
              </a:spcBef>
              <a:buClr>
                <a:srgbClr val="231F20"/>
              </a:buClr>
            </a:pPr>
            <a:r>
              <a:rPr lang="en-US" altLang="fi-FI" sz="1200" dirty="0" err="1">
                <a:solidFill>
                  <a:srgbClr val="231F20"/>
                </a:solidFill>
                <a:latin typeface="Lucida Grande" charset="0"/>
              </a:rPr>
              <a:t>Kotiympäristön</a:t>
            </a:r>
            <a:r>
              <a:rPr lang="en-US" altLang="fi-FI" sz="1200" dirty="0">
                <a:solidFill>
                  <a:srgbClr val="231F20"/>
                </a:solidFill>
                <a:latin typeface="Lucida Grande" charset="0"/>
              </a:rPr>
              <a:t> </a:t>
            </a:r>
            <a:r>
              <a:rPr lang="en-US" altLang="fi-FI" sz="1200" dirty="0" err="1">
                <a:solidFill>
                  <a:srgbClr val="231F20"/>
                </a:solidFill>
                <a:latin typeface="Lucida Grande" charset="0"/>
              </a:rPr>
              <a:t>arviointi</a:t>
            </a:r>
            <a:r>
              <a:rPr lang="en-US" altLang="fi-FI" sz="1200" dirty="0">
                <a:solidFill>
                  <a:srgbClr val="231F20"/>
                </a:solidFill>
                <a:latin typeface="Lucida Grande" charset="0"/>
              </a:rPr>
              <a:t> ja </a:t>
            </a:r>
            <a:r>
              <a:rPr lang="en-US" altLang="fi-FI" sz="1200" dirty="0" err="1">
                <a:solidFill>
                  <a:srgbClr val="231F20"/>
                </a:solidFill>
                <a:latin typeface="Lucida Grande" charset="0"/>
              </a:rPr>
              <a:t>tarvittavien</a:t>
            </a:r>
            <a:r>
              <a:rPr lang="en-US" altLang="fi-FI" sz="1200" dirty="0">
                <a:solidFill>
                  <a:srgbClr val="231F20"/>
                </a:solidFill>
                <a:latin typeface="Lucida Grande" charset="0"/>
              </a:rPr>
              <a:t> </a:t>
            </a:r>
            <a:r>
              <a:rPr lang="en-US" altLang="fi-FI" sz="1200" dirty="0" err="1">
                <a:solidFill>
                  <a:srgbClr val="231F20"/>
                </a:solidFill>
                <a:latin typeface="Lucida Grande" charset="0"/>
              </a:rPr>
              <a:t>muutosten</a:t>
            </a:r>
            <a:r>
              <a:rPr lang="en-US" altLang="fi-FI" sz="1200" dirty="0">
                <a:solidFill>
                  <a:srgbClr val="231F20"/>
                </a:solidFill>
                <a:latin typeface="Lucida Grande" charset="0"/>
              </a:rPr>
              <a:t> </a:t>
            </a:r>
            <a:r>
              <a:rPr lang="en-US" altLang="fi-FI" sz="1200" dirty="0" err="1">
                <a:solidFill>
                  <a:srgbClr val="231F20"/>
                </a:solidFill>
                <a:latin typeface="Lucida Grande" charset="0"/>
              </a:rPr>
              <a:t>tekeminen</a:t>
            </a:r>
            <a:endParaRPr lang="en-US" altLang="fi-FI" sz="1200" dirty="0">
              <a:solidFill>
                <a:srgbClr val="231F20"/>
              </a:solidFill>
              <a:latin typeface="Lucida Grande" charset="0"/>
            </a:endParaRPr>
          </a:p>
          <a:p>
            <a:pPr eaLnBrk="1" hangingPunct="1">
              <a:spcBef>
                <a:spcPct val="0"/>
              </a:spcBef>
              <a:buClr>
                <a:srgbClr val="231F20"/>
              </a:buClr>
            </a:pPr>
            <a:r>
              <a:rPr lang="en-US" altLang="fi-FI" sz="1200" dirty="0" err="1">
                <a:solidFill>
                  <a:srgbClr val="231F20"/>
                </a:solidFill>
                <a:latin typeface="Lucida Grande" charset="0"/>
              </a:rPr>
              <a:t>Omaisten</a:t>
            </a:r>
            <a:r>
              <a:rPr lang="en-US" altLang="fi-FI" sz="1200" dirty="0">
                <a:solidFill>
                  <a:srgbClr val="231F20"/>
                </a:solidFill>
                <a:latin typeface="Lucida Grande" charset="0"/>
              </a:rPr>
              <a:t> ja </a:t>
            </a:r>
            <a:r>
              <a:rPr lang="en-US" altLang="fi-FI" sz="1200" dirty="0" err="1">
                <a:solidFill>
                  <a:srgbClr val="231F20"/>
                </a:solidFill>
                <a:latin typeface="Lucida Grande" charset="0"/>
              </a:rPr>
              <a:t>kotihoidon</a:t>
            </a:r>
            <a:r>
              <a:rPr lang="en-US" altLang="fi-FI" sz="1200" dirty="0">
                <a:solidFill>
                  <a:srgbClr val="231F20"/>
                </a:solidFill>
                <a:latin typeface="Lucida Grande" charset="0"/>
              </a:rPr>
              <a:t> </a:t>
            </a:r>
            <a:r>
              <a:rPr lang="en-US" altLang="fi-FI" sz="1200" dirty="0" err="1">
                <a:solidFill>
                  <a:srgbClr val="231F20"/>
                </a:solidFill>
                <a:latin typeface="Lucida Grande" charset="0"/>
              </a:rPr>
              <a:t>henkilöstön</a:t>
            </a:r>
            <a:r>
              <a:rPr lang="en-US" altLang="fi-FI" sz="1200" dirty="0">
                <a:solidFill>
                  <a:srgbClr val="231F20"/>
                </a:solidFill>
                <a:latin typeface="Lucida Grande" charset="0"/>
              </a:rPr>
              <a:t> </a:t>
            </a:r>
            <a:r>
              <a:rPr lang="en-US" altLang="fi-FI" sz="1200" dirty="0" err="1">
                <a:solidFill>
                  <a:srgbClr val="231F20"/>
                </a:solidFill>
                <a:latin typeface="Lucida Grande" charset="0"/>
              </a:rPr>
              <a:t>neuvonta</a:t>
            </a:r>
            <a:endParaRPr lang="en-US" altLang="fi-FI" sz="1200" dirty="0">
              <a:solidFill>
                <a:srgbClr val="231F20"/>
              </a:solidFill>
              <a:latin typeface="Lucida Grande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6856413" y="5184775"/>
            <a:ext cx="10890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40680" bIns="0">
            <a:spAutoFit/>
          </a:bodyPr>
          <a:lstStyle>
            <a:lvl1pPr marL="39688" eaLnBrk="0" hangingPunct="0">
              <a:spcBef>
                <a:spcPct val="20000"/>
              </a:spcBef>
              <a:buFont typeface="Arial" charset="0"/>
              <a:buChar char="•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 err="1">
                <a:solidFill>
                  <a:srgbClr val="000000"/>
                </a:solidFill>
                <a:latin typeface="Lucida Grande" charset="0"/>
              </a:rPr>
              <a:t>Toimintakyvyn</a:t>
            </a:r>
            <a:r>
              <a:rPr lang="en-US" altLang="fi-FI" sz="1200" dirty="0">
                <a:solidFill>
                  <a:srgbClr val="000000"/>
                </a:solidFill>
                <a:latin typeface="Lucida Grande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>
                <a:solidFill>
                  <a:srgbClr val="000000"/>
                </a:solidFill>
                <a:latin typeface="Lucida Grande" charset="0"/>
              </a:rPr>
              <a:t>ja </a:t>
            </a:r>
            <a:r>
              <a:rPr lang="en-US" altLang="fi-FI" sz="1200" dirty="0" err="1">
                <a:solidFill>
                  <a:srgbClr val="000000"/>
                </a:solidFill>
                <a:latin typeface="Lucida Grande" charset="0"/>
              </a:rPr>
              <a:t>toimintojen</a:t>
            </a:r>
            <a:r>
              <a:rPr lang="en-US" altLang="fi-FI" sz="1200" dirty="0">
                <a:solidFill>
                  <a:srgbClr val="000000"/>
                </a:solidFill>
                <a:latin typeface="Lucida Grande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 err="1">
                <a:solidFill>
                  <a:srgbClr val="000000"/>
                </a:solidFill>
                <a:latin typeface="Lucida Grande" charset="0"/>
              </a:rPr>
              <a:t>arviointi</a:t>
            </a:r>
            <a:endParaRPr lang="en-US" altLang="fi-FI" sz="1200" dirty="0">
              <a:solidFill>
                <a:srgbClr val="000000"/>
              </a:solidFill>
              <a:latin typeface="Lucida Grande" charset="0"/>
            </a:endParaRPr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6656388" y="4149725"/>
            <a:ext cx="1549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40680" bIns="0"/>
          <a:lstStyle>
            <a:lvl1pPr marL="39688" eaLnBrk="0" hangingPunct="0">
              <a:spcBef>
                <a:spcPct val="20000"/>
              </a:spcBef>
              <a:buFont typeface="Arial" charset="0"/>
              <a:buChar char="•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 err="1">
                <a:solidFill>
                  <a:srgbClr val="000000"/>
                </a:solidFill>
                <a:latin typeface="Lucida Grande" charset="0"/>
              </a:rPr>
              <a:t>Kotikuntoutus</a:t>
            </a:r>
            <a:r>
              <a:rPr lang="en-US" altLang="fi-FI" sz="1200" dirty="0">
                <a:solidFill>
                  <a:srgbClr val="000000"/>
                </a:solidFill>
                <a:latin typeface="Lucida Grande" charset="0"/>
              </a:rPr>
              <a:t>-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 err="1">
                <a:solidFill>
                  <a:srgbClr val="000000"/>
                </a:solidFill>
                <a:latin typeface="Lucida Grande" charset="0"/>
              </a:rPr>
              <a:t>suunnitelman</a:t>
            </a:r>
            <a:endParaRPr lang="en-US" altLang="fi-FI" sz="1200" dirty="0">
              <a:solidFill>
                <a:srgbClr val="000000"/>
              </a:solidFill>
              <a:latin typeface="Lucida Grande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 err="1">
                <a:solidFill>
                  <a:srgbClr val="000000"/>
                </a:solidFill>
                <a:latin typeface="Lucida Grande" charset="0"/>
              </a:rPr>
              <a:t>toteutumisen</a:t>
            </a:r>
            <a:r>
              <a:rPr lang="en-US" altLang="fi-FI" sz="1200" dirty="0">
                <a:solidFill>
                  <a:srgbClr val="000000"/>
                </a:solidFill>
                <a:latin typeface="Lucida Grande" charset="0"/>
              </a:rPr>
              <a:t> </a:t>
            </a:r>
            <a:r>
              <a:rPr lang="en-US" altLang="fi-FI" sz="1200" dirty="0" err="1">
                <a:solidFill>
                  <a:srgbClr val="000000"/>
                </a:solidFill>
                <a:latin typeface="Lucida Grande" charset="0"/>
              </a:rPr>
              <a:t>seuranta</a:t>
            </a:r>
            <a:endParaRPr lang="en-US" altLang="fi-FI" sz="1200" dirty="0">
              <a:solidFill>
                <a:srgbClr val="000000"/>
              </a:solidFill>
              <a:latin typeface="Lucida Grande" charset="0"/>
            </a:endParaRPr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6813550" y="3322638"/>
            <a:ext cx="13033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40680" bIns="0">
            <a:spAutoFit/>
          </a:bodyPr>
          <a:lstStyle>
            <a:lvl1pPr marL="39688" eaLnBrk="0" hangingPunct="0">
              <a:spcBef>
                <a:spcPct val="20000"/>
              </a:spcBef>
              <a:buFont typeface="Arial" charset="0"/>
              <a:buChar char="•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 err="1">
                <a:solidFill>
                  <a:srgbClr val="000000"/>
                </a:solidFill>
                <a:latin typeface="Lucida Grande" charset="0"/>
              </a:rPr>
              <a:t>Uusi</a:t>
            </a:r>
            <a:r>
              <a:rPr lang="en-US" altLang="fi-FI" sz="1200" dirty="0">
                <a:solidFill>
                  <a:srgbClr val="000000"/>
                </a:solidFill>
                <a:latin typeface="Lucida Grande" charset="0"/>
              </a:rPr>
              <a:t> </a:t>
            </a:r>
            <a:r>
              <a:rPr lang="en-US" altLang="fi-FI" sz="1200" dirty="0" err="1">
                <a:solidFill>
                  <a:srgbClr val="000000"/>
                </a:solidFill>
                <a:latin typeface="Lucida Grande" charset="0"/>
              </a:rPr>
              <a:t>suunnitelma</a:t>
            </a:r>
            <a:endParaRPr lang="en-US" altLang="fi-FI" sz="1200" dirty="0">
              <a:solidFill>
                <a:srgbClr val="000000"/>
              </a:solidFill>
              <a:latin typeface="Lucida Grande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 err="1">
                <a:solidFill>
                  <a:srgbClr val="000000"/>
                </a:solidFill>
                <a:latin typeface="Lucida Grande" charset="0"/>
              </a:rPr>
              <a:t>tarvittaessa</a:t>
            </a:r>
            <a:endParaRPr lang="en-US" altLang="fi-FI" sz="1200" dirty="0">
              <a:solidFill>
                <a:srgbClr val="000000"/>
              </a:solidFill>
              <a:latin typeface="Lucida Grande" charset="0"/>
            </a:endParaRP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7473950" y="1989138"/>
            <a:ext cx="10620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40680" bIns="0">
            <a:spAutoFit/>
          </a:bodyPr>
          <a:lstStyle>
            <a:lvl1pPr marL="39688" eaLnBrk="0" hangingPunct="0">
              <a:spcBef>
                <a:spcPct val="20000"/>
              </a:spcBef>
              <a:buFont typeface="Arial" charset="0"/>
              <a:buChar char="•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9688" algn="l"/>
                <a:tab pos="487363" algn="l"/>
                <a:tab pos="936625" algn="l"/>
                <a:tab pos="1385888" algn="l"/>
                <a:tab pos="1835150" algn="l"/>
                <a:tab pos="2284413" algn="l"/>
                <a:tab pos="2733675" algn="l"/>
                <a:tab pos="3182938" algn="l"/>
                <a:tab pos="3632200" algn="l"/>
                <a:tab pos="4081463" algn="l"/>
                <a:tab pos="4530725" algn="l"/>
                <a:tab pos="4979988" algn="l"/>
                <a:tab pos="5429250" algn="l"/>
                <a:tab pos="5878513" algn="l"/>
                <a:tab pos="6327775" algn="l"/>
                <a:tab pos="6777038" algn="l"/>
                <a:tab pos="7226300" algn="l"/>
                <a:tab pos="7675563" algn="l"/>
                <a:tab pos="8124825" algn="l"/>
                <a:tab pos="8574088" algn="l"/>
                <a:tab pos="902335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 err="1">
                <a:solidFill>
                  <a:srgbClr val="231F20"/>
                </a:solidFill>
                <a:latin typeface="Lucida Grande" charset="0"/>
              </a:rPr>
              <a:t>Arvio</a:t>
            </a:r>
            <a:r>
              <a:rPr lang="en-US" altLang="fi-FI" sz="1200" dirty="0">
                <a:solidFill>
                  <a:srgbClr val="231F20"/>
                </a:solidFill>
                <a:latin typeface="Lucida Grande" charset="0"/>
              </a:rPr>
              <a:t>  2-3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 err="1">
                <a:solidFill>
                  <a:srgbClr val="231F20"/>
                </a:solidFill>
                <a:latin typeface="Lucida Grande" charset="0"/>
              </a:rPr>
              <a:t>Kuukauden</a:t>
            </a:r>
            <a:r>
              <a:rPr lang="en-US" altLang="fi-FI" sz="1200" dirty="0">
                <a:solidFill>
                  <a:srgbClr val="231F20"/>
                </a:solidFill>
                <a:latin typeface="Lucida Grande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i-FI" sz="1200" dirty="0" err="1">
                <a:solidFill>
                  <a:srgbClr val="231F20"/>
                </a:solidFill>
                <a:latin typeface="Lucida Grande" charset="0"/>
              </a:rPr>
              <a:t>jälkeen</a:t>
            </a:r>
            <a:endParaRPr lang="en-US" altLang="fi-FI" sz="1200" dirty="0">
              <a:solidFill>
                <a:srgbClr val="231F20"/>
              </a:solidFill>
              <a:latin typeface="Lucida Grande" charset="0"/>
            </a:endParaRPr>
          </a:p>
        </p:txBody>
      </p:sp>
      <p:sp>
        <p:nvSpPr>
          <p:cNvPr id="4" name="Suorakulmio 3"/>
          <p:cNvSpPr/>
          <p:nvPr/>
        </p:nvSpPr>
        <p:spPr>
          <a:xfrm>
            <a:off x="4141788" y="2051566"/>
            <a:ext cx="1872208" cy="5319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Täällä asuu Matti tai Maija</a:t>
            </a:r>
            <a:endParaRPr lang="fi-FI" dirty="0"/>
          </a:p>
        </p:txBody>
      </p:sp>
      <p:sp>
        <p:nvSpPr>
          <p:cNvPr id="5" name="Suorakulmio 4"/>
          <p:cNvSpPr/>
          <p:nvPr/>
        </p:nvSpPr>
        <p:spPr>
          <a:xfrm>
            <a:off x="2247453" y="2648471"/>
            <a:ext cx="1180675" cy="2656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Aloitus</a:t>
            </a:r>
            <a:endParaRPr lang="fi-FI" dirty="0"/>
          </a:p>
        </p:txBody>
      </p:sp>
      <p:sp>
        <p:nvSpPr>
          <p:cNvPr id="6" name="Suorakulmio 5"/>
          <p:cNvSpPr/>
          <p:nvPr/>
        </p:nvSpPr>
        <p:spPr>
          <a:xfrm>
            <a:off x="6856413" y="2603853"/>
            <a:ext cx="91440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Päätös</a:t>
            </a:r>
            <a:endParaRPr lang="fi-FI" dirty="0"/>
          </a:p>
        </p:txBody>
      </p:sp>
      <p:sp>
        <p:nvSpPr>
          <p:cNvPr id="7" name="Suorakulmio 6"/>
          <p:cNvSpPr/>
          <p:nvPr/>
        </p:nvSpPr>
        <p:spPr>
          <a:xfrm>
            <a:off x="2005215" y="6093296"/>
            <a:ext cx="1273395" cy="5529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Tiimityö</a:t>
            </a:r>
            <a:endParaRPr lang="fi-FI" dirty="0"/>
          </a:p>
        </p:txBody>
      </p:sp>
      <p:sp>
        <p:nvSpPr>
          <p:cNvPr id="8" name="Suorakulmio 7"/>
          <p:cNvSpPr/>
          <p:nvPr/>
        </p:nvSpPr>
        <p:spPr>
          <a:xfrm>
            <a:off x="6652311" y="6093295"/>
            <a:ext cx="1430557" cy="5529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Aktivoiva </a:t>
            </a:r>
          </a:p>
          <a:p>
            <a:pPr algn="ctr"/>
            <a:r>
              <a:rPr lang="fi-FI" dirty="0" smtClean="0"/>
              <a:t>kuntoutus</a:t>
            </a:r>
            <a:endParaRPr lang="fi-FI" dirty="0"/>
          </a:p>
        </p:txBody>
      </p:sp>
      <p:sp>
        <p:nvSpPr>
          <p:cNvPr id="9" name="Suorakulmio 8"/>
          <p:cNvSpPr/>
          <p:nvPr/>
        </p:nvSpPr>
        <p:spPr>
          <a:xfrm>
            <a:off x="3549067" y="6093295"/>
            <a:ext cx="2952328" cy="5292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Kuntoutujan tavoite ohjaa kuntoutusta</a:t>
            </a:r>
            <a:endParaRPr lang="fi-FI" dirty="0"/>
          </a:p>
        </p:txBody>
      </p:sp>
      <p:sp>
        <p:nvSpPr>
          <p:cNvPr id="10" name="Suorakulmio 9"/>
          <p:cNvSpPr/>
          <p:nvPr/>
        </p:nvSpPr>
        <p:spPr>
          <a:xfrm>
            <a:off x="1835696" y="211451"/>
            <a:ext cx="5256584" cy="625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/>
              <a:t>Boråsin</a:t>
            </a:r>
            <a:r>
              <a:rPr lang="fi-FI" dirty="0"/>
              <a:t> </a:t>
            </a:r>
            <a:r>
              <a:rPr lang="fi-FI" dirty="0" smtClean="0"/>
              <a:t>monialainen kotikuntoutusmalli</a:t>
            </a:r>
            <a:endParaRPr lang="fi-FI" dirty="0"/>
          </a:p>
        </p:txBody>
      </p:sp>
      <p:sp>
        <p:nvSpPr>
          <p:cNvPr id="2" name="Alanuoli 1"/>
          <p:cNvSpPr/>
          <p:nvPr/>
        </p:nvSpPr>
        <p:spPr>
          <a:xfrm rot="2317029">
            <a:off x="981931" y="2462313"/>
            <a:ext cx="484632" cy="109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EI</a:t>
            </a:r>
            <a:endParaRPr lang="fi-FI" dirty="0"/>
          </a:p>
        </p:txBody>
      </p:sp>
      <p:sp>
        <p:nvSpPr>
          <p:cNvPr id="3" name="Pyöristetty suorakulmio 2"/>
          <p:cNvSpPr/>
          <p:nvPr/>
        </p:nvSpPr>
        <p:spPr>
          <a:xfrm>
            <a:off x="330360" y="3521075"/>
            <a:ext cx="1289311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MEILLÄ</a:t>
            </a:r>
          </a:p>
          <a:p>
            <a:pPr algn="ctr"/>
            <a:r>
              <a:rPr lang="fi-FI" sz="1400" dirty="0" smtClean="0"/>
              <a:t>Kuntouttava arviointijakso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1014799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472" y="1289188"/>
            <a:ext cx="7809072" cy="5020118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K</a:t>
            </a:r>
            <a:r>
              <a:rPr lang="fi-FI" dirty="0" smtClean="0"/>
              <a:t>otikuntoutuksen ammattilaisia</a:t>
            </a:r>
            <a:endParaRPr lang="fi-FI" dirty="0"/>
          </a:p>
        </p:txBody>
      </p:sp>
      <p:sp>
        <p:nvSpPr>
          <p:cNvPr id="3" name="Tekstiruutu 2"/>
          <p:cNvSpPr txBox="1"/>
          <p:nvPr/>
        </p:nvSpPr>
        <p:spPr>
          <a:xfrm>
            <a:off x="6012160" y="1385560"/>
            <a:ext cx="21602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latin typeface="+mn-lt"/>
              </a:rPr>
              <a:t>1 koordinoiva </a:t>
            </a:r>
            <a:r>
              <a:rPr lang="fi-FI" sz="1600" dirty="0" err="1" smtClean="0">
                <a:latin typeface="+mn-lt"/>
              </a:rPr>
              <a:t>ft</a:t>
            </a:r>
            <a:r>
              <a:rPr lang="fi-FI" sz="1600" dirty="0" smtClean="0">
                <a:latin typeface="+mn-lt"/>
              </a:rPr>
              <a:t> +</a:t>
            </a:r>
          </a:p>
          <a:p>
            <a:r>
              <a:rPr lang="fi-FI" sz="1600" dirty="0" smtClean="0">
                <a:latin typeface="+mn-lt"/>
              </a:rPr>
              <a:t>kotikuntoutus 1 </a:t>
            </a:r>
            <a:r>
              <a:rPr lang="fi-FI" sz="1600" dirty="0" err="1" smtClean="0">
                <a:latin typeface="+mn-lt"/>
              </a:rPr>
              <a:t>kh</a:t>
            </a:r>
            <a:endParaRPr lang="fi-FI" sz="1600" dirty="0">
              <a:latin typeface="+mn-lt"/>
            </a:endParaRPr>
          </a:p>
        </p:txBody>
      </p:sp>
      <p:sp>
        <p:nvSpPr>
          <p:cNvPr id="9" name="Tekstiruutu 8"/>
          <p:cNvSpPr txBox="1"/>
          <p:nvPr/>
        </p:nvSpPr>
        <p:spPr>
          <a:xfrm>
            <a:off x="6948264" y="3122464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latin typeface="+mn-lt"/>
              </a:rPr>
              <a:t>1 koordinoiva </a:t>
            </a:r>
            <a:r>
              <a:rPr lang="fi-FI" sz="1600" dirty="0" err="1" smtClean="0">
                <a:latin typeface="+mn-lt"/>
              </a:rPr>
              <a:t>ft</a:t>
            </a:r>
            <a:endParaRPr lang="fi-FI" sz="1600" dirty="0" smtClean="0">
              <a:latin typeface="+mn-lt"/>
            </a:endParaRPr>
          </a:p>
        </p:txBody>
      </p:sp>
      <p:sp>
        <p:nvSpPr>
          <p:cNvPr id="10" name="Tekstiruutu 9"/>
          <p:cNvSpPr txBox="1"/>
          <p:nvPr/>
        </p:nvSpPr>
        <p:spPr>
          <a:xfrm>
            <a:off x="4060676" y="1808029"/>
            <a:ext cx="21602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latin typeface="+mn-lt"/>
              </a:rPr>
              <a:t>1 koordinoiva </a:t>
            </a:r>
            <a:r>
              <a:rPr lang="fi-FI" sz="1600" dirty="0" err="1" smtClean="0">
                <a:latin typeface="+mn-lt"/>
              </a:rPr>
              <a:t>ft</a:t>
            </a:r>
            <a:r>
              <a:rPr lang="fi-FI" sz="1600" dirty="0" smtClean="0">
                <a:latin typeface="+mn-lt"/>
              </a:rPr>
              <a:t> +</a:t>
            </a:r>
          </a:p>
          <a:p>
            <a:r>
              <a:rPr lang="fi-FI" sz="1600" dirty="0">
                <a:latin typeface="+mn-lt"/>
              </a:rPr>
              <a:t>k</a:t>
            </a:r>
            <a:r>
              <a:rPr lang="fi-FI" sz="1600" dirty="0" smtClean="0">
                <a:latin typeface="+mn-lt"/>
              </a:rPr>
              <a:t>otikuntoutus 1 </a:t>
            </a:r>
            <a:r>
              <a:rPr lang="fi-FI" sz="1600" dirty="0" err="1" smtClean="0">
                <a:latin typeface="+mn-lt"/>
              </a:rPr>
              <a:t>kh</a:t>
            </a:r>
            <a:endParaRPr lang="fi-FI" sz="1600" dirty="0">
              <a:latin typeface="+mn-lt"/>
            </a:endParaRPr>
          </a:p>
        </p:txBody>
      </p:sp>
      <p:sp>
        <p:nvSpPr>
          <p:cNvPr id="11" name="Tekstiruutu 10"/>
          <p:cNvSpPr txBox="1"/>
          <p:nvPr/>
        </p:nvSpPr>
        <p:spPr>
          <a:xfrm>
            <a:off x="5148064" y="4656118"/>
            <a:ext cx="388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latin typeface="+mn-lt"/>
              </a:rPr>
              <a:t>½ koordinoiva </a:t>
            </a:r>
            <a:r>
              <a:rPr lang="fi-FI" sz="1600" dirty="0" err="1" smtClean="0">
                <a:latin typeface="+mn-lt"/>
              </a:rPr>
              <a:t>ft</a:t>
            </a:r>
            <a:r>
              <a:rPr lang="fi-FI" sz="1600" dirty="0" smtClean="0">
                <a:latin typeface="+mn-lt"/>
              </a:rPr>
              <a:t> ja kotikuntoutus 1 </a:t>
            </a:r>
            <a:r>
              <a:rPr lang="fi-FI" sz="1600" dirty="0" err="1" smtClean="0">
                <a:latin typeface="+mn-lt"/>
              </a:rPr>
              <a:t>kh</a:t>
            </a:r>
            <a:endParaRPr lang="fi-FI" sz="1600" dirty="0">
              <a:latin typeface="+mn-lt"/>
            </a:endParaRPr>
          </a:p>
        </p:txBody>
      </p:sp>
      <p:sp>
        <p:nvSpPr>
          <p:cNvPr id="12" name="Tekstiruutu 11"/>
          <p:cNvSpPr txBox="1"/>
          <p:nvPr/>
        </p:nvSpPr>
        <p:spPr>
          <a:xfrm>
            <a:off x="3707904" y="5498728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latin typeface="+mn-lt"/>
              </a:rPr>
              <a:t>2 x koordinoiva </a:t>
            </a:r>
            <a:r>
              <a:rPr lang="fi-FI" sz="1600" dirty="0" err="1" smtClean="0">
                <a:latin typeface="+mn-lt"/>
              </a:rPr>
              <a:t>ft</a:t>
            </a:r>
            <a:r>
              <a:rPr lang="fi-FI" sz="1600" dirty="0" smtClean="0">
                <a:latin typeface="+mn-lt"/>
              </a:rPr>
              <a:t> + kotikuntoutus 3 x </a:t>
            </a:r>
            <a:r>
              <a:rPr lang="fi-FI" sz="1600" dirty="0" err="1" smtClean="0">
                <a:latin typeface="+mn-lt"/>
              </a:rPr>
              <a:t>ft</a:t>
            </a:r>
            <a:r>
              <a:rPr lang="fi-FI" sz="1600" dirty="0" smtClean="0">
                <a:latin typeface="+mn-lt"/>
              </a:rPr>
              <a:t> + Armila 3 x </a:t>
            </a:r>
            <a:r>
              <a:rPr lang="fi-FI" sz="1600" dirty="0" err="1" smtClean="0">
                <a:latin typeface="+mn-lt"/>
              </a:rPr>
              <a:t>kh</a:t>
            </a:r>
            <a:r>
              <a:rPr lang="fi-FI" sz="1600" dirty="0" smtClean="0">
                <a:latin typeface="+mn-lt"/>
              </a:rPr>
              <a:t> + monialainen kotikuntoutus 5 </a:t>
            </a:r>
            <a:r>
              <a:rPr lang="fi-FI" sz="1600" dirty="0" err="1" smtClean="0">
                <a:latin typeface="+mn-lt"/>
              </a:rPr>
              <a:t>ft</a:t>
            </a:r>
            <a:r>
              <a:rPr lang="fi-FI" sz="1600" dirty="0" smtClean="0">
                <a:latin typeface="+mn-lt"/>
              </a:rPr>
              <a:t> ja 5 </a:t>
            </a:r>
            <a:r>
              <a:rPr lang="fi-FI" sz="1600" dirty="0" err="1" smtClean="0">
                <a:latin typeface="+mn-lt"/>
              </a:rPr>
              <a:t>tt</a:t>
            </a:r>
            <a:endParaRPr lang="fi-FI" sz="1600" dirty="0">
              <a:latin typeface="+mn-lt"/>
            </a:endParaRPr>
          </a:p>
        </p:txBody>
      </p:sp>
      <p:sp>
        <p:nvSpPr>
          <p:cNvPr id="13" name="Tekstiruutu 12"/>
          <p:cNvSpPr txBox="1"/>
          <p:nvPr/>
        </p:nvSpPr>
        <p:spPr>
          <a:xfrm>
            <a:off x="1547664" y="2137266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latin typeface="+mn-lt"/>
              </a:rPr>
              <a:t>½ koordinoiva </a:t>
            </a:r>
            <a:r>
              <a:rPr lang="fi-FI" sz="1600" dirty="0" err="1" smtClean="0">
                <a:latin typeface="+mn-lt"/>
              </a:rPr>
              <a:t>ft</a:t>
            </a:r>
            <a:r>
              <a:rPr lang="fi-FI" sz="1600" dirty="0" smtClean="0">
                <a:latin typeface="+mn-lt"/>
              </a:rPr>
              <a:t> </a:t>
            </a:r>
          </a:p>
        </p:txBody>
      </p:sp>
      <p:sp>
        <p:nvSpPr>
          <p:cNvPr id="14" name="Tekstiruutu 13"/>
          <p:cNvSpPr txBox="1"/>
          <p:nvPr/>
        </p:nvSpPr>
        <p:spPr>
          <a:xfrm>
            <a:off x="323528" y="2673026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latin typeface="+mn-lt"/>
              </a:rPr>
              <a:t>1 koordinoiva </a:t>
            </a:r>
            <a:r>
              <a:rPr lang="fi-FI" sz="1600" dirty="0" err="1" smtClean="0">
                <a:latin typeface="+mn-lt"/>
              </a:rPr>
              <a:t>ft</a:t>
            </a:r>
            <a:endParaRPr lang="fi-FI" sz="1600" dirty="0" smtClean="0">
              <a:latin typeface="+mn-lt"/>
            </a:endParaRPr>
          </a:p>
        </p:txBody>
      </p:sp>
      <p:sp>
        <p:nvSpPr>
          <p:cNvPr id="15" name="Tekstiruutu 14"/>
          <p:cNvSpPr txBox="1"/>
          <p:nvPr/>
        </p:nvSpPr>
        <p:spPr>
          <a:xfrm>
            <a:off x="323528" y="4773131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latin typeface="+mn-lt"/>
              </a:rPr>
              <a:t>1 </a:t>
            </a:r>
            <a:r>
              <a:rPr lang="fi-FI" sz="1600" dirty="0">
                <a:latin typeface="+mn-lt"/>
              </a:rPr>
              <a:t>k</a:t>
            </a:r>
            <a:r>
              <a:rPr lang="fi-FI" sz="1600" dirty="0" smtClean="0">
                <a:latin typeface="+mn-lt"/>
              </a:rPr>
              <a:t>oordinoiva </a:t>
            </a:r>
            <a:r>
              <a:rPr lang="fi-FI" sz="1600" dirty="0" err="1" smtClean="0">
                <a:latin typeface="+mn-lt"/>
              </a:rPr>
              <a:t>ft</a:t>
            </a:r>
            <a:endParaRPr lang="fi-FI" sz="1600" dirty="0" smtClean="0">
              <a:latin typeface="+mn-lt"/>
            </a:endParaRPr>
          </a:p>
        </p:txBody>
      </p:sp>
      <p:grpSp>
        <p:nvGrpSpPr>
          <p:cNvPr id="16" name="Ryhmitä 15"/>
          <p:cNvGrpSpPr/>
          <p:nvPr/>
        </p:nvGrpSpPr>
        <p:grpSpPr>
          <a:xfrm>
            <a:off x="6732240" y="6556325"/>
            <a:ext cx="2160240" cy="185043"/>
            <a:chOff x="6732240" y="6556325"/>
            <a:chExt cx="2160240" cy="185043"/>
          </a:xfrm>
        </p:grpSpPr>
        <p:sp>
          <p:nvSpPr>
            <p:cNvPr id="17" name="Suorakulmio 16"/>
            <p:cNvSpPr/>
            <p:nvPr/>
          </p:nvSpPr>
          <p:spPr>
            <a:xfrm>
              <a:off x="6732240" y="6556325"/>
              <a:ext cx="2160240" cy="18504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18" name="Otsikko 1"/>
            <p:cNvSpPr txBox="1">
              <a:spLocks/>
            </p:cNvSpPr>
            <p:nvPr/>
          </p:nvSpPr>
          <p:spPr bwMode="auto">
            <a:xfrm>
              <a:off x="6732240" y="6556326"/>
              <a:ext cx="2160240" cy="171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200" kern="1200">
                  <a:solidFill>
                    <a:schemeClr val="tx1"/>
                  </a:solidFill>
                  <a:latin typeface="Franklin Gothic Demi Cond"/>
                  <a:ea typeface="+mj-ea"/>
                  <a:cs typeface="Franklin Gothic Demi Cond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fi-FI" sz="800" dirty="0" smtClean="0">
                  <a:solidFill>
                    <a:schemeClr val="bg1"/>
                  </a:solidFill>
                </a:rPr>
                <a:t>Kotona asumisen tuki ja kuntoutuksen uudet mallit</a:t>
              </a:r>
              <a:endParaRPr lang="fi-FI" sz="8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" name="Kuva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330376"/>
            <a:ext cx="132156" cy="341536"/>
          </a:xfrm>
          <a:prstGeom prst="rect">
            <a:avLst/>
          </a:prstGeom>
        </p:spPr>
      </p:pic>
      <p:pic>
        <p:nvPicPr>
          <p:cNvPr id="19" name="Kuva 18"/>
          <p:cNvPicPr>
            <a:picLocks noChangeAspect="1"/>
          </p:cNvPicPr>
          <p:nvPr/>
        </p:nvPicPr>
        <p:blipFill rotWithShape="1">
          <a:blip r:embed="rId3"/>
          <a:srcRect r="45540"/>
          <a:stretch/>
        </p:blipFill>
        <p:spPr>
          <a:xfrm>
            <a:off x="1619672" y="1826320"/>
            <a:ext cx="71971" cy="341536"/>
          </a:xfrm>
          <a:prstGeom prst="rect">
            <a:avLst/>
          </a:prstGeom>
        </p:spPr>
      </p:pic>
      <p:pic>
        <p:nvPicPr>
          <p:cNvPr id="20" name="Kuva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1538288"/>
            <a:ext cx="132156" cy="341536"/>
          </a:xfrm>
          <a:prstGeom prst="rect">
            <a:avLst/>
          </a:prstGeom>
        </p:spPr>
      </p:pic>
      <p:pic>
        <p:nvPicPr>
          <p:cNvPr id="21" name="Kuva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1052736"/>
            <a:ext cx="132156" cy="341536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0272" y="2817665"/>
            <a:ext cx="132156" cy="341536"/>
          </a:xfrm>
          <a:prstGeom prst="rect">
            <a:avLst/>
          </a:prstGeom>
        </p:spPr>
      </p:pic>
      <p:pic>
        <p:nvPicPr>
          <p:cNvPr id="23" name="Kuva 22"/>
          <p:cNvPicPr>
            <a:picLocks noChangeAspect="1"/>
          </p:cNvPicPr>
          <p:nvPr/>
        </p:nvPicPr>
        <p:blipFill rotWithShape="1">
          <a:blip r:embed="rId3"/>
          <a:srcRect r="45540"/>
          <a:stretch/>
        </p:blipFill>
        <p:spPr>
          <a:xfrm>
            <a:off x="5220072" y="4368086"/>
            <a:ext cx="71971" cy="341536"/>
          </a:xfrm>
          <a:prstGeom prst="rect">
            <a:avLst/>
          </a:prstGeom>
        </p:spPr>
      </p:pic>
      <p:pic>
        <p:nvPicPr>
          <p:cNvPr id="26" name="Kuva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1538288"/>
            <a:ext cx="132156" cy="341536"/>
          </a:xfrm>
          <a:prstGeom prst="rect">
            <a:avLst/>
          </a:prstGeom>
        </p:spPr>
      </p:pic>
      <p:pic>
        <p:nvPicPr>
          <p:cNvPr id="27" name="Kuva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1052736"/>
            <a:ext cx="132156" cy="341536"/>
          </a:xfrm>
          <a:prstGeom prst="rect">
            <a:avLst/>
          </a:prstGeom>
        </p:spPr>
      </p:pic>
      <p:pic>
        <p:nvPicPr>
          <p:cNvPr id="28" name="Kuva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4490616"/>
            <a:ext cx="132156" cy="341536"/>
          </a:xfrm>
          <a:prstGeom prst="rect">
            <a:avLst/>
          </a:prstGeom>
        </p:spPr>
      </p:pic>
      <p:pic>
        <p:nvPicPr>
          <p:cNvPr id="29" name="Kuva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4368086"/>
            <a:ext cx="132156" cy="341536"/>
          </a:xfrm>
          <a:prstGeom prst="rect">
            <a:avLst/>
          </a:prstGeom>
        </p:spPr>
      </p:pic>
      <p:pic>
        <p:nvPicPr>
          <p:cNvPr id="30" name="Kuva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5210696"/>
            <a:ext cx="132156" cy="341536"/>
          </a:xfrm>
          <a:prstGeom prst="rect">
            <a:avLst/>
          </a:prstGeom>
        </p:spPr>
      </p:pic>
      <p:pic>
        <p:nvPicPr>
          <p:cNvPr id="31" name="Kuva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5210696"/>
            <a:ext cx="132156" cy="341536"/>
          </a:xfrm>
          <a:prstGeom prst="rect">
            <a:avLst/>
          </a:prstGeom>
        </p:spPr>
      </p:pic>
      <p:pic>
        <p:nvPicPr>
          <p:cNvPr id="32" name="Kuva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5210696"/>
            <a:ext cx="132156" cy="341536"/>
          </a:xfrm>
          <a:prstGeom prst="rect">
            <a:avLst/>
          </a:prstGeom>
        </p:spPr>
      </p:pic>
      <p:pic>
        <p:nvPicPr>
          <p:cNvPr id="33" name="Kuva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5210696"/>
            <a:ext cx="132156" cy="341536"/>
          </a:xfrm>
          <a:prstGeom prst="rect">
            <a:avLst/>
          </a:prstGeom>
        </p:spPr>
      </p:pic>
      <p:pic>
        <p:nvPicPr>
          <p:cNvPr id="34" name="Kuva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5210696"/>
            <a:ext cx="132156" cy="341536"/>
          </a:xfrm>
          <a:prstGeom prst="rect">
            <a:avLst/>
          </a:prstGeom>
        </p:spPr>
      </p:pic>
      <p:pic>
        <p:nvPicPr>
          <p:cNvPr id="35" name="Kuva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5210696"/>
            <a:ext cx="132156" cy="341536"/>
          </a:xfrm>
          <a:prstGeom prst="rect">
            <a:avLst/>
          </a:prstGeom>
        </p:spPr>
      </p:pic>
      <p:pic>
        <p:nvPicPr>
          <p:cNvPr id="36" name="Kuva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5210696"/>
            <a:ext cx="132156" cy="341536"/>
          </a:xfrm>
          <a:prstGeom prst="rect">
            <a:avLst/>
          </a:prstGeom>
        </p:spPr>
      </p:pic>
      <p:pic>
        <p:nvPicPr>
          <p:cNvPr id="37" name="Kuva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5210696"/>
            <a:ext cx="132156" cy="341536"/>
          </a:xfrm>
          <a:prstGeom prst="rect">
            <a:avLst/>
          </a:prstGeom>
        </p:spPr>
      </p:pic>
      <p:sp>
        <p:nvSpPr>
          <p:cNvPr id="38" name="Ellipsi 37"/>
          <p:cNvSpPr/>
          <p:nvPr/>
        </p:nvSpPr>
        <p:spPr>
          <a:xfrm>
            <a:off x="8030955" y="265424"/>
            <a:ext cx="792088" cy="792088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39" name="Kuva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6799" y="404664"/>
            <a:ext cx="460400" cy="439708"/>
          </a:xfrm>
          <a:prstGeom prst="rect">
            <a:avLst/>
          </a:prstGeom>
        </p:spPr>
      </p:pic>
      <p:pic>
        <p:nvPicPr>
          <p:cNvPr id="41" name="Kuva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4684" y="5192328"/>
            <a:ext cx="132156" cy="341536"/>
          </a:xfrm>
          <a:prstGeom prst="rect">
            <a:avLst/>
          </a:prstGeom>
        </p:spPr>
      </p:pic>
      <p:pic>
        <p:nvPicPr>
          <p:cNvPr id="42" name="Kuva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1441" y="5192328"/>
            <a:ext cx="132156" cy="341536"/>
          </a:xfrm>
          <a:prstGeom prst="rect">
            <a:avLst/>
          </a:prstGeom>
        </p:spPr>
      </p:pic>
      <p:pic>
        <p:nvPicPr>
          <p:cNvPr id="43" name="Kuva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5318" y="5192328"/>
            <a:ext cx="132156" cy="341536"/>
          </a:xfrm>
          <a:prstGeom prst="rect">
            <a:avLst/>
          </a:prstGeom>
        </p:spPr>
      </p:pic>
      <p:pic>
        <p:nvPicPr>
          <p:cNvPr id="44" name="Kuva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5192328"/>
            <a:ext cx="132156" cy="341536"/>
          </a:xfrm>
          <a:prstGeom prst="rect">
            <a:avLst/>
          </a:prstGeom>
        </p:spPr>
      </p:pic>
      <p:pic>
        <p:nvPicPr>
          <p:cNvPr id="45" name="Kuva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402" y="5210696"/>
            <a:ext cx="132156" cy="341536"/>
          </a:xfrm>
          <a:prstGeom prst="rect">
            <a:avLst/>
          </a:prstGeom>
        </p:spPr>
      </p:pic>
      <p:pic>
        <p:nvPicPr>
          <p:cNvPr id="46" name="Kuva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4054" y="5200688"/>
            <a:ext cx="132156" cy="341536"/>
          </a:xfrm>
          <a:prstGeom prst="rect">
            <a:avLst/>
          </a:prstGeom>
        </p:spPr>
      </p:pic>
      <p:pic>
        <p:nvPicPr>
          <p:cNvPr id="47" name="Kuva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9920" y="3473346"/>
            <a:ext cx="132156" cy="341536"/>
          </a:xfrm>
          <a:prstGeom prst="rect">
            <a:avLst/>
          </a:prstGeom>
        </p:spPr>
      </p:pic>
      <p:pic>
        <p:nvPicPr>
          <p:cNvPr id="48" name="Kuva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108" y="3485674"/>
            <a:ext cx="132156" cy="341536"/>
          </a:xfrm>
          <a:prstGeom prst="rect">
            <a:avLst/>
          </a:prstGeom>
        </p:spPr>
      </p:pic>
      <p:pic>
        <p:nvPicPr>
          <p:cNvPr id="49" name="Kuva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692" y="5572690"/>
            <a:ext cx="132156" cy="341536"/>
          </a:xfrm>
          <a:prstGeom prst="rect">
            <a:avLst/>
          </a:prstGeom>
        </p:spPr>
      </p:pic>
      <p:pic>
        <p:nvPicPr>
          <p:cNvPr id="50" name="Kuva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954" y="5572690"/>
            <a:ext cx="132156" cy="341536"/>
          </a:xfrm>
          <a:prstGeom prst="rect">
            <a:avLst/>
          </a:prstGeom>
        </p:spPr>
      </p:pic>
      <p:sp>
        <p:nvSpPr>
          <p:cNvPr id="51" name="Tekstiruutu 50"/>
          <p:cNvSpPr txBox="1"/>
          <p:nvPr/>
        </p:nvSpPr>
        <p:spPr>
          <a:xfrm>
            <a:off x="323528" y="5999262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latin typeface="+mn-lt"/>
              </a:rPr>
              <a:t>1 </a:t>
            </a:r>
            <a:r>
              <a:rPr lang="fi-FI" sz="1600" dirty="0" err="1" smtClean="0">
                <a:latin typeface="+mn-lt"/>
              </a:rPr>
              <a:t>ft</a:t>
            </a:r>
            <a:r>
              <a:rPr lang="fi-FI" sz="1600" dirty="0" smtClean="0">
                <a:latin typeface="+mn-lt"/>
              </a:rPr>
              <a:t> + 1 </a:t>
            </a:r>
            <a:r>
              <a:rPr lang="fi-FI" sz="1600" dirty="0" err="1" smtClean="0">
                <a:latin typeface="+mn-lt"/>
              </a:rPr>
              <a:t>tt</a:t>
            </a:r>
            <a:r>
              <a:rPr lang="fi-FI" sz="1600" dirty="0" smtClean="0">
                <a:latin typeface="+mn-lt"/>
              </a:rPr>
              <a:t> Länsi-Saimaan alueella monialaisessa kotikuntoutuksessa</a:t>
            </a:r>
          </a:p>
        </p:txBody>
      </p:sp>
      <p:sp>
        <p:nvSpPr>
          <p:cNvPr id="52" name="Tekstiruutu 51"/>
          <p:cNvSpPr txBox="1"/>
          <p:nvPr/>
        </p:nvSpPr>
        <p:spPr>
          <a:xfrm>
            <a:off x="5591810" y="3905841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latin typeface="+mn-lt"/>
              </a:rPr>
              <a:t>1 </a:t>
            </a:r>
            <a:r>
              <a:rPr lang="fi-FI" sz="1600" dirty="0" err="1" smtClean="0">
                <a:latin typeface="+mn-lt"/>
              </a:rPr>
              <a:t>ft</a:t>
            </a:r>
            <a:r>
              <a:rPr lang="fi-FI" sz="1600" dirty="0" smtClean="0">
                <a:latin typeface="+mn-lt"/>
              </a:rPr>
              <a:t> + 1 </a:t>
            </a:r>
            <a:r>
              <a:rPr lang="fi-FI" sz="1600" dirty="0" err="1" smtClean="0">
                <a:latin typeface="+mn-lt"/>
              </a:rPr>
              <a:t>tt</a:t>
            </a:r>
            <a:r>
              <a:rPr lang="fi-FI" sz="1600" dirty="0" smtClean="0">
                <a:latin typeface="+mn-lt"/>
              </a:rPr>
              <a:t> pohjoisten kuntien  alueella monialaisessa kotikuntoutuksessa</a:t>
            </a:r>
          </a:p>
        </p:txBody>
      </p:sp>
    </p:spTree>
    <p:extLst>
      <p:ext uri="{BB962C8B-B14F-4D97-AF65-F5344CB8AC3E}">
        <p14:creationId xmlns:p14="http://schemas.microsoft.com/office/powerpoint/2010/main" val="15505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Kuntoutujan sitouttaminen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701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Oma tavoite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3384376"/>
          </a:xfrm>
        </p:spPr>
        <p:txBody>
          <a:bodyPr/>
          <a:lstStyle/>
          <a:p>
            <a:r>
              <a:rPr lang="fi-FI" dirty="0" smtClean="0"/>
              <a:t>Sitoutuminen sitä selkeämpää mitä selkeämpi on oma tavoite!</a:t>
            </a:r>
          </a:p>
          <a:p>
            <a:r>
              <a:rPr lang="fi-FI" dirty="0" smtClean="0"/>
              <a:t>Tavoite saa olla mikä tahansa kunhan se on oma:</a:t>
            </a:r>
          </a:p>
          <a:p>
            <a:pPr lvl="1"/>
            <a:r>
              <a:rPr lang="fi-FI" dirty="0" smtClean="0"/>
              <a:t>”Haluan </a:t>
            </a:r>
            <a:r>
              <a:rPr lang="fi-FI" dirty="0" smtClean="0"/>
              <a:t>oppia lentämään omilla </a:t>
            </a:r>
            <a:r>
              <a:rPr lang="fi-FI" dirty="0" smtClean="0"/>
              <a:t>siivilläni”</a:t>
            </a:r>
            <a:endParaRPr lang="fi-FI" dirty="0" smtClean="0"/>
          </a:p>
          <a:p>
            <a:pPr lvl="1"/>
            <a:r>
              <a:rPr lang="fi-FI" dirty="0" smtClean="0"/>
              <a:t>”Haluan juosta”</a:t>
            </a:r>
            <a:endParaRPr lang="fi-FI" dirty="0" smtClean="0"/>
          </a:p>
          <a:p>
            <a:pPr lvl="1"/>
            <a:r>
              <a:rPr lang="fi-FI" dirty="0" smtClean="0"/>
              <a:t>”Haluan </a:t>
            </a:r>
            <a:r>
              <a:rPr lang="fi-FI" dirty="0" smtClean="0"/>
              <a:t>lähteä </a:t>
            </a:r>
            <a:r>
              <a:rPr lang="fi-FI" dirty="0" smtClean="0"/>
              <a:t>tanssimaan”</a:t>
            </a:r>
            <a:endParaRPr lang="fi-FI" dirty="0" smtClean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>
                <a:solidFill>
                  <a:srgbClr val="FFFFFF">
                    <a:lumMod val="50000"/>
                  </a:srgbClr>
                </a:solidFill>
              </a:rPr>
              <a:t>ETELÄ-KARJALAN SOSIAALI- JA TERVEYSPIIRI</a:t>
            </a:r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FB9D1-6F41-472A-83E3-ACB51642FBA3}" type="datetime1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27.10.2015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48EC-F155-4776-813B-25E135F0F5A7}" type="slidenum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35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08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3"/>
          <p:cNvSpPr>
            <a:spLocks noGrp="1"/>
          </p:cNvSpPr>
          <p:nvPr>
            <p:ph type="ctrTitle"/>
          </p:nvPr>
        </p:nvSpPr>
        <p:spPr>
          <a:xfrm>
            <a:off x="395536" y="1772816"/>
            <a:ext cx="7772400" cy="1082675"/>
          </a:xfrm>
        </p:spPr>
        <p:txBody>
          <a:bodyPr/>
          <a:lstStyle/>
          <a:p>
            <a:r>
              <a:rPr lang="fi-FI" dirty="0" err="1" smtClean="0">
                <a:cs typeface="Arial" charset="0"/>
              </a:rPr>
              <a:t>KauKoIkä</a:t>
            </a:r>
            <a:r>
              <a:rPr lang="fi-FI" dirty="0" smtClean="0">
                <a:cs typeface="Arial" charset="0"/>
              </a:rPr>
              <a:t> –hanke (ent. Kela-hanke</a:t>
            </a:r>
            <a:r>
              <a:rPr lang="fi-FI" dirty="0">
                <a:cs typeface="Arial" charset="0"/>
              </a:rPr>
              <a:t>)</a:t>
            </a:r>
            <a:r>
              <a:rPr lang="fi-FI" dirty="0" smtClean="0">
                <a:cs typeface="Arial" charset="0"/>
              </a:rPr>
              <a:t> = </a:t>
            </a:r>
            <a:r>
              <a:rPr lang="fi-FI" dirty="0" err="1" smtClean="0">
                <a:cs typeface="Arial" charset="0"/>
              </a:rPr>
              <a:t>Eksoten</a:t>
            </a:r>
            <a:r>
              <a:rPr lang="fi-FI" dirty="0" smtClean="0">
                <a:cs typeface="Arial" charset="0"/>
              </a:rPr>
              <a:t> tutkimushanke, jota Kela tukee 1,56 </a:t>
            </a:r>
            <a:r>
              <a:rPr lang="fi-FI" dirty="0" err="1" smtClean="0">
                <a:cs typeface="Arial" charset="0"/>
              </a:rPr>
              <a:t>M€:lla</a:t>
            </a:r>
            <a:r>
              <a:rPr lang="fi-FI" dirty="0" smtClean="0">
                <a:cs typeface="Arial" charset="0"/>
              </a:rPr>
              <a:t> </a:t>
            </a:r>
          </a:p>
        </p:txBody>
      </p:sp>
      <p:sp>
        <p:nvSpPr>
          <p:cNvPr id="8194" name="Subtitle 4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6400800" cy="172819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i-FI" sz="2400" dirty="0" smtClean="0">
                <a:solidFill>
                  <a:schemeClr val="tx1"/>
                </a:solidFill>
                <a:cs typeface="Arial" charset="0"/>
              </a:rPr>
              <a:t>Akuutin sairaalahoidon jälkeen toteutetun kotikuntoutuksen yhteys ikääntyneen lonkkamurtuma- tai </a:t>
            </a:r>
            <a:r>
              <a:rPr lang="fi-FI" sz="2400" dirty="0" err="1" smtClean="0">
                <a:solidFill>
                  <a:schemeClr val="tx1"/>
                </a:solidFill>
                <a:cs typeface="Arial" charset="0"/>
              </a:rPr>
              <a:t>HRO-potilaan</a:t>
            </a:r>
            <a:r>
              <a:rPr lang="fi-FI" sz="2400" dirty="0" smtClean="0">
                <a:solidFill>
                  <a:schemeClr val="tx1"/>
                </a:solidFill>
                <a:cs typeface="Arial" charset="0"/>
              </a:rPr>
              <a:t> palvelutarpeeseen ja toimintakykyyn</a:t>
            </a:r>
            <a:endParaRPr lang="fi-FI" sz="2400" dirty="0" smtClean="0">
              <a:cs typeface="Arial" charset="0"/>
            </a:endParaRPr>
          </a:p>
        </p:txBody>
      </p:sp>
      <p:sp>
        <p:nvSpPr>
          <p:cNvPr id="2" name="Tekstiruutu 1"/>
          <p:cNvSpPr txBox="1"/>
          <p:nvPr/>
        </p:nvSpPr>
        <p:spPr>
          <a:xfrm>
            <a:off x="6300192" y="18864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C00000"/>
                </a:solidFill>
              </a:rPr>
              <a:t>NTC02305433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5516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solidFill>
                  <a:srgbClr val="0070C0"/>
                </a:solidFill>
              </a:rPr>
              <a:t>Hankkeen kustannukset</a:t>
            </a:r>
            <a:endParaRPr lang="fi-FI" b="1" dirty="0">
              <a:solidFill>
                <a:srgbClr val="0070C0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3917032"/>
          </a:xfrm>
        </p:spPr>
        <p:txBody>
          <a:bodyPr/>
          <a:lstStyle/>
          <a:p>
            <a:r>
              <a:rPr lang="fi-FI" sz="1800" dirty="0" smtClean="0"/>
              <a:t>perustuvat 19.2.2014 tehtyyn kustannusarvioon</a:t>
            </a:r>
          </a:p>
          <a:p>
            <a:r>
              <a:rPr lang="fi-FI" sz="1800" dirty="0" smtClean="0"/>
              <a:t>Kustannusarvio on hyväksytty hallituksen kokouksessa 5.3.2014</a:t>
            </a:r>
          </a:p>
          <a:p>
            <a:r>
              <a:rPr lang="fi-FI" sz="1800" dirty="0"/>
              <a:t>Kokonaiskustannukset tai </a:t>
            </a:r>
            <a:r>
              <a:rPr lang="fi-FI" sz="1800" dirty="0" err="1"/>
              <a:t>Eksoten</a:t>
            </a:r>
            <a:r>
              <a:rPr lang="fi-FI" sz="1800" dirty="0"/>
              <a:t> omarahoitusosuus eivät ole muuttuneet alkuperäisestä kustannusarviosta</a:t>
            </a:r>
          </a:p>
          <a:p>
            <a:r>
              <a:rPr lang="fi-FI" sz="1800" dirty="0" err="1"/>
              <a:t>Eksoten</a:t>
            </a:r>
            <a:r>
              <a:rPr lang="fi-FI" sz="1800" dirty="0"/>
              <a:t> omarahoitusosuus on 63 % koko hankkeen kustannuksista</a:t>
            </a:r>
          </a:p>
          <a:p>
            <a:endParaRPr lang="fi-FI" dirty="0" smtClean="0"/>
          </a:p>
          <a:p>
            <a:pPr marL="0" indent="0">
              <a:buNone/>
            </a:pPr>
            <a:endParaRPr lang="fi-FI" dirty="0" smtClean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4294967295"/>
          </p:nvPr>
        </p:nvSpPr>
        <p:spPr>
          <a:xfrm>
            <a:off x="3503890" y="6498105"/>
            <a:ext cx="2133600" cy="236827"/>
          </a:xfrm>
          <a:prstGeom prst="rect">
            <a:avLst/>
          </a:prstGeom>
        </p:spPr>
        <p:txBody>
          <a:bodyPr/>
          <a:lstStyle/>
          <a:p>
            <a:fld id="{F3CFB9D1-6F41-472A-83E3-ACB51642FBA3}" type="datetime1">
              <a:rPr lang="fi-FI" smtClean="0"/>
              <a:t>27.10.2015</a:t>
            </a:fld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502650"/>
            <a:ext cx="2133600" cy="236827"/>
          </a:xfrm>
          <a:prstGeom prst="rect">
            <a:avLst/>
          </a:prstGeom>
        </p:spPr>
        <p:txBody>
          <a:bodyPr/>
          <a:lstStyle/>
          <a:p>
            <a:fld id="{7CCA48EC-F155-4776-813B-25E135F0F5A7}" type="slidenum">
              <a:rPr lang="fi-FI" smtClean="0"/>
              <a:pPr/>
              <a:t>37</a:t>
            </a:fld>
            <a:endParaRPr lang="fi-FI" dirty="0"/>
          </a:p>
        </p:txBody>
      </p:sp>
      <p:graphicFrame>
        <p:nvGraphicFramePr>
          <p:cNvPr id="7" name="Kaaviokuva 6"/>
          <p:cNvGraphicFramePr/>
          <p:nvPr>
            <p:extLst>
              <p:ext uri="{D42A27DB-BD31-4B8C-83A1-F6EECF244321}">
                <p14:modId xmlns:p14="http://schemas.microsoft.com/office/powerpoint/2010/main" val="1385139424"/>
              </p:ext>
            </p:extLst>
          </p:nvPr>
        </p:nvGraphicFramePr>
        <p:xfrm>
          <a:off x="755576" y="227687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20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solidFill>
                  <a:srgbClr val="0070C0"/>
                </a:solidFill>
              </a:rPr>
              <a:t>Tutkimuksen vaihe </a:t>
            </a:r>
            <a:endParaRPr lang="fi-FI" b="1" dirty="0">
              <a:solidFill>
                <a:srgbClr val="0070C0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2204863"/>
            <a:ext cx="8229600" cy="3312369"/>
          </a:xfrm>
        </p:spPr>
        <p:txBody>
          <a:bodyPr/>
          <a:lstStyle/>
          <a:p>
            <a:r>
              <a:rPr lang="fi-FI" dirty="0"/>
              <a:t>T</a:t>
            </a:r>
            <a:r>
              <a:rPr lang="fi-FI" dirty="0" smtClean="0"/>
              <a:t>utkimuksessa on mukana </a:t>
            </a:r>
            <a:r>
              <a:rPr lang="fi-FI" dirty="0" smtClean="0"/>
              <a:t>27.10.2015</a:t>
            </a:r>
            <a:endParaRPr lang="fi-FI" dirty="0" smtClean="0"/>
          </a:p>
          <a:p>
            <a:pPr lvl="1"/>
            <a:r>
              <a:rPr lang="fi-FI" dirty="0" smtClean="0"/>
              <a:t>199 HRO- tutkittavaa</a:t>
            </a:r>
          </a:p>
          <a:p>
            <a:pPr lvl="1"/>
            <a:r>
              <a:rPr lang="fi-FI" dirty="0" smtClean="0"/>
              <a:t>23 lonkkamurtumatutkittavaa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4294967295"/>
          </p:nvPr>
        </p:nvSpPr>
        <p:spPr>
          <a:xfrm>
            <a:off x="3503890" y="6498105"/>
            <a:ext cx="2133600" cy="236827"/>
          </a:xfrm>
          <a:prstGeom prst="rect">
            <a:avLst/>
          </a:prstGeom>
        </p:spPr>
        <p:txBody>
          <a:bodyPr/>
          <a:lstStyle/>
          <a:p>
            <a:fld id="{F3CFB9D1-6F41-472A-83E3-ACB51642FBA3}" type="datetime1">
              <a:rPr lang="fi-FI" smtClean="0"/>
              <a:t>27.10.2015</a:t>
            </a:fld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502650"/>
            <a:ext cx="2133600" cy="236827"/>
          </a:xfrm>
          <a:prstGeom prst="rect">
            <a:avLst/>
          </a:prstGeom>
        </p:spPr>
        <p:txBody>
          <a:bodyPr/>
          <a:lstStyle/>
          <a:p>
            <a:fld id="{7CCA48EC-F155-4776-813B-25E135F0F5A7}" type="slidenum">
              <a:rPr lang="fi-FI" smtClean="0"/>
              <a:pPr/>
              <a:t>38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74792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/>
          <a:lstStyle/>
          <a:p>
            <a:r>
              <a:rPr lang="fi-FI" b="1" dirty="0" smtClean="0"/>
              <a:t>Matalan kynnyksen palvelut Kuntoutuksessa</a:t>
            </a:r>
            <a:endParaRPr lang="fi-FI" b="1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b="1" dirty="0" smtClean="0"/>
              <a:t>Maksuton ja lähetteetön ohjaus- ja neuvontavastaanotto erikoissairaanhoidon Kuntoutuspoliklinikalla maanantaisin klo 9-12</a:t>
            </a:r>
          </a:p>
          <a:p>
            <a:r>
              <a:rPr lang="fi-FI" dirty="0"/>
              <a:t>Fysioterapian Netti-ajanvaraus</a:t>
            </a:r>
          </a:p>
          <a:p>
            <a:pPr lvl="1"/>
            <a:r>
              <a:rPr lang="fi-FI" dirty="0"/>
              <a:t>Ilman lääkärin lähetettä voi hakeutua fysioterapeutin  ohjaukseen ja neuvontaan </a:t>
            </a:r>
            <a:r>
              <a:rPr lang="fi-FI" dirty="0" err="1"/>
              <a:t>Hyvis.fi</a:t>
            </a:r>
            <a:r>
              <a:rPr lang="fi-FI" dirty="0"/>
              <a:t> portaalin </a:t>
            </a:r>
            <a:r>
              <a:rPr lang="fi-FI" dirty="0" smtClean="0"/>
              <a:t>kautta</a:t>
            </a:r>
          </a:p>
          <a:p>
            <a:r>
              <a:rPr lang="fi-FI" dirty="0" smtClean="0"/>
              <a:t>Kuntoutuksen ohjaus- ja neuvontakäynnit ikäihmisille </a:t>
            </a:r>
            <a:r>
              <a:rPr lang="fi-FI" dirty="0" err="1" smtClean="0"/>
              <a:t>Iso-Apu</a:t>
            </a:r>
            <a:r>
              <a:rPr lang="fi-FI" dirty="0" smtClean="0"/>
              <a:t> palvelukeskuksessa</a:t>
            </a:r>
          </a:p>
          <a:p>
            <a:endParaRPr lang="fi-FI" dirty="0"/>
          </a:p>
          <a:p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4294967295"/>
          </p:nvPr>
        </p:nvSpPr>
        <p:spPr>
          <a:xfrm>
            <a:off x="3503890" y="6498105"/>
            <a:ext cx="2133600" cy="236827"/>
          </a:xfrm>
          <a:prstGeom prst="rect">
            <a:avLst/>
          </a:prstGeom>
        </p:spPr>
        <p:txBody>
          <a:bodyPr/>
          <a:lstStyle/>
          <a:p>
            <a:fld id="{F3CFB9D1-6F41-472A-83E3-ACB51642FBA3}" type="datetime1">
              <a:rPr lang="fi-FI" smtClean="0"/>
              <a:t>27.10.2015</a:t>
            </a:fld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502650"/>
            <a:ext cx="2133600" cy="236827"/>
          </a:xfrm>
          <a:prstGeom prst="rect">
            <a:avLst/>
          </a:prstGeom>
        </p:spPr>
        <p:txBody>
          <a:bodyPr/>
          <a:lstStyle/>
          <a:p>
            <a:fld id="{7CCA48EC-F155-4776-813B-25E135F0F5A7}" type="slidenum">
              <a:rPr lang="fi-FI" smtClean="0"/>
              <a:pPr/>
              <a:t>39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5732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Eksoten</a:t>
            </a:r>
            <a:r>
              <a:rPr lang="fi-FI" dirty="0" smtClean="0"/>
              <a:t> visio</a:t>
            </a:r>
            <a:endParaRPr lang="fi-FI" dirty="0"/>
          </a:p>
        </p:txBody>
      </p:sp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5800515"/>
              </p:ext>
            </p:extLst>
          </p:nvPr>
        </p:nvGraphicFramePr>
        <p:xfrm>
          <a:off x="395536" y="548680"/>
          <a:ext cx="8363273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kstiruutu 2"/>
          <p:cNvSpPr txBox="1"/>
          <p:nvPr/>
        </p:nvSpPr>
        <p:spPr>
          <a:xfrm>
            <a:off x="1538844" y="5328210"/>
            <a:ext cx="5808770" cy="95410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i-FI" sz="2800" dirty="0" err="1" smtClean="0"/>
              <a:t>Eksoten</a:t>
            </a:r>
            <a:r>
              <a:rPr lang="fi-FI" sz="2800" dirty="0" smtClean="0"/>
              <a:t> kuntoutuksen visio: </a:t>
            </a:r>
          </a:p>
          <a:p>
            <a:pPr algn="ctr"/>
            <a:r>
              <a:rPr lang="fi-FI" sz="2800" dirty="0" smtClean="0"/>
              <a:t>Enemmän toimintakykyä kuntoutujalle</a:t>
            </a:r>
            <a:endParaRPr lang="fi-FI" sz="2800" dirty="0"/>
          </a:p>
        </p:txBody>
      </p:sp>
      <p:cxnSp>
        <p:nvCxnSpPr>
          <p:cNvPr id="5" name="Suora nuoliyhdysviiva 4"/>
          <p:cNvCxnSpPr/>
          <p:nvPr/>
        </p:nvCxnSpPr>
        <p:spPr>
          <a:xfrm flipV="1">
            <a:off x="3059832" y="2276872"/>
            <a:ext cx="1311389" cy="3051338"/>
          </a:xfrm>
          <a:prstGeom prst="straightConnector1">
            <a:avLst/>
          </a:prstGeom>
          <a:ln w="762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36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3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15888"/>
            <a:ext cx="2332038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981075"/>
            <a:ext cx="8477250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622806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Armilan kuntoutuskeskuksen tuloksia</a:t>
            </a:r>
            <a:br>
              <a:rPr lang="fi-FI" dirty="0" smtClean="0"/>
            </a:br>
            <a:r>
              <a:rPr lang="fi-FI" dirty="0" smtClean="0"/>
              <a:t>Missä </a:t>
            </a:r>
            <a:r>
              <a:rPr lang="fi-FI" dirty="0" smtClean="0"/>
              <a:t>on 4kk:n kuluttua kotiutumisesta</a:t>
            </a:r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70918"/>
            <a:ext cx="3557588" cy="38100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1097" y="2270918"/>
            <a:ext cx="3536156" cy="3810000"/>
          </a:xfrm>
          <a:prstGeom prst="rect">
            <a:avLst/>
          </a:prstGeom>
        </p:spPr>
      </p:pic>
      <p:pic>
        <p:nvPicPr>
          <p:cNvPr id="3" name="Kuva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6475" y="2270919"/>
            <a:ext cx="2995180" cy="3681412"/>
          </a:xfrm>
          <a:prstGeom prst="rect">
            <a:avLst/>
          </a:prstGeom>
        </p:spPr>
      </p:pic>
      <p:sp>
        <p:nvSpPr>
          <p:cNvPr id="6" name="Tekstiruutu 5"/>
          <p:cNvSpPr txBox="1"/>
          <p:nvPr/>
        </p:nvSpPr>
        <p:spPr>
          <a:xfrm>
            <a:off x="755576" y="177281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2013</a:t>
            </a:r>
            <a:endParaRPr lang="fi-FI" dirty="0"/>
          </a:p>
        </p:txBody>
      </p:sp>
      <p:sp>
        <p:nvSpPr>
          <p:cNvPr id="7" name="Tekstiruutu 6"/>
          <p:cNvSpPr txBox="1"/>
          <p:nvPr/>
        </p:nvSpPr>
        <p:spPr>
          <a:xfrm>
            <a:off x="3951362" y="177281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2014</a:t>
            </a:r>
            <a:endParaRPr lang="fi-FI" dirty="0"/>
          </a:p>
        </p:txBody>
      </p:sp>
      <p:sp>
        <p:nvSpPr>
          <p:cNvPr id="8" name="Tekstiruutu 7"/>
          <p:cNvSpPr txBox="1"/>
          <p:nvPr/>
        </p:nvSpPr>
        <p:spPr>
          <a:xfrm>
            <a:off x="6876256" y="184482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2015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3874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Kaavi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0741964"/>
              </p:ext>
            </p:extLst>
          </p:nvPr>
        </p:nvGraphicFramePr>
        <p:xfrm>
          <a:off x="2521743" y="987136"/>
          <a:ext cx="5037643" cy="3813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kstiruutu 1"/>
          <p:cNvSpPr txBox="1"/>
          <p:nvPr/>
        </p:nvSpPr>
        <p:spPr>
          <a:xfrm>
            <a:off x="4860032" y="4869160"/>
            <a:ext cx="30426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2012: </a:t>
            </a:r>
            <a:r>
              <a:rPr lang="fi-FI" dirty="0" smtClean="0">
                <a:solidFill>
                  <a:schemeClr val="accent1">
                    <a:lumMod val="75000"/>
                  </a:schemeClr>
                </a:solidFill>
              </a:rPr>
              <a:t>23 033 679€</a:t>
            </a:r>
          </a:p>
          <a:p>
            <a:r>
              <a:rPr lang="fi-FI" dirty="0" smtClean="0"/>
              <a:t>2013: </a:t>
            </a:r>
            <a:r>
              <a:rPr lang="fi-FI" dirty="0" smtClean="0">
                <a:solidFill>
                  <a:schemeClr val="accent1">
                    <a:lumMod val="75000"/>
                  </a:schemeClr>
                </a:solidFill>
              </a:rPr>
              <a:t>21 705 130€</a:t>
            </a:r>
            <a:r>
              <a:rPr lang="fi-FI" dirty="0" smtClean="0"/>
              <a:t>, ero </a:t>
            </a:r>
          </a:p>
          <a:p>
            <a:r>
              <a:rPr lang="fi-FI" dirty="0" smtClean="0"/>
              <a:t>- </a:t>
            </a:r>
            <a:r>
              <a:rPr lang="fi-FI" b="1" dirty="0" smtClean="0">
                <a:solidFill>
                  <a:srgbClr val="FF0000"/>
                </a:solidFill>
              </a:rPr>
              <a:t>1,33M€</a:t>
            </a:r>
          </a:p>
          <a:p>
            <a:r>
              <a:rPr lang="fi-FI" dirty="0" smtClean="0"/>
              <a:t>2014: </a:t>
            </a:r>
            <a:r>
              <a:rPr lang="fi-FI" dirty="0" smtClean="0">
                <a:solidFill>
                  <a:schemeClr val="accent1">
                    <a:lumMod val="75000"/>
                  </a:schemeClr>
                </a:solidFill>
              </a:rPr>
              <a:t>20 267 433€</a:t>
            </a:r>
            <a:r>
              <a:rPr lang="fi-FI" dirty="0" smtClean="0"/>
              <a:t>, ero </a:t>
            </a:r>
          </a:p>
          <a:p>
            <a:r>
              <a:rPr lang="fi-FI" dirty="0" smtClean="0"/>
              <a:t>-</a:t>
            </a:r>
            <a:r>
              <a:rPr lang="fi-FI" b="1" dirty="0" smtClean="0">
                <a:solidFill>
                  <a:srgbClr val="FF0000"/>
                </a:solidFill>
              </a:rPr>
              <a:t>1,44M€</a:t>
            </a:r>
          </a:p>
          <a:p>
            <a:r>
              <a:rPr lang="fi-FI" b="1" dirty="0" smtClean="0"/>
              <a:t>2012-2014: - </a:t>
            </a:r>
            <a:r>
              <a:rPr lang="fi-FI" b="1" dirty="0" smtClean="0">
                <a:solidFill>
                  <a:srgbClr val="FF0000"/>
                </a:solidFill>
              </a:rPr>
              <a:t>2,77M€</a:t>
            </a:r>
            <a:endParaRPr lang="fi-FI" b="1" dirty="0">
              <a:solidFill>
                <a:srgbClr val="FF0000"/>
              </a:solidFill>
            </a:endParaRPr>
          </a:p>
        </p:txBody>
      </p:sp>
      <p:sp>
        <p:nvSpPr>
          <p:cNvPr id="3" name="Tekstiruutu 2"/>
          <p:cNvSpPr txBox="1"/>
          <p:nvPr/>
        </p:nvSpPr>
        <p:spPr>
          <a:xfrm>
            <a:off x="2018764" y="270456"/>
            <a:ext cx="46170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smtClean="0"/>
              <a:t>Kuntoutujat: kumulatiiviset kustannukset </a:t>
            </a:r>
            <a:r>
              <a:rPr lang="fi-FI" sz="2000" dirty="0" err="1" smtClean="0"/>
              <a:t>Eksotelle</a:t>
            </a:r>
            <a:endParaRPr lang="fi-FI" sz="2000" dirty="0"/>
          </a:p>
        </p:txBody>
      </p:sp>
      <p:sp>
        <p:nvSpPr>
          <p:cNvPr id="5" name="Tekstiruutu 4"/>
          <p:cNvSpPr txBox="1"/>
          <p:nvPr/>
        </p:nvSpPr>
        <p:spPr>
          <a:xfrm>
            <a:off x="7902666" y="437530"/>
            <a:ext cx="792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4800" dirty="0">
                <a:solidFill>
                  <a:schemeClr val="accent4"/>
                </a:solidFill>
                <a:latin typeface="+mn-lt"/>
              </a:rPr>
              <a:t>€</a:t>
            </a:r>
          </a:p>
        </p:txBody>
      </p:sp>
      <p:sp>
        <p:nvSpPr>
          <p:cNvPr id="7" name="Ellipsi 6"/>
          <p:cNvSpPr/>
          <p:nvPr/>
        </p:nvSpPr>
        <p:spPr>
          <a:xfrm>
            <a:off x="7902616" y="471337"/>
            <a:ext cx="792088" cy="792088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8178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fi-FI" sz="2800" dirty="0" smtClean="0"/>
              <a:t>Yhden kuntoutujan (=</a:t>
            </a:r>
            <a:r>
              <a:rPr lang="fi-FI" sz="2800" dirty="0" err="1" smtClean="0"/>
              <a:t>monisairas</a:t>
            </a:r>
            <a:r>
              <a:rPr lang="fi-FI" sz="2800" dirty="0" smtClean="0"/>
              <a:t> ikäihminen) </a:t>
            </a:r>
            <a:r>
              <a:rPr lang="fi-FI" sz="2800" dirty="0" err="1"/>
              <a:t>sote-kustannusten</a:t>
            </a:r>
            <a:r>
              <a:rPr lang="fi-FI" sz="2800" dirty="0"/>
              <a:t> kehittyminen</a:t>
            </a:r>
            <a:br>
              <a:rPr lang="fi-FI" sz="2800" dirty="0"/>
            </a:br>
            <a:endParaRPr lang="fi-FI" dirty="0"/>
          </a:p>
        </p:txBody>
      </p:sp>
      <p:graphicFrame>
        <p:nvGraphicFramePr>
          <p:cNvPr id="5" name="Sisällön paikkamerkki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9054278"/>
              </p:ext>
            </p:extLst>
          </p:nvPr>
        </p:nvGraphicFramePr>
        <p:xfrm>
          <a:off x="457200" y="1163304"/>
          <a:ext cx="8229600" cy="3916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kstiruutu 3"/>
          <p:cNvSpPr txBox="1"/>
          <p:nvPr/>
        </p:nvSpPr>
        <p:spPr>
          <a:xfrm>
            <a:off x="1619672" y="5374957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>
                <a:latin typeface="+mn-lt"/>
              </a:rPr>
              <a:t>Kustannukset/asiakas laskeneet </a:t>
            </a:r>
            <a:r>
              <a:rPr lang="fi-FI" sz="3600" b="1" dirty="0" smtClean="0">
                <a:solidFill>
                  <a:srgbClr val="A66FAD"/>
                </a:solidFill>
                <a:latin typeface="+mn-lt"/>
              </a:rPr>
              <a:t>34 % </a:t>
            </a:r>
            <a:r>
              <a:rPr lang="fi-FI" dirty="0" smtClean="0">
                <a:latin typeface="+mn-lt"/>
              </a:rPr>
              <a:t>(2011–2014)</a:t>
            </a:r>
            <a:endParaRPr lang="fi-FI" dirty="0">
              <a:latin typeface="+mn-lt"/>
            </a:endParaRPr>
          </a:p>
        </p:txBody>
      </p:sp>
      <p:cxnSp>
        <p:nvCxnSpPr>
          <p:cNvPr id="6" name="Suora nuoliyhdysviiva 5"/>
          <p:cNvCxnSpPr/>
          <p:nvPr/>
        </p:nvCxnSpPr>
        <p:spPr>
          <a:xfrm>
            <a:off x="1115616" y="5807005"/>
            <a:ext cx="432048" cy="0"/>
          </a:xfrm>
          <a:prstGeom prst="straightConnector1">
            <a:avLst/>
          </a:prstGeom>
          <a:ln w="38100" cmpd="sng">
            <a:solidFill>
              <a:schemeClr val="accent4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kstiruutu 6"/>
          <p:cNvSpPr txBox="1"/>
          <p:nvPr/>
        </p:nvSpPr>
        <p:spPr>
          <a:xfrm>
            <a:off x="2843808" y="2082334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000" b="1" dirty="0" smtClean="0">
                <a:solidFill>
                  <a:schemeClr val="bg1"/>
                </a:solidFill>
                <a:latin typeface="+mn-lt"/>
              </a:rPr>
              <a:t>30 948 €</a:t>
            </a:r>
            <a:endParaRPr lang="fi-FI" sz="2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Tekstiruutu 7"/>
          <p:cNvSpPr txBox="1"/>
          <p:nvPr/>
        </p:nvSpPr>
        <p:spPr>
          <a:xfrm>
            <a:off x="4572000" y="309044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000" b="1" dirty="0" smtClean="0">
                <a:solidFill>
                  <a:schemeClr val="bg1"/>
                </a:solidFill>
                <a:latin typeface="+mn-lt"/>
              </a:rPr>
              <a:t>20 427 €</a:t>
            </a:r>
            <a:endParaRPr lang="fi-FI" sz="2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kstiruutu 8"/>
          <p:cNvSpPr txBox="1"/>
          <p:nvPr/>
        </p:nvSpPr>
        <p:spPr>
          <a:xfrm>
            <a:off x="2843808" y="4941168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200" dirty="0" smtClean="0">
                <a:solidFill>
                  <a:schemeClr val="accent6"/>
                </a:solidFill>
                <a:latin typeface="+mn-lt"/>
              </a:rPr>
              <a:t>2011</a:t>
            </a:r>
            <a:endParaRPr lang="fi-FI" sz="12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10" name="Tekstiruutu 9"/>
          <p:cNvSpPr txBox="1"/>
          <p:nvPr/>
        </p:nvSpPr>
        <p:spPr>
          <a:xfrm>
            <a:off x="4572000" y="4941168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200" dirty="0" smtClean="0">
                <a:solidFill>
                  <a:schemeClr val="accent6"/>
                </a:solidFill>
                <a:latin typeface="+mn-lt"/>
              </a:rPr>
              <a:t>2014</a:t>
            </a:r>
            <a:endParaRPr lang="fi-FI" sz="1200" dirty="0">
              <a:solidFill>
                <a:schemeClr val="accent6"/>
              </a:solidFill>
              <a:latin typeface="+mn-lt"/>
            </a:endParaRPr>
          </a:p>
        </p:txBody>
      </p:sp>
      <p:grpSp>
        <p:nvGrpSpPr>
          <p:cNvPr id="3" name="Ryhmitä 2"/>
          <p:cNvGrpSpPr/>
          <p:nvPr/>
        </p:nvGrpSpPr>
        <p:grpSpPr>
          <a:xfrm>
            <a:off x="6732240" y="6556325"/>
            <a:ext cx="2160240" cy="185043"/>
            <a:chOff x="6732240" y="6556325"/>
            <a:chExt cx="2160240" cy="185043"/>
          </a:xfrm>
        </p:grpSpPr>
        <p:sp>
          <p:nvSpPr>
            <p:cNvPr id="12" name="Suorakulmio 11"/>
            <p:cNvSpPr/>
            <p:nvPr/>
          </p:nvSpPr>
          <p:spPr>
            <a:xfrm>
              <a:off x="6732240" y="6556325"/>
              <a:ext cx="2160240" cy="18504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13" name="Otsikko 1"/>
            <p:cNvSpPr txBox="1">
              <a:spLocks/>
            </p:cNvSpPr>
            <p:nvPr/>
          </p:nvSpPr>
          <p:spPr bwMode="auto">
            <a:xfrm>
              <a:off x="6732240" y="6556326"/>
              <a:ext cx="2160240" cy="171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200" kern="1200">
                  <a:solidFill>
                    <a:schemeClr val="tx1"/>
                  </a:solidFill>
                  <a:latin typeface="Franklin Gothic Demi Cond"/>
                  <a:ea typeface="+mj-ea"/>
                  <a:cs typeface="Franklin Gothic Demi Cond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fi-FI" sz="800" dirty="0" smtClean="0">
                  <a:solidFill>
                    <a:schemeClr val="bg1"/>
                  </a:solidFill>
                </a:rPr>
                <a:t>Kotona asumisen tuki ja kuntoutuksen uudet mallit</a:t>
              </a:r>
              <a:endParaRPr lang="fi-FI" sz="800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Ellipsi 13"/>
          <p:cNvSpPr/>
          <p:nvPr/>
        </p:nvSpPr>
        <p:spPr>
          <a:xfrm>
            <a:off x="7989389" y="1280858"/>
            <a:ext cx="792088" cy="792088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Tekstiruutu 14"/>
          <p:cNvSpPr txBox="1"/>
          <p:nvPr/>
        </p:nvSpPr>
        <p:spPr>
          <a:xfrm>
            <a:off x="7996033" y="1251337"/>
            <a:ext cx="792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4800" dirty="0">
                <a:solidFill>
                  <a:schemeClr val="accent4"/>
                </a:solidFill>
                <a:latin typeface="+mn-lt"/>
              </a:rPr>
              <a:t>€</a:t>
            </a:r>
          </a:p>
        </p:txBody>
      </p:sp>
    </p:spTree>
    <p:extLst>
      <p:ext uri="{BB962C8B-B14F-4D97-AF65-F5344CB8AC3E}">
        <p14:creationId xmlns:p14="http://schemas.microsoft.com/office/powerpoint/2010/main" val="382641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Kustannukset, asiakasryhmä 75-v -&gt;</a:t>
            </a:r>
            <a:endParaRPr lang="fi-FI" dirty="0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4294967295"/>
          </p:nvPr>
        </p:nvSpPr>
        <p:spPr>
          <a:xfrm>
            <a:off x="3503890" y="6498105"/>
            <a:ext cx="2133600" cy="236827"/>
          </a:xfrm>
          <a:prstGeom prst="rect">
            <a:avLst/>
          </a:prstGeom>
        </p:spPr>
        <p:txBody>
          <a:bodyPr/>
          <a:lstStyle/>
          <a:p>
            <a:fld id="{201F28D9-2E08-4A26-8510-80BD68C42CCC}" type="datetime1">
              <a:rPr lang="fi-FI" smtClean="0"/>
              <a:t>27.10.2015</a:t>
            </a:fld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502650"/>
            <a:ext cx="2133600" cy="236827"/>
          </a:xfrm>
          <a:prstGeom prst="rect">
            <a:avLst/>
          </a:prstGeom>
        </p:spPr>
        <p:txBody>
          <a:bodyPr/>
          <a:lstStyle/>
          <a:p>
            <a:fld id="{7CCA48EC-F155-4776-813B-25E135F0F5A7}" type="slidenum">
              <a:rPr lang="fi-FI" smtClean="0"/>
              <a:pPr/>
              <a:t>44</a:t>
            </a:fld>
            <a:endParaRPr lang="fi-FI" dirty="0"/>
          </a:p>
        </p:txBody>
      </p:sp>
      <p:graphicFrame>
        <p:nvGraphicFramePr>
          <p:cNvPr id="7" name="Sisällön paikkamerkki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2672617"/>
              </p:ext>
            </p:extLst>
          </p:nvPr>
        </p:nvGraphicFramePr>
        <p:xfrm>
          <a:off x="457200" y="1600200"/>
          <a:ext cx="8229600" cy="3916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332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tsikko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fi-FI" altLang="fi-FI" dirty="0" smtClean="0">
                <a:cs typeface="Arial" charset="0"/>
              </a:rPr>
              <a:t>Armilan tuloksia</a:t>
            </a:r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4528634"/>
              </p:ext>
            </p:extLst>
          </p:nvPr>
        </p:nvGraphicFramePr>
        <p:xfrm>
          <a:off x="468313" y="1412875"/>
          <a:ext cx="8435975" cy="49710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0449"/>
                <a:gridCol w="2815526"/>
              </a:tblGrid>
              <a:tr h="435907">
                <a:tc>
                  <a:txBody>
                    <a:bodyPr/>
                    <a:lstStyle/>
                    <a:p>
                      <a:r>
                        <a:rPr lang="fi-FI" sz="1800" dirty="0" smtClean="0"/>
                        <a:t>Mittari</a:t>
                      </a:r>
                      <a:endParaRPr lang="fi-FI" sz="1800" dirty="0"/>
                    </a:p>
                  </a:txBody>
                  <a:tcPr marL="91448" marR="91448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smtClean="0"/>
                        <a:t>Muutos</a:t>
                      </a:r>
                      <a:endParaRPr lang="fi-FI" sz="1800" dirty="0"/>
                    </a:p>
                  </a:txBody>
                  <a:tcPr marL="91448" marR="91448" marT="45716" marB="45716"/>
                </a:tc>
              </a:tr>
              <a:tr h="435907">
                <a:tc>
                  <a:txBody>
                    <a:bodyPr/>
                    <a:lstStyle/>
                    <a:p>
                      <a:r>
                        <a:rPr lang="fi-FI" altLang="fi-FI" sz="1800" dirty="0" smtClean="0">
                          <a:cs typeface="Arial" charset="0"/>
                        </a:rPr>
                        <a:t>Kuntoutujalle arvoa tuova aika </a:t>
                      </a:r>
                      <a:endParaRPr lang="fi-FI" sz="1800" dirty="0"/>
                    </a:p>
                  </a:txBody>
                  <a:tcPr marL="91448" marR="91448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 smtClean="0"/>
                        <a:t>+100 %</a:t>
                      </a:r>
                      <a:endParaRPr lang="fi-FI" sz="1800" dirty="0"/>
                    </a:p>
                  </a:txBody>
                  <a:tcPr marL="91448" marR="91448" marT="45716" marB="45716"/>
                </a:tc>
              </a:tr>
              <a:tr h="435907">
                <a:tc>
                  <a:txBody>
                    <a:bodyPr/>
                    <a:lstStyle/>
                    <a:p>
                      <a:r>
                        <a:rPr lang="fi-FI" altLang="fi-FI" sz="1800" dirty="0" smtClean="0">
                          <a:cs typeface="Arial" charset="0"/>
                        </a:rPr>
                        <a:t>Osastolta ennen klo 10 kotiutuneiden määrä </a:t>
                      </a:r>
                      <a:endParaRPr lang="fi-FI" sz="1800" dirty="0"/>
                    </a:p>
                  </a:txBody>
                  <a:tcPr marL="91448" marR="91448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 smtClean="0"/>
                        <a:t>0 </a:t>
                      </a:r>
                      <a:r>
                        <a:rPr lang="fi-FI" sz="1800" dirty="0" smtClean="0">
                          <a:sym typeface="Wingdings" panose="05000000000000000000" pitchFamily="2" charset="2"/>
                        </a:rPr>
                        <a:t>35%</a:t>
                      </a:r>
                      <a:endParaRPr lang="fi-FI" sz="1800" dirty="0"/>
                    </a:p>
                  </a:txBody>
                  <a:tcPr marL="91448" marR="91448" marT="45716" marB="45716"/>
                </a:tc>
              </a:tr>
              <a:tr h="435907">
                <a:tc>
                  <a:txBody>
                    <a:bodyPr/>
                    <a:lstStyle/>
                    <a:p>
                      <a:r>
                        <a:rPr lang="fi-FI" altLang="fi-FI" sz="1800" dirty="0" smtClean="0">
                          <a:cs typeface="Arial" charset="0"/>
                        </a:rPr>
                        <a:t>4 kk kuluttua kotona olevien osuus </a:t>
                      </a:r>
                      <a:endParaRPr lang="fi-FI" sz="1800" dirty="0"/>
                    </a:p>
                  </a:txBody>
                  <a:tcPr marL="91448" marR="91448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 smtClean="0"/>
                        <a:t>+40 %</a:t>
                      </a:r>
                      <a:endParaRPr lang="fi-FI" sz="1800" dirty="0"/>
                    </a:p>
                  </a:txBody>
                  <a:tcPr marL="91448" marR="91448" marT="45716" marB="45716"/>
                </a:tc>
              </a:tr>
              <a:tr h="645483">
                <a:tc>
                  <a:txBody>
                    <a:bodyPr/>
                    <a:lstStyle/>
                    <a:p>
                      <a:r>
                        <a:rPr lang="fi-FI" altLang="fi-FI" sz="1800" dirty="0" smtClean="0">
                          <a:cs typeface="Arial" charset="0"/>
                        </a:rPr>
                        <a:t>Nettotoimintamenot  </a:t>
                      </a:r>
                      <a:r>
                        <a:rPr lang="fi-FI" altLang="fi-FI" sz="1800" dirty="0" err="1" smtClean="0">
                          <a:cs typeface="Arial" charset="0"/>
                        </a:rPr>
                        <a:t>vv</a:t>
                      </a:r>
                      <a:r>
                        <a:rPr lang="fi-FI" altLang="fi-FI" sz="1800" dirty="0" smtClean="0">
                          <a:cs typeface="Arial" charset="0"/>
                        </a:rPr>
                        <a:t> 2013-2014 </a:t>
                      </a:r>
                      <a:endParaRPr lang="fi-FI" sz="1800" dirty="0"/>
                    </a:p>
                  </a:txBody>
                  <a:tcPr marL="91448" marR="91448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 smtClean="0"/>
                        <a:t>+3,7 %</a:t>
                      </a:r>
                      <a:endParaRPr lang="fi-FI" sz="1800" dirty="0"/>
                    </a:p>
                  </a:txBody>
                  <a:tcPr marL="91448" marR="91448" marT="45716" marB="45716"/>
                </a:tc>
              </a:tr>
              <a:tr h="645483">
                <a:tc>
                  <a:txBody>
                    <a:bodyPr/>
                    <a:lstStyle/>
                    <a:p>
                      <a:r>
                        <a:rPr lang="fi-FI" sz="1800" dirty="0" smtClean="0"/>
                        <a:t>Hoitojaksojen</a:t>
                      </a:r>
                      <a:r>
                        <a:rPr lang="fi-FI" sz="1800" baseline="0" dirty="0" smtClean="0"/>
                        <a:t> määrä   2013 </a:t>
                      </a:r>
                      <a:r>
                        <a:rPr lang="fi-FI" sz="1800" baseline="0" dirty="0" smtClean="0">
                          <a:sym typeface="Wingdings" panose="05000000000000000000" pitchFamily="2" charset="2"/>
                        </a:rPr>
                        <a:t>2014</a:t>
                      </a:r>
                      <a:endParaRPr lang="fi-FI" sz="1800" dirty="0"/>
                    </a:p>
                  </a:txBody>
                  <a:tcPr marL="91448" marR="91448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 smtClean="0"/>
                        <a:t>+ 11,8</a:t>
                      </a:r>
                      <a:r>
                        <a:rPr lang="fi-FI" sz="1800" baseline="0" dirty="0" smtClean="0"/>
                        <a:t> </a:t>
                      </a:r>
                      <a:r>
                        <a:rPr lang="fi-FI" sz="1800" dirty="0" smtClean="0"/>
                        <a:t>%</a:t>
                      </a:r>
                      <a:endParaRPr lang="fi-FI" sz="1800" dirty="0"/>
                    </a:p>
                  </a:txBody>
                  <a:tcPr marL="91448" marR="91448" marT="45716" marB="45716"/>
                </a:tc>
              </a:tr>
              <a:tr h="645483">
                <a:tc>
                  <a:txBody>
                    <a:bodyPr/>
                    <a:lstStyle/>
                    <a:p>
                      <a:r>
                        <a:rPr lang="fi-FI" sz="1800" dirty="0" smtClean="0"/>
                        <a:t>Hoitojakson keskimääräinen kesto</a:t>
                      </a:r>
                      <a:endParaRPr lang="fi-FI" sz="1800" dirty="0"/>
                    </a:p>
                  </a:txBody>
                  <a:tcPr marL="91448" marR="91448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 smtClean="0"/>
                        <a:t>-32%</a:t>
                      </a:r>
                      <a:endParaRPr lang="fi-FI" sz="1800" dirty="0"/>
                    </a:p>
                  </a:txBody>
                  <a:tcPr marL="91448" marR="91448" marT="45716" marB="45716"/>
                </a:tc>
              </a:tr>
              <a:tr h="645483">
                <a:tc>
                  <a:txBody>
                    <a:bodyPr/>
                    <a:lstStyle/>
                    <a:p>
                      <a:r>
                        <a:rPr lang="fi-FI" altLang="fi-FI" sz="1800" dirty="0" smtClean="0">
                          <a:cs typeface="Arial" charset="0"/>
                        </a:rPr>
                        <a:t>Kotiutuneista kuukauden kuluessa sairaalaan takaisin joutuneiden määrä  2013 </a:t>
                      </a:r>
                      <a:r>
                        <a:rPr lang="fi-FI" altLang="fi-FI" sz="1800" dirty="0" smtClean="0">
                          <a:cs typeface="Arial" charset="0"/>
                          <a:sym typeface="Wingdings" panose="05000000000000000000" pitchFamily="2" charset="2"/>
                        </a:rPr>
                        <a:t>2014</a:t>
                      </a:r>
                      <a:endParaRPr lang="fi-FI" sz="1800" dirty="0"/>
                    </a:p>
                  </a:txBody>
                  <a:tcPr marL="91448" marR="91448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 smtClean="0"/>
                        <a:t>-66 %</a:t>
                      </a:r>
                      <a:endParaRPr lang="fi-FI" sz="1800" dirty="0"/>
                    </a:p>
                  </a:txBody>
                  <a:tcPr marL="91448" marR="91448" marT="45716" marB="45716"/>
                </a:tc>
              </a:tr>
              <a:tr h="645483">
                <a:tc>
                  <a:txBody>
                    <a:bodyPr/>
                    <a:lstStyle/>
                    <a:p>
                      <a:r>
                        <a:rPr lang="fi-FI" altLang="fi-FI" sz="1800" dirty="0" smtClean="0">
                          <a:cs typeface="Arial" charset="0"/>
                        </a:rPr>
                        <a:t>Henkilöstön poissaolot</a:t>
                      </a:r>
                      <a:endParaRPr lang="fi-FI" sz="1800" dirty="0"/>
                    </a:p>
                  </a:txBody>
                  <a:tcPr marL="91448" marR="91448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 smtClean="0"/>
                        <a:t>-8,5 %</a:t>
                      </a:r>
                      <a:endParaRPr lang="fi-FI" sz="1800" dirty="0"/>
                    </a:p>
                  </a:txBody>
                  <a:tcPr marL="91448" marR="91448" marT="45716" marB="4571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813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5122" name="Picture 2" descr="C:\Users\huplima\AppData\Local\Microsoft\Windows\Temporary Internet Files\Content.Outlook\CNP4QI2X\FullSizeRen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056753" y="139126"/>
            <a:ext cx="6862839" cy="66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4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atunnisteen paikkamerk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819472"/>
            <a:ext cx="8658225" cy="1136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574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atunnisteen paikkamerk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pic>
        <p:nvPicPr>
          <p:cNvPr id="6146" name="Picture 2" descr="C:\Users\huplima\AppData\Local\Microsoft\Windows\Temporary Internet Files\Content.Outlook\CNP4QI2X\DSC_35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iruutu 2"/>
          <p:cNvSpPr txBox="1"/>
          <p:nvPr/>
        </p:nvSpPr>
        <p:spPr>
          <a:xfrm>
            <a:off x="1403648" y="116632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Palkinnon vastaanottaminen Kajaanissa 4.10.2015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9285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T</a:t>
            </a:r>
            <a:r>
              <a:rPr lang="fi-FI" dirty="0" smtClean="0"/>
              <a:t>ulevaisuus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2017-2018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2429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Strategia</a:t>
            </a:r>
            <a:br>
              <a:rPr lang="fi-FI" dirty="0" smtClean="0"/>
            </a:br>
            <a:r>
              <a:rPr lang="fi-FI" sz="2200" dirty="0" smtClean="0">
                <a:solidFill>
                  <a:schemeClr val="accent1"/>
                </a:solidFill>
              </a:rPr>
              <a:t>2014-2018</a:t>
            </a:r>
            <a:endParaRPr lang="fi-FI" sz="2200" dirty="0">
              <a:solidFill>
                <a:schemeClr val="accent1"/>
              </a:solidFill>
            </a:endParaRPr>
          </a:p>
        </p:txBody>
      </p:sp>
      <p:pic>
        <p:nvPicPr>
          <p:cNvPr id="5" name="Sisällön paikkamerkki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5395" y="1600200"/>
            <a:ext cx="7440981" cy="4781846"/>
          </a:xfrm>
          <a:prstGeom prst="rect">
            <a:avLst/>
          </a:prstGeom>
        </p:spPr>
      </p:pic>
      <p:sp>
        <p:nvSpPr>
          <p:cNvPr id="2" name="Ellipsi 1"/>
          <p:cNvSpPr/>
          <p:nvPr/>
        </p:nvSpPr>
        <p:spPr>
          <a:xfrm>
            <a:off x="3347864" y="4509120"/>
            <a:ext cx="2858616" cy="6012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Ellipsi 5"/>
          <p:cNvSpPr/>
          <p:nvPr/>
        </p:nvSpPr>
        <p:spPr>
          <a:xfrm>
            <a:off x="3275856" y="5013176"/>
            <a:ext cx="2858616" cy="6983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Ellipsi 6"/>
          <p:cNvSpPr/>
          <p:nvPr/>
        </p:nvSpPr>
        <p:spPr>
          <a:xfrm>
            <a:off x="3491880" y="1628800"/>
            <a:ext cx="2016224" cy="115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5608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Armilan kuntoutuskeskus ja Armilan keskusterveysasema</a:t>
            </a: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>
                <a:solidFill>
                  <a:srgbClr val="FFFFFF">
                    <a:lumMod val="50000"/>
                  </a:srgbClr>
                </a:solidFill>
              </a:rPr>
              <a:t>ETELÄ-KARJALAN SOSIAALI- JA TERVEYSPIIRI</a:t>
            </a:r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FB9D1-6F41-472A-83E3-ACB51642FBA3}" type="datetime1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27.10.2015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48EC-F155-4776-813B-25E135F0F5A7}" type="slidenum">
              <a:rPr lang="fi-FI" smtClean="0">
                <a:solidFill>
                  <a:srgbClr val="FFFFFF">
                    <a:lumMod val="50000"/>
                  </a:srgbClr>
                </a:solidFill>
              </a:rPr>
              <a:pPr/>
              <a:t>50</a:t>
            </a:fld>
            <a:endParaRPr lang="fi-FI" dirty="0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9218" name="Picture 2" descr="\\eksotedata\kotihakemistot\huplima\Omat kuvatiedostot\Muut\Armilan kuntoutuskesk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704856" cy="4333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huplima\AppData\Local\Microsoft\Windows\Temporary Internet Files\Content.IE5\86S8WXTF\1047_04_80_web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059" y="116632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huplima\AppData\Local\Microsoft\Windows\Temporary Internet Files\Content.IE5\OTQA9TET\1210_07_61_web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huplima\AppData\Local\Microsoft\Windows\Temporary Internet Files\Content.IE5\86S8WXTF\eight-building-cars-construction-machinery-color-vector-83447291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8621"/>
            <a:ext cx="5112568" cy="710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017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atunnisteen paikkamerkki 1"/>
          <p:cNvSpPr>
            <a:spLocks noGrp="1"/>
          </p:cNvSpPr>
          <p:nvPr>
            <p:ph type="ftr" sz="quarter" idx="11"/>
          </p:nvPr>
        </p:nvSpPr>
        <p:spPr>
          <a:xfrm>
            <a:off x="2771800" y="116632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fi-FI" sz="2400" b="1" dirty="0" smtClean="0"/>
              <a:t>Uusi K-sairaala</a:t>
            </a:r>
            <a:endParaRPr lang="fi-FI" sz="2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786" y="592409"/>
            <a:ext cx="9145289" cy="5143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471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545" y="568700"/>
            <a:ext cx="5392901" cy="4960842"/>
          </a:xfrm>
          <a:prstGeom prst="rect">
            <a:avLst/>
          </a:prstGeom>
        </p:spPr>
      </p:pic>
      <p:cxnSp>
        <p:nvCxnSpPr>
          <p:cNvPr id="5" name="Suora nuoliyhdysviiva 4"/>
          <p:cNvCxnSpPr/>
          <p:nvPr/>
        </p:nvCxnSpPr>
        <p:spPr>
          <a:xfrm flipH="1" flipV="1">
            <a:off x="5148858" y="3560763"/>
            <a:ext cx="1840252" cy="6616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iruutu 7"/>
          <p:cNvSpPr txBox="1"/>
          <p:nvPr/>
        </p:nvSpPr>
        <p:spPr>
          <a:xfrm>
            <a:off x="6989109" y="4067828"/>
            <a:ext cx="2047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Parkkitalosta yhteys uudis-rakennukseen</a:t>
            </a:r>
            <a:endParaRPr lang="fi-FI" dirty="0"/>
          </a:p>
        </p:txBody>
      </p:sp>
      <p:cxnSp>
        <p:nvCxnSpPr>
          <p:cNvPr id="13" name="Suora nuoliyhdysviiva 12"/>
          <p:cNvCxnSpPr/>
          <p:nvPr/>
        </p:nvCxnSpPr>
        <p:spPr>
          <a:xfrm flipH="1" flipV="1">
            <a:off x="2127998" y="3173508"/>
            <a:ext cx="427778" cy="247425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iruutu 14"/>
          <p:cNvSpPr txBox="1"/>
          <p:nvPr/>
        </p:nvSpPr>
        <p:spPr>
          <a:xfrm>
            <a:off x="1547664" y="5639054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i-FI"/>
            </a:defPPr>
            <a:lvl1pPr marL="285750" indent="-285750">
              <a:buFont typeface="Arial" panose="020B0604020202020204" pitchFamily="34" charset="0"/>
              <a:buChar char="•"/>
            </a:lvl1pPr>
          </a:lstStyle>
          <a:p>
            <a:pPr marL="0" indent="0">
              <a:buNone/>
            </a:pPr>
            <a:r>
              <a:rPr lang="fi-FI" dirty="0"/>
              <a:t>Muu saattoliikenne erillään ambulanssiliikenteestä</a:t>
            </a:r>
          </a:p>
        </p:txBody>
      </p:sp>
      <p:cxnSp>
        <p:nvCxnSpPr>
          <p:cNvPr id="16" name="Suora nuoliyhdysviiva 15"/>
          <p:cNvCxnSpPr/>
          <p:nvPr/>
        </p:nvCxnSpPr>
        <p:spPr>
          <a:xfrm flipH="1" flipV="1">
            <a:off x="4351805" y="3726329"/>
            <a:ext cx="1931963" cy="19214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iruutu 17"/>
          <p:cNvSpPr txBox="1"/>
          <p:nvPr/>
        </p:nvSpPr>
        <p:spPr>
          <a:xfrm>
            <a:off x="6394076" y="5529543"/>
            <a:ext cx="1996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i-FI"/>
            </a:defPPr>
            <a:lvl1pPr marL="285750" indent="-285750">
              <a:buFont typeface="Arial" panose="020B0604020202020204" pitchFamily="34" charset="0"/>
              <a:buChar char="•"/>
            </a:lvl1pPr>
          </a:lstStyle>
          <a:p>
            <a:pPr marL="0" indent="0">
              <a:buNone/>
            </a:pPr>
            <a:r>
              <a:rPr lang="fi-FI" dirty="0"/>
              <a:t>Huoltoliikenne erillään muusta liikenteestä</a:t>
            </a:r>
          </a:p>
        </p:txBody>
      </p:sp>
      <p:cxnSp>
        <p:nvCxnSpPr>
          <p:cNvPr id="9" name="Suora nuoliyhdysviiva 8"/>
          <p:cNvCxnSpPr>
            <a:stCxn id="3" idx="2"/>
          </p:cNvCxnSpPr>
          <p:nvPr/>
        </p:nvCxnSpPr>
        <p:spPr>
          <a:xfrm flipH="1">
            <a:off x="3225078" y="824248"/>
            <a:ext cx="3630319" cy="91844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kstiruutu 2"/>
          <p:cNvSpPr txBox="1"/>
          <p:nvPr/>
        </p:nvSpPr>
        <p:spPr>
          <a:xfrm>
            <a:off x="5668599" y="177917"/>
            <a:ext cx="2373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Kuntoutusosasto huipulla</a:t>
            </a:r>
            <a:endParaRPr lang="fi-FI" b="1" dirty="0"/>
          </a:p>
        </p:txBody>
      </p:sp>
      <p:cxnSp>
        <p:nvCxnSpPr>
          <p:cNvPr id="14" name="Suora nuoliyhdysviiva 13"/>
          <p:cNvCxnSpPr/>
          <p:nvPr/>
        </p:nvCxnSpPr>
        <p:spPr>
          <a:xfrm flipH="1" flipV="1">
            <a:off x="4748473" y="1742695"/>
            <a:ext cx="1840252" cy="6616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iruutu 6"/>
          <p:cNvSpPr txBox="1"/>
          <p:nvPr/>
        </p:nvSpPr>
        <p:spPr>
          <a:xfrm>
            <a:off x="6732240" y="2276872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Vanhasta sairaalatornista terveyskeskus</a:t>
            </a:r>
            <a:endParaRPr lang="fi-FI" dirty="0"/>
          </a:p>
        </p:txBody>
      </p:sp>
      <p:sp>
        <p:nvSpPr>
          <p:cNvPr id="10" name="Tekstiruutu 9"/>
          <p:cNvSpPr txBox="1"/>
          <p:nvPr/>
        </p:nvSpPr>
        <p:spPr>
          <a:xfrm>
            <a:off x="539552" y="177917"/>
            <a:ext cx="4609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Uusi K-sairaala (valmis 2017)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6107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mtClean="0"/>
              <a:t>Kiitos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Eksote Kuntoutuksen vastuualue</a:t>
            </a:r>
          </a:p>
          <a:p>
            <a:r>
              <a:rPr lang="fi-FI" dirty="0" smtClean="0"/>
              <a:t>”Show the </a:t>
            </a:r>
            <a:r>
              <a:rPr lang="fi-FI" dirty="0" err="1" smtClean="0"/>
              <a:t>way</a:t>
            </a:r>
            <a:r>
              <a:rPr lang="fi-FI" dirty="0" smtClean="0"/>
              <a:t>, </a:t>
            </a:r>
            <a:r>
              <a:rPr lang="fi-FI" dirty="0" err="1" smtClean="0"/>
              <a:t>never</a:t>
            </a:r>
            <a:r>
              <a:rPr lang="fi-FI" dirty="0" smtClean="0"/>
              <a:t> </a:t>
            </a:r>
            <a:r>
              <a:rPr lang="fi-FI" dirty="0" err="1" smtClean="0"/>
              <a:t>follow</a:t>
            </a:r>
            <a:r>
              <a:rPr lang="fi-FI" dirty="0" smtClean="0"/>
              <a:t>!”</a:t>
            </a:r>
            <a:endParaRPr lang="fi-FI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2448272" cy="2565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C:\Users\huplima\AppData\Local\Microsoft\Windows\Temporary Internet Files\Content.Outlook\CNP4QI2X\IMG_11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9159"/>
            <a:ext cx="5652120" cy="4239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194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412875"/>
            <a:ext cx="835342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Otsikko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r>
              <a:rPr lang="fi-FI" sz="3200" dirty="0" smtClean="0"/>
              <a:t>Pitkäaikainen ympärivuorokautinen hoito </a:t>
            </a:r>
            <a:r>
              <a:rPr lang="fi-FI" sz="3200" dirty="0" err="1" smtClean="0"/>
              <a:t>Eksoten</a:t>
            </a:r>
            <a:r>
              <a:rPr lang="fi-FI" sz="3200" dirty="0" smtClean="0"/>
              <a:t> alueella (tavoite 3 %,   vuonna 2040 = 0 %)</a:t>
            </a:r>
          </a:p>
        </p:txBody>
      </p:sp>
    </p:spTree>
    <p:extLst>
      <p:ext uri="{BB962C8B-B14F-4D97-AF65-F5344CB8AC3E}">
        <p14:creationId xmlns:p14="http://schemas.microsoft.com/office/powerpoint/2010/main" val="201819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Kaavio 3"/>
          <p:cNvGraphicFramePr/>
          <p:nvPr>
            <p:extLst>
              <p:ext uri="{D42A27DB-BD31-4B8C-83A1-F6EECF244321}">
                <p14:modId xmlns:p14="http://schemas.microsoft.com/office/powerpoint/2010/main" val="3959018738"/>
              </p:ext>
            </p:extLst>
          </p:nvPr>
        </p:nvGraphicFramePr>
        <p:xfrm>
          <a:off x="1043607" y="1340768"/>
          <a:ext cx="6939975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iruutu 5"/>
          <p:cNvSpPr txBox="1"/>
          <p:nvPr/>
        </p:nvSpPr>
        <p:spPr>
          <a:xfrm>
            <a:off x="899592" y="404664"/>
            <a:ext cx="7083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Henkilöstötyövuosien ja pitkäaikaisvuodepaikkojen vähennys  </a:t>
            </a:r>
          </a:p>
          <a:p>
            <a:r>
              <a:rPr lang="fi-FI" b="1" dirty="0" err="1" smtClean="0"/>
              <a:t>Eksotessa</a:t>
            </a:r>
            <a:r>
              <a:rPr lang="fi-FI" b="1" dirty="0" smtClean="0"/>
              <a:t> </a:t>
            </a:r>
            <a:r>
              <a:rPr lang="en-US" b="1" dirty="0" smtClean="0"/>
              <a:t>2010-2013</a:t>
            </a:r>
          </a:p>
        </p:txBody>
      </p:sp>
      <p:sp>
        <p:nvSpPr>
          <p:cNvPr id="2" name="Tekstiruutu 1"/>
          <p:cNvSpPr txBox="1"/>
          <p:nvPr/>
        </p:nvSpPr>
        <p:spPr>
          <a:xfrm>
            <a:off x="5796136" y="3782272"/>
            <a:ext cx="684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183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3180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0425" cy="1143000"/>
          </a:xfrm>
        </p:spPr>
        <p:txBody>
          <a:bodyPr/>
          <a:lstStyle/>
          <a:p>
            <a:r>
              <a:rPr lang="fi-FI" altLang="fi-FI" sz="2800" smtClean="0">
                <a:cs typeface="Arial" charset="0"/>
              </a:rPr>
              <a:t>Ympärivuorokautisen pitkäaikaishoidon (pitkäaikaislaitoshoito, tehostettu palveluasuminen)  muutos  2010-2015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2492375"/>
            <a:ext cx="8229600" cy="3024188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Vähennetty noin 500 pitkäaikaislaitoshoidon paikkaa</a:t>
            </a:r>
          </a:p>
          <a:p>
            <a:pPr>
              <a:defRPr/>
            </a:pPr>
            <a:r>
              <a:rPr lang="fi-FI" dirty="0" smtClean="0"/>
              <a:t>Lisätty noin 250 tehostetun palveluasumisen paikkaa</a:t>
            </a:r>
          </a:p>
          <a:p>
            <a:pPr marL="0" indent="0">
              <a:buFont typeface="Arial" charset="0"/>
              <a:buNone/>
              <a:defRPr/>
            </a:pPr>
            <a:endParaRPr lang="fi-FI" dirty="0" smtClean="0"/>
          </a:p>
          <a:p>
            <a:pPr marL="0" indent="0">
              <a:buFont typeface="Arial" charset="0"/>
              <a:buNone/>
              <a:defRPr/>
            </a:pPr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quarter" idx="4294967295"/>
          </p:nvPr>
        </p:nvSpPr>
        <p:spPr>
          <a:xfrm>
            <a:off x="3503613" y="6497638"/>
            <a:ext cx="2133600" cy="23653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8DBA039-677E-499A-A3EF-CB37A92E5B17}" type="datetime1">
              <a:rPr lang="fi-FI" smtClean="0"/>
              <a:pPr>
                <a:defRPr/>
              </a:pPr>
              <a:t>27.10.2015</a:t>
            </a:fld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502400"/>
            <a:ext cx="2133600" cy="2365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389A706-24B7-4137-9E9B-6B7200F2E7C7}" type="slidenum">
              <a:rPr lang="fi-FI" smtClean="0"/>
              <a:pPr>
                <a:defRPr/>
              </a:pPr>
              <a:t>8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4712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ounded Rectangle 9"/>
          <p:cNvSpPr>
            <a:spLocks noChangeArrowheads="1"/>
          </p:cNvSpPr>
          <p:nvPr/>
        </p:nvSpPr>
        <p:spPr bwMode="auto">
          <a:xfrm>
            <a:off x="5089525" y="1989138"/>
            <a:ext cx="1208088" cy="4246562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rgbClr val="BDCA12"/>
              </a:buClr>
            </a:pPr>
            <a:r>
              <a:rPr lang="fi-FI" sz="1600" b="1">
                <a:latin typeface="Calibri" pitchFamily="34" charset="0"/>
              </a:rPr>
              <a:t>Kuntoutus</a:t>
            </a:r>
            <a:endParaRPr lang="en-US" sz="1600" b="1">
              <a:latin typeface="Calibri" pitchFamily="34" charset="0"/>
            </a:endParaRPr>
          </a:p>
        </p:txBody>
      </p:sp>
      <p:sp>
        <p:nvSpPr>
          <p:cNvPr id="67587" name="Rounded Rectangle 9"/>
          <p:cNvSpPr>
            <a:spLocks noChangeArrowheads="1"/>
          </p:cNvSpPr>
          <p:nvPr/>
        </p:nvSpPr>
        <p:spPr bwMode="auto">
          <a:xfrm>
            <a:off x="6372225" y="1989138"/>
            <a:ext cx="1368425" cy="4246562"/>
          </a:xfrm>
          <a:prstGeom prst="roundRect">
            <a:avLst>
              <a:gd name="adj" fmla="val 16667"/>
            </a:avLst>
          </a:prstGeom>
          <a:solidFill>
            <a:srgbClr val="BDCA1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rgbClr val="BDCA12"/>
              </a:buClr>
            </a:pPr>
            <a:r>
              <a:rPr lang="fi-FI" sz="1600" b="1">
                <a:latin typeface="Calibri" pitchFamily="34" charset="0"/>
              </a:rPr>
              <a:t>Strategiset tukipalvelut</a:t>
            </a:r>
            <a:endParaRPr lang="en-US" sz="1600" b="1">
              <a:latin typeface="Calibri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347788" y="1989138"/>
            <a:ext cx="1800225" cy="422116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rgbClr val="BDCA12"/>
              </a:buClr>
              <a:defRPr/>
            </a:pPr>
            <a:r>
              <a:rPr lang="fi-FI" sz="1600" b="1" dirty="0">
                <a:latin typeface="Calibri" pitchFamily="34" charset="0"/>
              </a:rPr>
              <a:t>Perhe-  ja sosiaalipalvelut</a:t>
            </a:r>
            <a:endParaRPr lang="en-US" sz="1600" b="1" dirty="0">
              <a:latin typeface="Calibri" pitchFamily="34" charset="0"/>
            </a:endParaRPr>
          </a:p>
        </p:txBody>
      </p:sp>
      <p:sp>
        <p:nvSpPr>
          <p:cNvPr id="67589" name="Rounded Rectangle 7"/>
          <p:cNvSpPr>
            <a:spLocks noChangeArrowheads="1"/>
          </p:cNvSpPr>
          <p:nvPr/>
        </p:nvSpPr>
        <p:spPr bwMode="auto">
          <a:xfrm>
            <a:off x="3203575" y="1989138"/>
            <a:ext cx="1800225" cy="4246562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rgbClr val="BDCA12"/>
              </a:buClr>
            </a:pPr>
            <a:r>
              <a:rPr lang="fi-FI" sz="1600" b="1">
                <a:latin typeface="Calibri" pitchFamily="34" charset="0"/>
              </a:rPr>
              <a:t>Terveys- ja vanhusten palvelut</a:t>
            </a:r>
            <a:endParaRPr lang="en-US" sz="1600" b="1">
              <a:latin typeface="Calibri" pitchFamily="34" charset="0"/>
            </a:endParaRPr>
          </a:p>
        </p:txBody>
      </p:sp>
      <p:sp>
        <p:nvSpPr>
          <p:cNvPr id="67590" name="Title 1"/>
          <p:cNvSpPr>
            <a:spLocks noGrp="1"/>
          </p:cNvSpPr>
          <p:nvPr>
            <p:ph type="title" idx="4294967295"/>
          </p:nvPr>
        </p:nvSpPr>
        <p:spPr>
          <a:xfrm>
            <a:off x="539750" y="269875"/>
            <a:ext cx="8229600" cy="1143000"/>
          </a:xfrm>
        </p:spPr>
        <p:txBody>
          <a:bodyPr/>
          <a:lstStyle/>
          <a:p>
            <a:pPr eaLnBrk="1" hangingPunct="1"/>
            <a:r>
              <a:rPr lang="fi-FI"/>
              <a:t>Eksote </a:t>
            </a:r>
            <a:r>
              <a:rPr lang="fi-FI" sz="2000"/>
              <a:t>(2014)</a:t>
            </a:r>
            <a:endParaRPr lang="en-US" sz="2000"/>
          </a:p>
        </p:txBody>
      </p:sp>
      <p:sp>
        <p:nvSpPr>
          <p:cNvPr id="7" name="Rounded Rectangle 6"/>
          <p:cNvSpPr/>
          <p:nvPr/>
        </p:nvSpPr>
        <p:spPr>
          <a:xfrm>
            <a:off x="1344613" y="5626100"/>
            <a:ext cx="6396037" cy="3238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BDCA12"/>
              </a:buClr>
            </a:pPr>
            <a:r>
              <a:rPr lang="fi-FI" sz="1600" b="1">
                <a:latin typeface="Calibri" pitchFamily="34" charset="0"/>
              </a:rPr>
              <a:t>Asumispalvelujen ostot ja hankintojen tuki</a:t>
            </a:r>
            <a:endParaRPr lang="en-US" sz="1600" b="1">
              <a:latin typeface="Calibri" pitchFamily="34" charset="0"/>
            </a:endParaRPr>
          </a:p>
        </p:txBody>
      </p:sp>
      <p:sp>
        <p:nvSpPr>
          <p:cNvPr id="2" name="Suorakulmio 1"/>
          <p:cNvSpPr/>
          <p:nvPr/>
        </p:nvSpPr>
        <p:spPr>
          <a:xfrm>
            <a:off x="1403648" y="1124744"/>
            <a:ext cx="6048052" cy="28803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dirty="0">
                <a:solidFill>
                  <a:schemeClr val="tx1"/>
                </a:solidFill>
              </a:rPr>
              <a:t>Toimitusjohtaja</a:t>
            </a:r>
          </a:p>
        </p:txBody>
      </p:sp>
      <p:sp>
        <p:nvSpPr>
          <p:cNvPr id="67595" name="Rounded Rectangle 4"/>
          <p:cNvSpPr>
            <a:spLocks noChangeArrowheads="1"/>
          </p:cNvSpPr>
          <p:nvPr/>
        </p:nvSpPr>
        <p:spPr bwMode="auto">
          <a:xfrm>
            <a:off x="1347788" y="4905375"/>
            <a:ext cx="6392862" cy="32385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BDCA12"/>
              </a:buClr>
            </a:pPr>
            <a:r>
              <a:rPr lang="fi-FI" sz="1600" b="1">
                <a:latin typeface="Calibri" pitchFamily="34" charset="0"/>
              </a:rPr>
              <a:t>Palvelutarpeen arviointi</a:t>
            </a:r>
            <a:endParaRPr lang="en-US" sz="1600" b="1">
              <a:latin typeface="Calibri" pitchFamily="34" charset="0"/>
            </a:endParaRPr>
          </a:p>
        </p:txBody>
      </p:sp>
      <p:sp>
        <p:nvSpPr>
          <p:cNvPr id="67596" name="Rounded Rectangle 5"/>
          <p:cNvSpPr>
            <a:spLocks noChangeArrowheads="1"/>
          </p:cNvSpPr>
          <p:nvPr/>
        </p:nvSpPr>
        <p:spPr bwMode="auto">
          <a:xfrm>
            <a:off x="1344613" y="5264150"/>
            <a:ext cx="6396037" cy="325438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BDCA12"/>
              </a:buClr>
            </a:pPr>
            <a:r>
              <a:rPr lang="fi-FI" sz="1600" b="1">
                <a:latin typeface="Calibri" pitchFamily="34" charset="0"/>
              </a:rPr>
              <a:t>Kuntoutus ja kotiutus</a:t>
            </a:r>
            <a:endParaRPr lang="en-US" sz="1600" b="1">
              <a:latin typeface="Calibri" pitchFamily="34" charset="0"/>
            </a:endParaRPr>
          </a:p>
        </p:txBody>
      </p:sp>
      <p:sp>
        <p:nvSpPr>
          <p:cNvPr id="11" name="Rounded Rectangle 4"/>
          <p:cNvSpPr>
            <a:spLocks noChangeArrowheads="1"/>
          </p:cNvSpPr>
          <p:nvPr/>
        </p:nvSpPr>
        <p:spPr bwMode="auto">
          <a:xfrm>
            <a:off x="1344613" y="4545013"/>
            <a:ext cx="6396037" cy="323850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BDCA12"/>
              </a:buClr>
              <a:defRPr/>
            </a:pPr>
            <a:r>
              <a:rPr lang="fi-FI" sz="1600" b="1" dirty="0">
                <a:latin typeface="Calibri" pitchFamily="34" charset="0"/>
              </a:rPr>
              <a:t>Hyvinvoinnin ja terveyden edistäminen</a:t>
            </a:r>
            <a:endParaRPr lang="en-US" sz="1600" b="1" dirty="0">
              <a:latin typeface="Calibri" pitchFamily="34" charset="0"/>
            </a:endParaRPr>
          </a:p>
        </p:txBody>
      </p:sp>
      <p:cxnSp>
        <p:nvCxnSpPr>
          <p:cNvPr id="4" name="Kulmayhdysviiva 3"/>
          <p:cNvCxnSpPr>
            <a:endCxn id="67586" idx="0"/>
          </p:cNvCxnSpPr>
          <p:nvPr/>
        </p:nvCxnSpPr>
        <p:spPr>
          <a:xfrm rot="16200000" flipH="1">
            <a:off x="4772025" y="1068388"/>
            <a:ext cx="576263" cy="1265237"/>
          </a:xfrm>
          <a:prstGeom prst="bentConnector3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Kulmayhdysviiva 5"/>
          <p:cNvCxnSpPr>
            <a:cxnSpLocks noChangeShapeType="1"/>
            <a:endCxn id="67587" idx="0"/>
          </p:cNvCxnSpPr>
          <p:nvPr/>
        </p:nvCxnSpPr>
        <p:spPr bwMode="auto">
          <a:xfrm>
            <a:off x="4427538" y="1700213"/>
            <a:ext cx="2628900" cy="288925"/>
          </a:xfrm>
          <a:prstGeom prst="bentConnector2">
            <a:avLst/>
          </a:prstGeom>
          <a:noFill/>
          <a:ln w="28575" algn="ctr">
            <a:solidFill>
              <a:srgbClr val="4A7EBB"/>
            </a:solidFill>
            <a:miter lim="800000"/>
            <a:headEnd/>
            <a:tailEnd type="arrow" w="med" len="med"/>
          </a:ln>
        </p:spPr>
      </p:cxnSp>
      <p:cxnSp>
        <p:nvCxnSpPr>
          <p:cNvPr id="10" name="Kulmayhdysviiva 9"/>
          <p:cNvCxnSpPr>
            <a:endCxn id="67589" idx="0"/>
          </p:cNvCxnSpPr>
          <p:nvPr/>
        </p:nvCxnSpPr>
        <p:spPr>
          <a:xfrm rot="5400000">
            <a:off x="3977481" y="1539082"/>
            <a:ext cx="576263" cy="323850"/>
          </a:xfrm>
          <a:prstGeom prst="bentConnector3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Kulmayhdysviiva 14"/>
          <p:cNvCxnSpPr>
            <a:endCxn id="9" idx="0"/>
          </p:cNvCxnSpPr>
          <p:nvPr/>
        </p:nvCxnSpPr>
        <p:spPr>
          <a:xfrm rot="5400000">
            <a:off x="3049587" y="611188"/>
            <a:ext cx="576263" cy="2179638"/>
          </a:xfrm>
          <a:prstGeom prst="bentConnector3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Nuoli oikealle 2"/>
          <p:cNvSpPr/>
          <p:nvPr/>
        </p:nvSpPr>
        <p:spPr>
          <a:xfrm>
            <a:off x="107950" y="4716463"/>
            <a:ext cx="1236663" cy="873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dirty="0"/>
              <a:t>Prosessit</a:t>
            </a:r>
          </a:p>
        </p:txBody>
      </p:sp>
    </p:spTree>
    <p:extLst>
      <p:ext uri="{BB962C8B-B14F-4D97-AF65-F5344CB8AC3E}">
        <p14:creationId xmlns:p14="http://schemas.microsoft.com/office/powerpoint/2010/main" val="257127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7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7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7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 animBg="1"/>
      <p:bldP spid="67596" grpId="0" animBg="1"/>
    </p:bldLst>
  </p:timing>
</p:sld>
</file>

<file path=ppt/theme/theme1.xml><?xml version="1.0" encoding="utf-8"?>
<a:theme xmlns:a="http://schemas.openxmlformats.org/drawingml/2006/main" name="eksote_PowerPoint_pohj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owerPoint_asiakirjamalli_vaaka_20130925a">
  <a:themeElements>
    <a:clrScheme name="Ekso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89DE0"/>
      </a:accent1>
      <a:accent2>
        <a:srgbClr val="95C11F"/>
      </a:accent2>
      <a:accent3>
        <a:srgbClr val="004C1D"/>
      </a:accent3>
      <a:accent4>
        <a:srgbClr val="731E80"/>
      </a:accent4>
      <a:accent5>
        <a:srgbClr val="C5006C"/>
      </a:accent5>
      <a:accent6>
        <a:srgbClr val="E4E15E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ksote PowerPoint pohja eri teemakansilla">
  <a:themeElements>
    <a:clrScheme name="Ekso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89DE0"/>
      </a:accent1>
      <a:accent2>
        <a:srgbClr val="95C11F"/>
      </a:accent2>
      <a:accent3>
        <a:srgbClr val="004C1D"/>
      </a:accent3>
      <a:accent4>
        <a:srgbClr val="731E80"/>
      </a:accent4>
      <a:accent5>
        <a:srgbClr val="C5006C"/>
      </a:accent5>
      <a:accent6>
        <a:srgbClr val="E4E15E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Eksote PowerPoint pohja eri teemakansilla.pptx" id="{A5E953CA-EE97-4B06-BECF-FFA8A012F4C6}" vid="{E63E5686-5A3B-490B-87E7-FCEF930AE4A4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eksote_PowerPoint_pohja</Template>
  <TotalTime>2210</TotalTime>
  <Words>1513</Words>
  <Application>Microsoft Office PowerPoint</Application>
  <PresentationFormat>Näytössä katseltava diaesitys (4:3)</PresentationFormat>
  <Paragraphs>394</Paragraphs>
  <Slides>53</Slides>
  <Notes>3</Notes>
  <HiddenSlides>0</HiddenSlides>
  <MMClips>0</MMClips>
  <ScaleCrop>false</ScaleCrop>
  <HeadingPairs>
    <vt:vector size="6" baseType="variant">
      <vt:variant>
        <vt:lpstr>Teema</vt:lpstr>
      </vt:variant>
      <vt:variant>
        <vt:i4>3</vt:i4>
      </vt:variant>
      <vt:variant>
        <vt:lpstr>Upotetut OLE-palvelimet</vt:lpstr>
      </vt:variant>
      <vt:variant>
        <vt:i4>1</vt:i4>
      </vt:variant>
      <vt:variant>
        <vt:lpstr>Dian otsikot</vt:lpstr>
      </vt:variant>
      <vt:variant>
        <vt:i4>53</vt:i4>
      </vt:variant>
    </vt:vector>
  </HeadingPairs>
  <TitlesOfParts>
    <vt:vector size="57" baseType="lpstr">
      <vt:lpstr>eksote_PowerPoint_pohja</vt:lpstr>
      <vt:lpstr>PowerPoint_asiakirjamalli_vaaka_20130925a</vt:lpstr>
      <vt:lpstr>Eksote PowerPoint pohja eri teemakansilla</vt:lpstr>
      <vt:lpstr>Microsoft PowerPoint Slide</vt:lpstr>
      <vt:lpstr>Etelä-Karjalan sosiaali- ja terveyspiiri (Eksote) kuntoutus</vt:lpstr>
      <vt:lpstr>PowerPoint-esitys</vt:lpstr>
      <vt:lpstr>PowerPoint-esitys</vt:lpstr>
      <vt:lpstr>Eksoten visio</vt:lpstr>
      <vt:lpstr>Strategia 2014-2018</vt:lpstr>
      <vt:lpstr>Pitkäaikainen ympärivuorokautinen hoito Eksoten alueella (tavoite 3 %,   vuonna 2040 = 0 %)</vt:lpstr>
      <vt:lpstr>PowerPoint-esitys</vt:lpstr>
      <vt:lpstr>Ympärivuorokautisen pitkäaikaishoidon (pitkäaikaislaitoshoito, tehostettu palveluasuminen)  muutos  2010-2015</vt:lpstr>
      <vt:lpstr>Eksote (2014)</vt:lpstr>
      <vt:lpstr>Kuntoutus hallinto Fysiatrian poliklinikka, kehitysvammapoliklinikka SYV-poliklinikka, vaikeavammaispoliklinikka Kotihoidon ylilääkäri</vt:lpstr>
      <vt:lpstr>PowerPoint-esitys</vt:lpstr>
      <vt:lpstr>TAVOITE: Alueellisesti koordinoitu kuntoutus  - tärkein laitosjaksojen lyhentäjä, tärkeä  myös kotona asumisen tukena, takaamassa laitoshoidon  purun onnistumista  </vt:lpstr>
      <vt:lpstr>Maakunnallinen kuntoutussairaala Lappeenrannassa: Armilan kuntoutuskeskuksen (100 ss) ja kotikuntoutuksen seurattavat tavoitteet ja mittarit</vt:lpstr>
      <vt:lpstr>Kuntoutuksen tavoitteet 2014-2016</vt:lpstr>
      <vt:lpstr>Asiakaslähtöiset palvelut ja prosessit</vt:lpstr>
      <vt:lpstr>Talous ja  tuloksellisuus</vt:lpstr>
      <vt:lpstr>Ihmiset ja osaaminen</vt:lpstr>
      <vt:lpstr>Johtaminen: Vuosisuunnittelutaulu </vt:lpstr>
      <vt:lpstr>PowerPoint-esitys</vt:lpstr>
      <vt:lpstr>Potilastaulu, 5.1.2015</vt:lpstr>
      <vt:lpstr> TOIMINTAKYKYÄ LISÄÄVÄ TOIMINTA </vt:lpstr>
      <vt:lpstr>Enemmän toimintakykyä kuntoutujalle, tavoite 6h/vrk/kuntoutuja</vt:lpstr>
      <vt:lpstr>Vakioituja toimintamalleja: Toimintakyvyn edistäminen, esimerkkejä</vt:lpstr>
      <vt:lpstr>5S + TURVALLISUUS + RISKIT</vt:lpstr>
      <vt:lpstr>PowerPoint-esitys</vt:lpstr>
      <vt:lpstr>PowerPoint-esitys</vt:lpstr>
      <vt:lpstr>Kotikuntoutus</vt:lpstr>
      <vt:lpstr>Eksoten kotikuntoutus mahdollistaa  kuntoutujan kotona selviytymistä</vt:lpstr>
      <vt:lpstr>Varhainen puuttuminen</vt:lpstr>
      <vt:lpstr>Koordinoiva toiminta</vt:lpstr>
      <vt:lpstr>Monialainen kotikuntoutus</vt:lpstr>
      <vt:lpstr>PowerPoint-esitys</vt:lpstr>
      <vt:lpstr>Kotikuntoutuksen ammattilaisia</vt:lpstr>
      <vt:lpstr>Kuntoutujan sitouttaminen</vt:lpstr>
      <vt:lpstr>Oma tavoite</vt:lpstr>
      <vt:lpstr>KauKoIkä –hanke (ent. Kela-hanke) = Eksoten tutkimushanke, jota Kela tukee 1,56 M€:lla </vt:lpstr>
      <vt:lpstr>Hankkeen kustannukset</vt:lpstr>
      <vt:lpstr>Tutkimuksen vaihe </vt:lpstr>
      <vt:lpstr>Matalan kynnyksen palvelut Kuntoutuksessa</vt:lpstr>
      <vt:lpstr>PowerPoint-esitys</vt:lpstr>
      <vt:lpstr>Armilan kuntoutuskeskuksen tuloksia Missä on 4kk:n kuluttua kotiutumisesta</vt:lpstr>
      <vt:lpstr>PowerPoint-esitys</vt:lpstr>
      <vt:lpstr>Yhden kuntoutujan (=monisairas ikäihminen) sote-kustannusten kehittyminen </vt:lpstr>
      <vt:lpstr>Kustannukset, asiakasryhmä 75-v -&gt;</vt:lpstr>
      <vt:lpstr>Armilan tuloksia</vt:lpstr>
      <vt:lpstr>PowerPoint-esitys</vt:lpstr>
      <vt:lpstr>PowerPoint-esitys</vt:lpstr>
      <vt:lpstr>PowerPoint-esitys</vt:lpstr>
      <vt:lpstr>Tulevaisuus</vt:lpstr>
      <vt:lpstr>Armilan kuntoutuskeskus ja Armilan keskusterveysasema</vt:lpstr>
      <vt:lpstr>PowerPoint-esitys</vt:lpstr>
      <vt:lpstr>PowerPoint-esitys</vt:lpstr>
      <vt:lpstr>Kiitos</vt:lpstr>
    </vt:vector>
  </TitlesOfParts>
  <Company>Saimaan Talous ja Tieto Oy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Kuntoutusprosessit</dc:title>
  <dc:creator>Hupli Markku</dc:creator>
  <cp:lastModifiedBy>Hupli Markku</cp:lastModifiedBy>
  <cp:revision>233</cp:revision>
  <cp:lastPrinted>2013-10-30T08:13:56Z</cp:lastPrinted>
  <dcterms:created xsi:type="dcterms:W3CDTF">2013-02-18T06:56:43Z</dcterms:created>
  <dcterms:modified xsi:type="dcterms:W3CDTF">2015-10-27T13:32:49Z</dcterms:modified>
</cp:coreProperties>
</file>